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2.xml" ContentType="application/vnd.ms-office.webextension+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0" r:id="rId5"/>
    <p:sldId id="315" r:id="rId6"/>
    <p:sldId id="318" r:id="rId7"/>
    <p:sldId id="319" r:id="rId8"/>
    <p:sldId id="256" r:id="rId9"/>
    <p:sldId id="317" r:id="rId10"/>
    <p:sldId id="301" r:id="rId11"/>
    <p:sldId id="302" r:id="rId12"/>
    <p:sldId id="303" r:id="rId13"/>
    <p:sldId id="312" r:id="rId14"/>
    <p:sldId id="313" r:id="rId15"/>
    <p:sldId id="314"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103" d="100"/>
          <a:sy n="103" d="100"/>
        </p:scale>
        <p:origin x="912" y="114"/>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1BCF6-7094-4E1E-9509-9FD56B423321}" type="doc">
      <dgm:prSet loTypeId="urn:microsoft.com/office/officeart/2005/8/layout/process2" loCatId="process" qsTypeId="urn:microsoft.com/office/officeart/2005/8/quickstyle/3d2" qsCatId="3D" csTypeId="urn:microsoft.com/office/officeart/2005/8/colors/accent1_2" csCatId="accent1" phldr="1"/>
      <dgm:spPr/>
      <dgm:t>
        <a:bodyPr/>
        <a:lstStyle/>
        <a:p>
          <a:endParaRPr lang="en-US"/>
        </a:p>
      </dgm:t>
    </dgm:pt>
    <dgm:pt modelId="{F4A6DEEB-C769-427F-AF41-970A9E6249DD}">
      <dgm:prSet phldrT="[Text]"/>
      <dgm:spPr/>
      <dgm:t>
        <a:bodyPr/>
        <a:lstStyle/>
        <a:p>
          <a:r>
            <a:rPr lang="en-US" dirty="0"/>
            <a:t>Introduction</a:t>
          </a:r>
        </a:p>
      </dgm:t>
    </dgm:pt>
    <dgm:pt modelId="{D0A4C2C6-ADF1-4763-B95D-AE0F9C0E3089}" type="parTrans" cxnId="{9962BBA8-08D5-4038-8BDA-660319F7B891}">
      <dgm:prSet/>
      <dgm:spPr/>
      <dgm:t>
        <a:bodyPr/>
        <a:lstStyle/>
        <a:p>
          <a:endParaRPr lang="en-US"/>
        </a:p>
      </dgm:t>
    </dgm:pt>
    <dgm:pt modelId="{118C4B11-F425-442F-B839-7C18BF74B4F6}" type="sibTrans" cxnId="{9962BBA8-08D5-4038-8BDA-660319F7B891}">
      <dgm:prSet/>
      <dgm:spPr/>
      <dgm:t>
        <a:bodyPr/>
        <a:lstStyle/>
        <a:p>
          <a:endParaRPr lang="en-US"/>
        </a:p>
      </dgm:t>
    </dgm:pt>
    <dgm:pt modelId="{14C83E8E-CFB1-4FA4-82B0-E90BAA07654E}">
      <dgm:prSet phldrT="[Text]"/>
      <dgm:spPr/>
      <dgm:t>
        <a:bodyPr/>
        <a:lstStyle/>
        <a:p>
          <a:r>
            <a:rPr lang="en-US" dirty="0"/>
            <a:t>Problem</a:t>
          </a:r>
        </a:p>
      </dgm:t>
    </dgm:pt>
    <dgm:pt modelId="{DFFC52BC-8FEF-4088-865A-4B0B33DF52AB}" type="parTrans" cxnId="{285CB776-44B2-4D35-A784-3334735BE70C}">
      <dgm:prSet/>
      <dgm:spPr/>
      <dgm:t>
        <a:bodyPr/>
        <a:lstStyle/>
        <a:p>
          <a:endParaRPr lang="en-US"/>
        </a:p>
      </dgm:t>
    </dgm:pt>
    <dgm:pt modelId="{E44F881C-4F0B-4332-85E5-8E5DA67CFB8A}" type="sibTrans" cxnId="{285CB776-44B2-4D35-A784-3334735BE70C}">
      <dgm:prSet/>
      <dgm:spPr/>
      <dgm:t>
        <a:bodyPr/>
        <a:lstStyle/>
        <a:p>
          <a:endParaRPr lang="en-US"/>
        </a:p>
      </dgm:t>
    </dgm:pt>
    <dgm:pt modelId="{D9E4795E-8B21-4078-82EF-24F04FEE4951}">
      <dgm:prSet phldrT="[Text]"/>
      <dgm:spPr/>
      <dgm:t>
        <a:bodyPr/>
        <a:lstStyle/>
        <a:p>
          <a:r>
            <a:rPr lang="en-US" dirty="0"/>
            <a:t>Hypothesis</a:t>
          </a:r>
        </a:p>
      </dgm:t>
    </dgm:pt>
    <dgm:pt modelId="{CCE5AE04-C40F-44DE-8EA2-5D30EAAE56F7}" type="parTrans" cxnId="{3F6CA32E-AED9-496E-8BBB-BFFC53CB263B}">
      <dgm:prSet/>
      <dgm:spPr/>
      <dgm:t>
        <a:bodyPr/>
        <a:lstStyle/>
        <a:p>
          <a:endParaRPr lang="en-US"/>
        </a:p>
      </dgm:t>
    </dgm:pt>
    <dgm:pt modelId="{3FDE7323-6766-4237-A46A-555137025B4B}" type="sibTrans" cxnId="{3F6CA32E-AED9-496E-8BBB-BFFC53CB263B}">
      <dgm:prSet/>
      <dgm:spPr/>
      <dgm:t>
        <a:bodyPr/>
        <a:lstStyle/>
        <a:p>
          <a:endParaRPr lang="en-US"/>
        </a:p>
      </dgm:t>
    </dgm:pt>
    <dgm:pt modelId="{AF9FBD2B-6092-4193-A17D-414D39935171}">
      <dgm:prSet/>
      <dgm:spPr/>
      <dgm:t>
        <a:bodyPr/>
        <a:lstStyle/>
        <a:p>
          <a:r>
            <a:rPr lang="en-US" dirty="0"/>
            <a:t>Data/Findings</a:t>
          </a:r>
        </a:p>
      </dgm:t>
    </dgm:pt>
    <dgm:pt modelId="{893B564D-D5D9-42DE-BE57-73BC4FD9B3D6}" type="parTrans" cxnId="{3F955A71-AFDC-40EA-A0E3-CB9FBC9EC555}">
      <dgm:prSet/>
      <dgm:spPr/>
      <dgm:t>
        <a:bodyPr/>
        <a:lstStyle/>
        <a:p>
          <a:endParaRPr lang="en-US"/>
        </a:p>
      </dgm:t>
    </dgm:pt>
    <dgm:pt modelId="{D4A065DB-05FD-47E4-AF18-E57A602C2ED4}" type="sibTrans" cxnId="{3F955A71-AFDC-40EA-A0E3-CB9FBC9EC555}">
      <dgm:prSet/>
      <dgm:spPr/>
      <dgm:t>
        <a:bodyPr/>
        <a:lstStyle/>
        <a:p>
          <a:endParaRPr lang="en-US"/>
        </a:p>
      </dgm:t>
    </dgm:pt>
    <dgm:pt modelId="{F4673F5E-D8FC-47CC-8C19-379B6AC2FF2F}">
      <dgm:prSet/>
      <dgm:spPr/>
      <dgm:t>
        <a:bodyPr/>
        <a:lstStyle/>
        <a:p>
          <a:r>
            <a:rPr lang="en-US" dirty="0"/>
            <a:t>Summary</a:t>
          </a:r>
        </a:p>
      </dgm:t>
    </dgm:pt>
    <dgm:pt modelId="{92CD79F9-8856-47DF-B592-34E1EF7D6F93}" type="parTrans" cxnId="{F161EE48-2BD7-4A28-8DB8-B1E95E49D9D9}">
      <dgm:prSet/>
      <dgm:spPr/>
      <dgm:t>
        <a:bodyPr/>
        <a:lstStyle/>
        <a:p>
          <a:endParaRPr lang="en-US"/>
        </a:p>
      </dgm:t>
    </dgm:pt>
    <dgm:pt modelId="{5F9B5B39-3D4A-4F56-B866-DE1C9BBCCFC3}" type="sibTrans" cxnId="{F161EE48-2BD7-4A28-8DB8-B1E95E49D9D9}">
      <dgm:prSet/>
      <dgm:spPr/>
      <dgm:t>
        <a:bodyPr/>
        <a:lstStyle/>
        <a:p>
          <a:endParaRPr lang="en-US"/>
        </a:p>
      </dgm:t>
    </dgm:pt>
    <dgm:pt modelId="{2C1747BE-76CD-47F4-AFB0-32CED36D8CDF}" type="pres">
      <dgm:prSet presAssocID="{DB21BCF6-7094-4E1E-9509-9FD56B423321}" presName="linearFlow" presStyleCnt="0">
        <dgm:presLayoutVars>
          <dgm:resizeHandles val="exact"/>
        </dgm:presLayoutVars>
      </dgm:prSet>
      <dgm:spPr/>
    </dgm:pt>
    <dgm:pt modelId="{69C3140C-FCB3-4361-A2E4-C38BF3013332}" type="pres">
      <dgm:prSet presAssocID="{F4A6DEEB-C769-427F-AF41-970A9E6249DD}" presName="node" presStyleLbl="node1" presStyleIdx="0" presStyleCnt="5" custScaleX="253772">
        <dgm:presLayoutVars>
          <dgm:bulletEnabled val="1"/>
        </dgm:presLayoutVars>
      </dgm:prSet>
      <dgm:spPr/>
    </dgm:pt>
    <dgm:pt modelId="{606E78D9-F003-42D5-8619-17035741B9E2}" type="pres">
      <dgm:prSet presAssocID="{118C4B11-F425-442F-B839-7C18BF74B4F6}" presName="sibTrans" presStyleLbl="sibTrans2D1" presStyleIdx="0" presStyleCnt="4"/>
      <dgm:spPr/>
    </dgm:pt>
    <dgm:pt modelId="{8312A66F-D033-45AE-AF3F-BFCE3D5F5E68}" type="pres">
      <dgm:prSet presAssocID="{118C4B11-F425-442F-B839-7C18BF74B4F6}" presName="connectorText" presStyleLbl="sibTrans2D1" presStyleIdx="0" presStyleCnt="4"/>
      <dgm:spPr/>
    </dgm:pt>
    <dgm:pt modelId="{1C7D43F9-A4FD-46AB-8391-66D3DB06077F}" type="pres">
      <dgm:prSet presAssocID="{14C83E8E-CFB1-4FA4-82B0-E90BAA07654E}" presName="node" presStyleLbl="node1" presStyleIdx="1" presStyleCnt="5" custScaleX="253772">
        <dgm:presLayoutVars>
          <dgm:bulletEnabled val="1"/>
        </dgm:presLayoutVars>
      </dgm:prSet>
      <dgm:spPr/>
    </dgm:pt>
    <dgm:pt modelId="{1C749616-7DA4-4609-B346-61082D063537}" type="pres">
      <dgm:prSet presAssocID="{E44F881C-4F0B-4332-85E5-8E5DA67CFB8A}" presName="sibTrans" presStyleLbl="sibTrans2D1" presStyleIdx="1" presStyleCnt="4"/>
      <dgm:spPr/>
    </dgm:pt>
    <dgm:pt modelId="{0124BF86-A601-457E-B0EF-90FCAA2752BE}" type="pres">
      <dgm:prSet presAssocID="{E44F881C-4F0B-4332-85E5-8E5DA67CFB8A}" presName="connectorText" presStyleLbl="sibTrans2D1" presStyleIdx="1" presStyleCnt="4"/>
      <dgm:spPr/>
    </dgm:pt>
    <dgm:pt modelId="{FB2D1FB0-1AC5-4486-A828-8AAF79517870}" type="pres">
      <dgm:prSet presAssocID="{D9E4795E-8B21-4078-82EF-24F04FEE4951}" presName="node" presStyleLbl="node1" presStyleIdx="2" presStyleCnt="5" custScaleX="247034">
        <dgm:presLayoutVars>
          <dgm:bulletEnabled val="1"/>
        </dgm:presLayoutVars>
      </dgm:prSet>
      <dgm:spPr/>
    </dgm:pt>
    <dgm:pt modelId="{8FF25997-1FBB-41F5-B659-05D5D8922B37}" type="pres">
      <dgm:prSet presAssocID="{3FDE7323-6766-4237-A46A-555137025B4B}" presName="sibTrans" presStyleLbl="sibTrans2D1" presStyleIdx="2" presStyleCnt="4"/>
      <dgm:spPr/>
    </dgm:pt>
    <dgm:pt modelId="{162E9FDE-37F3-491E-98AC-53AD1C2F9EB2}" type="pres">
      <dgm:prSet presAssocID="{3FDE7323-6766-4237-A46A-555137025B4B}" presName="connectorText" presStyleLbl="sibTrans2D1" presStyleIdx="2" presStyleCnt="4"/>
      <dgm:spPr/>
    </dgm:pt>
    <dgm:pt modelId="{C91ADC34-8AF6-4B59-9208-90C273DD1D79}" type="pres">
      <dgm:prSet presAssocID="{AF9FBD2B-6092-4193-A17D-414D39935171}" presName="node" presStyleLbl="node1" presStyleIdx="3" presStyleCnt="5" custScaleX="250403">
        <dgm:presLayoutVars>
          <dgm:bulletEnabled val="1"/>
        </dgm:presLayoutVars>
      </dgm:prSet>
      <dgm:spPr/>
    </dgm:pt>
    <dgm:pt modelId="{E06CC00E-1BBD-4B24-8136-81DBE90B0F85}" type="pres">
      <dgm:prSet presAssocID="{D4A065DB-05FD-47E4-AF18-E57A602C2ED4}" presName="sibTrans" presStyleLbl="sibTrans2D1" presStyleIdx="3" presStyleCnt="4"/>
      <dgm:spPr/>
    </dgm:pt>
    <dgm:pt modelId="{58586147-0CB4-4AA9-977B-152BDD3B4973}" type="pres">
      <dgm:prSet presAssocID="{D4A065DB-05FD-47E4-AF18-E57A602C2ED4}" presName="connectorText" presStyleLbl="sibTrans2D1" presStyleIdx="3" presStyleCnt="4"/>
      <dgm:spPr/>
    </dgm:pt>
    <dgm:pt modelId="{A67A017F-D5F1-4869-8118-87C6CDE0C32E}" type="pres">
      <dgm:prSet presAssocID="{F4673F5E-D8FC-47CC-8C19-379B6AC2FF2F}" presName="node" presStyleLbl="node1" presStyleIdx="4" presStyleCnt="5" custScaleX="248718">
        <dgm:presLayoutVars>
          <dgm:bulletEnabled val="1"/>
        </dgm:presLayoutVars>
      </dgm:prSet>
      <dgm:spPr/>
    </dgm:pt>
  </dgm:ptLst>
  <dgm:cxnLst>
    <dgm:cxn modelId="{16A60609-2C59-4176-80A0-B2C34C5BB974}" type="presOf" srcId="{3FDE7323-6766-4237-A46A-555137025B4B}" destId="{162E9FDE-37F3-491E-98AC-53AD1C2F9EB2}" srcOrd="1" destOrd="0" presId="urn:microsoft.com/office/officeart/2005/8/layout/process2"/>
    <dgm:cxn modelId="{3F6CA32E-AED9-496E-8BBB-BFFC53CB263B}" srcId="{DB21BCF6-7094-4E1E-9509-9FD56B423321}" destId="{D9E4795E-8B21-4078-82EF-24F04FEE4951}" srcOrd="2" destOrd="0" parTransId="{CCE5AE04-C40F-44DE-8EA2-5D30EAAE56F7}" sibTransId="{3FDE7323-6766-4237-A46A-555137025B4B}"/>
    <dgm:cxn modelId="{3895CF3C-0BCD-42D9-B5A7-D81D34E42822}" type="presOf" srcId="{118C4B11-F425-442F-B839-7C18BF74B4F6}" destId="{8312A66F-D033-45AE-AF3F-BFCE3D5F5E68}" srcOrd="1" destOrd="0" presId="urn:microsoft.com/office/officeart/2005/8/layout/process2"/>
    <dgm:cxn modelId="{0E6F9C61-6EDD-4BAC-B2C6-F1920914E4DD}" type="presOf" srcId="{3FDE7323-6766-4237-A46A-555137025B4B}" destId="{8FF25997-1FBB-41F5-B659-05D5D8922B37}" srcOrd="0" destOrd="0" presId="urn:microsoft.com/office/officeart/2005/8/layout/process2"/>
    <dgm:cxn modelId="{12882146-09DB-4707-8C01-ADE7293CC729}" type="presOf" srcId="{F4673F5E-D8FC-47CC-8C19-379B6AC2FF2F}" destId="{A67A017F-D5F1-4869-8118-87C6CDE0C32E}" srcOrd="0" destOrd="0" presId="urn:microsoft.com/office/officeart/2005/8/layout/process2"/>
    <dgm:cxn modelId="{DBD53368-6BFF-491B-881D-CAD7A3C2272D}" type="presOf" srcId="{E44F881C-4F0B-4332-85E5-8E5DA67CFB8A}" destId="{1C749616-7DA4-4609-B346-61082D063537}" srcOrd="0" destOrd="0" presId="urn:microsoft.com/office/officeart/2005/8/layout/process2"/>
    <dgm:cxn modelId="{F161EE48-2BD7-4A28-8DB8-B1E95E49D9D9}" srcId="{DB21BCF6-7094-4E1E-9509-9FD56B423321}" destId="{F4673F5E-D8FC-47CC-8C19-379B6AC2FF2F}" srcOrd="4" destOrd="0" parTransId="{92CD79F9-8856-47DF-B592-34E1EF7D6F93}" sibTransId="{5F9B5B39-3D4A-4F56-B866-DE1C9BBCCFC3}"/>
    <dgm:cxn modelId="{057BF648-8581-41E9-AE0B-76251DE238BD}" type="presOf" srcId="{D4A065DB-05FD-47E4-AF18-E57A602C2ED4}" destId="{58586147-0CB4-4AA9-977B-152BDD3B4973}" srcOrd="1" destOrd="0" presId="urn:microsoft.com/office/officeart/2005/8/layout/process2"/>
    <dgm:cxn modelId="{00E4D96A-03AF-46D4-BA91-2341E87C36D0}" type="presOf" srcId="{E44F881C-4F0B-4332-85E5-8E5DA67CFB8A}" destId="{0124BF86-A601-457E-B0EF-90FCAA2752BE}" srcOrd="1" destOrd="0" presId="urn:microsoft.com/office/officeart/2005/8/layout/process2"/>
    <dgm:cxn modelId="{3F955A71-AFDC-40EA-A0E3-CB9FBC9EC555}" srcId="{DB21BCF6-7094-4E1E-9509-9FD56B423321}" destId="{AF9FBD2B-6092-4193-A17D-414D39935171}" srcOrd="3" destOrd="0" parTransId="{893B564D-D5D9-42DE-BE57-73BC4FD9B3D6}" sibTransId="{D4A065DB-05FD-47E4-AF18-E57A602C2ED4}"/>
    <dgm:cxn modelId="{285CB776-44B2-4D35-A784-3334735BE70C}" srcId="{DB21BCF6-7094-4E1E-9509-9FD56B423321}" destId="{14C83E8E-CFB1-4FA4-82B0-E90BAA07654E}" srcOrd="1" destOrd="0" parTransId="{DFFC52BC-8FEF-4088-865A-4B0B33DF52AB}" sibTransId="{E44F881C-4F0B-4332-85E5-8E5DA67CFB8A}"/>
    <dgm:cxn modelId="{E6A9628A-4ACF-4705-BAF6-5240D0776656}" type="presOf" srcId="{118C4B11-F425-442F-B839-7C18BF74B4F6}" destId="{606E78D9-F003-42D5-8619-17035741B9E2}" srcOrd="0" destOrd="0" presId="urn:microsoft.com/office/officeart/2005/8/layout/process2"/>
    <dgm:cxn modelId="{1748E9A1-2EE6-489C-9D67-AB50548A61E4}" type="presOf" srcId="{F4A6DEEB-C769-427F-AF41-970A9E6249DD}" destId="{69C3140C-FCB3-4361-A2E4-C38BF3013332}" srcOrd="0" destOrd="0" presId="urn:microsoft.com/office/officeart/2005/8/layout/process2"/>
    <dgm:cxn modelId="{9962BBA8-08D5-4038-8BDA-660319F7B891}" srcId="{DB21BCF6-7094-4E1E-9509-9FD56B423321}" destId="{F4A6DEEB-C769-427F-AF41-970A9E6249DD}" srcOrd="0" destOrd="0" parTransId="{D0A4C2C6-ADF1-4763-B95D-AE0F9C0E3089}" sibTransId="{118C4B11-F425-442F-B839-7C18BF74B4F6}"/>
    <dgm:cxn modelId="{AAB3FAAB-6D33-4ED6-B6EA-3A847BDA10EB}" type="presOf" srcId="{AF9FBD2B-6092-4193-A17D-414D39935171}" destId="{C91ADC34-8AF6-4B59-9208-90C273DD1D79}" srcOrd="0" destOrd="0" presId="urn:microsoft.com/office/officeart/2005/8/layout/process2"/>
    <dgm:cxn modelId="{83636FB4-86F7-402A-A97A-DF9BD3A8FE53}" type="presOf" srcId="{D9E4795E-8B21-4078-82EF-24F04FEE4951}" destId="{FB2D1FB0-1AC5-4486-A828-8AAF79517870}" srcOrd="0" destOrd="0" presId="urn:microsoft.com/office/officeart/2005/8/layout/process2"/>
    <dgm:cxn modelId="{8FABECCE-E4AB-4708-A866-163D8F7CB7B3}" type="presOf" srcId="{14C83E8E-CFB1-4FA4-82B0-E90BAA07654E}" destId="{1C7D43F9-A4FD-46AB-8391-66D3DB06077F}" srcOrd="0" destOrd="0" presId="urn:microsoft.com/office/officeart/2005/8/layout/process2"/>
    <dgm:cxn modelId="{5D70FED0-B2C3-4D2E-AEE2-873028725522}" type="presOf" srcId="{DB21BCF6-7094-4E1E-9509-9FD56B423321}" destId="{2C1747BE-76CD-47F4-AFB0-32CED36D8CDF}" srcOrd="0" destOrd="0" presId="urn:microsoft.com/office/officeart/2005/8/layout/process2"/>
    <dgm:cxn modelId="{6F4302F6-DE98-4818-984B-A557A7156ECA}" type="presOf" srcId="{D4A065DB-05FD-47E4-AF18-E57A602C2ED4}" destId="{E06CC00E-1BBD-4B24-8136-81DBE90B0F85}" srcOrd="0" destOrd="0" presId="urn:microsoft.com/office/officeart/2005/8/layout/process2"/>
    <dgm:cxn modelId="{D26FB2CA-B96E-4819-BDC1-FF4C64217382}" type="presParOf" srcId="{2C1747BE-76CD-47F4-AFB0-32CED36D8CDF}" destId="{69C3140C-FCB3-4361-A2E4-C38BF3013332}" srcOrd="0" destOrd="0" presId="urn:microsoft.com/office/officeart/2005/8/layout/process2"/>
    <dgm:cxn modelId="{5AED2AD4-0BAF-4DAB-9272-60C34B236ED7}" type="presParOf" srcId="{2C1747BE-76CD-47F4-AFB0-32CED36D8CDF}" destId="{606E78D9-F003-42D5-8619-17035741B9E2}" srcOrd="1" destOrd="0" presId="urn:microsoft.com/office/officeart/2005/8/layout/process2"/>
    <dgm:cxn modelId="{A91694D8-EF23-4221-9BC6-8D3324C36E80}" type="presParOf" srcId="{606E78D9-F003-42D5-8619-17035741B9E2}" destId="{8312A66F-D033-45AE-AF3F-BFCE3D5F5E68}" srcOrd="0" destOrd="0" presId="urn:microsoft.com/office/officeart/2005/8/layout/process2"/>
    <dgm:cxn modelId="{CAD0F61B-B169-4A0A-B7D5-4E01D724306E}" type="presParOf" srcId="{2C1747BE-76CD-47F4-AFB0-32CED36D8CDF}" destId="{1C7D43F9-A4FD-46AB-8391-66D3DB06077F}" srcOrd="2" destOrd="0" presId="urn:microsoft.com/office/officeart/2005/8/layout/process2"/>
    <dgm:cxn modelId="{7D2FB8F7-D99C-47C6-A122-DDCBB0C97124}" type="presParOf" srcId="{2C1747BE-76CD-47F4-AFB0-32CED36D8CDF}" destId="{1C749616-7DA4-4609-B346-61082D063537}" srcOrd="3" destOrd="0" presId="urn:microsoft.com/office/officeart/2005/8/layout/process2"/>
    <dgm:cxn modelId="{367B08A8-FB81-410E-B1F2-5D2ECEBE87B5}" type="presParOf" srcId="{1C749616-7DA4-4609-B346-61082D063537}" destId="{0124BF86-A601-457E-B0EF-90FCAA2752BE}" srcOrd="0" destOrd="0" presId="urn:microsoft.com/office/officeart/2005/8/layout/process2"/>
    <dgm:cxn modelId="{1DB39388-B902-4332-ABCA-F2DFF8CC66B7}" type="presParOf" srcId="{2C1747BE-76CD-47F4-AFB0-32CED36D8CDF}" destId="{FB2D1FB0-1AC5-4486-A828-8AAF79517870}" srcOrd="4" destOrd="0" presId="urn:microsoft.com/office/officeart/2005/8/layout/process2"/>
    <dgm:cxn modelId="{29EB4949-AC4C-4D1C-B728-6FADE806E74B}" type="presParOf" srcId="{2C1747BE-76CD-47F4-AFB0-32CED36D8CDF}" destId="{8FF25997-1FBB-41F5-B659-05D5D8922B37}" srcOrd="5" destOrd="0" presId="urn:microsoft.com/office/officeart/2005/8/layout/process2"/>
    <dgm:cxn modelId="{0DA83D5A-D2DB-4D6A-A74E-081A479EEFE1}" type="presParOf" srcId="{8FF25997-1FBB-41F5-B659-05D5D8922B37}" destId="{162E9FDE-37F3-491E-98AC-53AD1C2F9EB2}" srcOrd="0" destOrd="0" presId="urn:microsoft.com/office/officeart/2005/8/layout/process2"/>
    <dgm:cxn modelId="{256FE2EA-C179-436A-9047-A72D8951FDE3}" type="presParOf" srcId="{2C1747BE-76CD-47F4-AFB0-32CED36D8CDF}" destId="{C91ADC34-8AF6-4B59-9208-90C273DD1D79}" srcOrd="6" destOrd="0" presId="urn:microsoft.com/office/officeart/2005/8/layout/process2"/>
    <dgm:cxn modelId="{24C28EB6-7DD7-4A35-BF29-8CCA3D3A0793}" type="presParOf" srcId="{2C1747BE-76CD-47F4-AFB0-32CED36D8CDF}" destId="{E06CC00E-1BBD-4B24-8136-81DBE90B0F85}" srcOrd="7" destOrd="0" presId="urn:microsoft.com/office/officeart/2005/8/layout/process2"/>
    <dgm:cxn modelId="{C5E23DA9-75AE-4E32-91A0-0505F7EDEC03}" type="presParOf" srcId="{E06CC00E-1BBD-4B24-8136-81DBE90B0F85}" destId="{58586147-0CB4-4AA9-977B-152BDD3B4973}" srcOrd="0" destOrd="0" presId="urn:microsoft.com/office/officeart/2005/8/layout/process2"/>
    <dgm:cxn modelId="{A445B8AF-4536-470C-A962-2B8CFAFC0AF2}" type="presParOf" srcId="{2C1747BE-76CD-47F4-AFB0-32CED36D8CDF}" destId="{A67A017F-D5F1-4869-8118-87C6CDE0C32E}"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00F78-9D8E-4CC7-8CBA-DF1E06E70F81}" type="doc">
      <dgm:prSet loTypeId="urn:microsoft.com/office/officeart/2005/8/layout/equation2" loCatId="relationship" qsTypeId="urn:microsoft.com/office/officeart/2005/8/quickstyle/3d1" qsCatId="3D" csTypeId="urn:microsoft.com/office/officeart/2005/8/colors/accent2_3" csCatId="accent2" phldr="1"/>
      <dgm:spPr/>
      <dgm:t>
        <a:bodyPr/>
        <a:lstStyle/>
        <a:p>
          <a:endParaRPr lang="en-US"/>
        </a:p>
      </dgm:t>
    </dgm:pt>
    <dgm:pt modelId="{CBEBE07E-5C16-478F-9886-3EB050C51CDD}">
      <dgm:prSet phldrT="[Text]"/>
      <dgm:spPr/>
      <dgm:t>
        <a:bodyPr/>
        <a:lstStyle/>
        <a:p>
          <a:r>
            <a:rPr lang="en-US" dirty="0"/>
            <a:t>Docking at specific time of week/year</a:t>
          </a:r>
        </a:p>
      </dgm:t>
    </dgm:pt>
    <dgm:pt modelId="{FF1744C3-77D6-4095-BE49-A2F09B70BBDC}" type="parTrans" cxnId="{E42DAA45-45D1-423A-9399-87138DB23B76}">
      <dgm:prSet/>
      <dgm:spPr/>
      <dgm:t>
        <a:bodyPr/>
        <a:lstStyle/>
        <a:p>
          <a:endParaRPr lang="en-US"/>
        </a:p>
      </dgm:t>
    </dgm:pt>
    <dgm:pt modelId="{831D49FE-E02E-432C-97A9-91688BACA5ED}" type="sibTrans" cxnId="{E42DAA45-45D1-423A-9399-87138DB23B76}">
      <dgm:prSet/>
      <dgm:spPr/>
      <dgm:t>
        <a:bodyPr/>
        <a:lstStyle/>
        <a:p>
          <a:endParaRPr lang="en-US"/>
        </a:p>
      </dgm:t>
    </dgm:pt>
    <dgm:pt modelId="{F51175E5-CB81-4DD3-A804-E859F731ECE9}">
      <dgm:prSet phldrT="[Text]"/>
      <dgm:spPr/>
      <dgm:t>
        <a:bodyPr/>
        <a:lstStyle/>
        <a:p>
          <a:r>
            <a:rPr lang="en-US" dirty="0"/>
            <a:t>Decreased turnaround time and less lost cargo</a:t>
          </a:r>
        </a:p>
      </dgm:t>
    </dgm:pt>
    <dgm:pt modelId="{D4263235-9569-48D7-ADB1-B0A8FEDD6FAD}" type="parTrans" cxnId="{B4618C20-9D3A-4809-A6F0-D45D51050061}">
      <dgm:prSet/>
      <dgm:spPr/>
      <dgm:t>
        <a:bodyPr/>
        <a:lstStyle/>
        <a:p>
          <a:endParaRPr lang="en-US"/>
        </a:p>
      </dgm:t>
    </dgm:pt>
    <dgm:pt modelId="{A0117B2F-C555-4EBC-809C-1997DD67C1C2}" type="sibTrans" cxnId="{B4618C20-9D3A-4809-A6F0-D45D51050061}">
      <dgm:prSet/>
      <dgm:spPr/>
      <dgm:t>
        <a:bodyPr/>
        <a:lstStyle/>
        <a:p>
          <a:endParaRPr lang="en-US"/>
        </a:p>
      </dgm:t>
    </dgm:pt>
    <dgm:pt modelId="{2631061A-17ED-4E46-A988-414819AACAF1}" type="pres">
      <dgm:prSet presAssocID="{DA100F78-9D8E-4CC7-8CBA-DF1E06E70F81}" presName="Name0" presStyleCnt="0">
        <dgm:presLayoutVars>
          <dgm:dir/>
          <dgm:resizeHandles val="exact"/>
        </dgm:presLayoutVars>
      </dgm:prSet>
      <dgm:spPr/>
    </dgm:pt>
    <dgm:pt modelId="{A03AE86D-720D-48C5-8DA0-484E72A8C978}" type="pres">
      <dgm:prSet presAssocID="{DA100F78-9D8E-4CC7-8CBA-DF1E06E70F81}" presName="vNodes" presStyleCnt="0"/>
      <dgm:spPr/>
    </dgm:pt>
    <dgm:pt modelId="{ABE67C53-8595-41B7-A4AD-4D1450EE8BF2}" type="pres">
      <dgm:prSet presAssocID="{CBEBE07E-5C16-478F-9886-3EB050C51CDD}" presName="node" presStyleLbl="node1" presStyleIdx="0" presStyleCnt="2">
        <dgm:presLayoutVars>
          <dgm:bulletEnabled val="1"/>
        </dgm:presLayoutVars>
      </dgm:prSet>
      <dgm:spPr/>
    </dgm:pt>
    <dgm:pt modelId="{11330A2F-4CDD-4328-8D8A-A3648077C1D7}" type="pres">
      <dgm:prSet presAssocID="{DA100F78-9D8E-4CC7-8CBA-DF1E06E70F81}" presName="sibTransLast" presStyleLbl="sibTrans2D1" presStyleIdx="0" presStyleCnt="1"/>
      <dgm:spPr/>
    </dgm:pt>
    <dgm:pt modelId="{72E5EF3F-D97E-4F01-ADB2-4D0B917A12B7}" type="pres">
      <dgm:prSet presAssocID="{DA100F78-9D8E-4CC7-8CBA-DF1E06E70F81}" presName="connectorText" presStyleLbl="sibTrans2D1" presStyleIdx="0" presStyleCnt="1"/>
      <dgm:spPr/>
    </dgm:pt>
    <dgm:pt modelId="{E9254AA7-9111-4ED7-9893-C799BB8DEF39}" type="pres">
      <dgm:prSet presAssocID="{DA100F78-9D8E-4CC7-8CBA-DF1E06E70F81}" presName="lastNode" presStyleLbl="node1" presStyleIdx="1" presStyleCnt="2">
        <dgm:presLayoutVars>
          <dgm:bulletEnabled val="1"/>
        </dgm:presLayoutVars>
      </dgm:prSet>
      <dgm:spPr/>
    </dgm:pt>
  </dgm:ptLst>
  <dgm:cxnLst>
    <dgm:cxn modelId="{F5AF7404-7565-49F6-B616-4F7CCC7097F9}" type="presOf" srcId="{831D49FE-E02E-432C-97A9-91688BACA5ED}" destId="{11330A2F-4CDD-4328-8D8A-A3648077C1D7}" srcOrd="0" destOrd="0" presId="urn:microsoft.com/office/officeart/2005/8/layout/equation2"/>
    <dgm:cxn modelId="{5DE81620-28A7-41CD-A024-0CE384189F37}" type="presOf" srcId="{DA100F78-9D8E-4CC7-8CBA-DF1E06E70F81}" destId="{2631061A-17ED-4E46-A988-414819AACAF1}" srcOrd="0" destOrd="0" presId="urn:microsoft.com/office/officeart/2005/8/layout/equation2"/>
    <dgm:cxn modelId="{B4618C20-9D3A-4809-A6F0-D45D51050061}" srcId="{DA100F78-9D8E-4CC7-8CBA-DF1E06E70F81}" destId="{F51175E5-CB81-4DD3-A804-E859F731ECE9}" srcOrd="1" destOrd="0" parTransId="{D4263235-9569-48D7-ADB1-B0A8FEDD6FAD}" sibTransId="{A0117B2F-C555-4EBC-809C-1997DD67C1C2}"/>
    <dgm:cxn modelId="{7EFD5B33-651C-42D0-B2CB-62421E99D5B3}" type="presOf" srcId="{831D49FE-E02E-432C-97A9-91688BACA5ED}" destId="{72E5EF3F-D97E-4F01-ADB2-4D0B917A12B7}" srcOrd="1" destOrd="0" presId="urn:microsoft.com/office/officeart/2005/8/layout/equation2"/>
    <dgm:cxn modelId="{E42DAA45-45D1-423A-9399-87138DB23B76}" srcId="{DA100F78-9D8E-4CC7-8CBA-DF1E06E70F81}" destId="{CBEBE07E-5C16-478F-9886-3EB050C51CDD}" srcOrd="0" destOrd="0" parTransId="{FF1744C3-77D6-4095-BE49-A2F09B70BBDC}" sibTransId="{831D49FE-E02E-432C-97A9-91688BACA5ED}"/>
    <dgm:cxn modelId="{9DC5A453-1490-44D1-9E1B-F5B66D2DA124}" type="presOf" srcId="{F51175E5-CB81-4DD3-A804-E859F731ECE9}" destId="{E9254AA7-9111-4ED7-9893-C799BB8DEF39}" srcOrd="0" destOrd="0" presId="urn:microsoft.com/office/officeart/2005/8/layout/equation2"/>
    <dgm:cxn modelId="{64C113E8-F650-4716-828C-07B67B9538F9}" type="presOf" srcId="{CBEBE07E-5C16-478F-9886-3EB050C51CDD}" destId="{ABE67C53-8595-41B7-A4AD-4D1450EE8BF2}" srcOrd="0" destOrd="0" presId="urn:microsoft.com/office/officeart/2005/8/layout/equation2"/>
    <dgm:cxn modelId="{60C65BED-2B5A-423A-B747-45944EF19C56}" type="presParOf" srcId="{2631061A-17ED-4E46-A988-414819AACAF1}" destId="{A03AE86D-720D-48C5-8DA0-484E72A8C978}" srcOrd="0" destOrd="0" presId="urn:microsoft.com/office/officeart/2005/8/layout/equation2"/>
    <dgm:cxn modelId="{8AE7A0D7-626A-4E77-B019-270E1F3A56F3}" type="presParOf" srcId="{A03AE86D-720D-48C5-8DA0-484E72A8C978}" destId="{ABE67C53-8595-41B7-A4AD-4D1450EE8BF2}" srcOrd="0" destOrd="0" presId="urn:microsoft.com/office/officeart/2005/8/layout/equation2"/>
    <dgm:cxn modelId="{02EC7CA6-AFB7-4FCC-BC09-AC01403935E1}" type="presParOf" srcId="{2631061A-17ED-4E46-A988-414819AACAF1}" destId="{11330A2F-4CDD-4328-8D8A-A3648077C1D7}" srcOrd="1" destOrd="0" presId="urn:microsoft.com/office/officeart/2005/8/layout/equation2"/>
    <dgm:cxn modelId="{C8FB65BD-80B3-4DDA-927E-C6BE8199FA2A}" type="presParOf" srcId="{11330A2F-4CDD-4328-8D8A-A3648077C1D7}" destId="{72E5EF3F-D97E-4F01-ADB2-4D0B917A12B7}" srcOrd="0" destOrd="0" presId="urn:microsoft.com/office/officeart/2005/8/layout/equation2"/>
    <dgm:cxn modelId="{15B336F9-DC39-4B4C-873A-277EB1C4D1DC}" type="presParOf" srcId="{2631061A-17ED-4E46-A988-414819AACAF1}" destId="{E9254AA7-9111-4ED7-9893-C799BB8DEF39}"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3140C-FCB3-4361-A2E4-C38BF3013332}">
      <dsp:nvSpPr>
        <dsp:cNvPr id="0" name=""/>
        <dsp:cNvSpPr/>
      </dsp:nvSpPr>
      <dsp:spPr>
        <a:xfrm>
          <a:off x="1112983" y="526"/>
          <a:ext cx="2811527" cy="6154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Introduction</a:t>
          </a:r>
        </a:p>
      </dsp:txBody>
      <dsp:txXfrm>
        <a:off x="1131010" y="18553"/>
        <a:ext cx="2775473" cy="579443"/>
      </dsp:txXfrm>
    </dsp:sp>
    <dsp:sp modelId="{606E78D9-F003-42D5-8619-17035741B9E2}">
      <dsp:nvSpPr>
        <dsp:cNvPr id="0" name=""/>
        <dsp:cNvSpPr/>
      </dsp:nvSpPr>
      <dsp:spPr>
        <a:xfrm rot="5400000">
          <a:off x="2403341" y="631410"/>
          <a:ext cx="230811" cy="27697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435656" y="654491"/>
        <a:ext cx="166183" cy="161568"/>
      </dsp:txXfrm>
    </dsp:sp>
    <dsp:sp modelId="{1C7D43F9-A4FD-46AB-8391-66D3DB06077F}">
      <dsp:nvSpPr>
        <dsp:cNvPr id="0" name=""/>
        <dsp:cNvSpPr/>
      </dsp:nvSpPr>
      <dsp:spPr>
        <a:xfrm>
          <a:off x="1112983" y="923771"/>
          <a:ext cx="2811527" cy="6154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Problem</a:t>
          </a:r>
        </a:p>
      </dsp:txBody>
      <dsp:txXfrm>
        <a:off x="1131010" y="941798"/>
        <a:ext cx="2775473" cy="579443"/>
      </dsp:txXfrm>
    </dsp:sp>
    <dsp:sp modelId="{1C749616-7DA4-4609-B346-61082D063537}">
      <dsp:nvSpPr>
        <dsp:cNvPr id="0" name=""/>
        <dsp:cNvSpPr/>
      </dsp:nvSpPr>
      <dsp:spPr>
        <a:xfrm rot="5400000">
          <a:off x="2403341" y="1554656"/>
          <a:ext cx="230811" cy="27697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435656" y="1577737"/>
        <a:ext cx="166183" cy="161568"/>
      </dsp:txXfrm>
    </dsp:sp>
    <dsp:sp modelId="{FB2D1FB0-1AC5-4486-A828-8AAF79517870}">
      <dsp:nvSpPr>
        <dsp:cNvPr id="0" name=""/>
        <dsp:cNvSpPr/>
      </dsp:nvSpPr>
      <dsp:spPr>
        <a:xfrm>
          <a:off x="1150308" y="1847017"/>
          <a:ext cx="2736877" cy="6154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Hypothesis</a:t>
          </a:r>
        </a:p>
      </dsp:txBody>
      <dsp:txXfrm>
        <a:off x="1168335" y="1865044"/>
        <a:ext cx="2700823" cy="579443"/>
      </dsp:txXfrm>
    </dsp:sp>
    <dsp:sp modelId="{8FF25997-1FBB-41F5-B659-05D5D8922B37}">
      <dsp:nvSpPr>
        <dsp:cNvPr id="0" name=""/>
        <dsp:cNvSpPr/>
      </dsp:nvSpPr>
      <dsp:spPr>
        <a:xfrm rot="5400000">
          <a:off x="2403341" y="2477902"/>
          <a:ext cx="230811" cy="27697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435656" y="2500983"/>
        <a:ext cx="166183" cy="161568"/>
      </dsp:txXfrm>
    </dsp:sp>
    <dsp:sp modelId="{C91ADC34-8AF6-4B59-9208-90C273DD1D79}">
      <dsp:nvSpPr>
        <dsp:cNvPr id="0" name=""/>
        <dsp:cNvSpPr/>
      </dsp:nvSpPr>
      <dsp:spPr>
        <a:xfrm>
          <a:off x="1131645" y="2770263"/>
          <a:ext cx="2774202" cy="6154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Data/Findings</a:t>
          </a:r>
        </a:p>
      </dsp:txBody>
      <dsp:txXfrm>
        <a:off x="1149672" y="2788290"/>
        <a:ext cx="2738148" cy="579443"/>
      </dsp:txXfrm>
    </dsp:sp>
    <dsp:sp modelId="{E06CC00E-1BBD-4B24-8136-81DBE90B0F85}">
      <dsp:nvSpPr>
        <dsp:cNvPr id="0" name=""/>
        <dsp:cNvSpPr/>
      </dsp:nvSpPr>
      <dsp:spPr>
        <a:xfrm rot="5400000">
          <a:off x="2403341" y="3401148"/>
          <a:ext cx="230811" cy="27697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435656" y="3424229"/>
        <a:ext cx="166183" cy="161568"/>
      </dsp:txXfrm>
    </dsp:sp>
    <dsp:sp modelId="{A67A017F-D5F1-4869-8118-87C6CDE0C32E}">
      <dsp:nvSpPr>
        <dsp:cNvPr id="0" name=""/>
        <dsp:cNvSpPr/>
      </dsp:nvSpPr>
      <dsp:spPr>
        <a:xfrm>
          <a:off x="1140979" y="3693509"/>
          <a:ext cx="2755534" cy="6154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Summary</a:t>
          </a:r>
        </a:p>
      </dsp:txBody>
      <dsp:txXfrm>
        <a:off x="1159006" y="3711536"/>
        <a:ext cx="2719480" cy="579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67C53-8595-41B7-A4AD-4D1450EE8BF2}">
      <dsp:nvSpPr>
        <dsp:cNvPr id="0" name=""/>
        <dsp:cNvSpPr/>
      </dsp:nvSpPr>
      <dsp:spPr>
        <a:xfrm>
          <a:off x="2201" y="555628"/>
          <a:ext cx="1925241" cy="1925241"/>
        </a:xfrm>
        <a:prstGeom prst="ellipse">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Docking at specific time of week/year</a:t>
          </a:r>
        </a:p>
      </dsp:txBody>
      <dsp:txXfrm>
        <a:off x="284146" y="837573"/>
        <a:ext cx="1361351" cy="1361351"/>
      </dsp:txXfrm>
    </dsp:sp>
    <dsp:sp modelId="{11330A2F-4CDD-4328-8D8A-A3648077C1D7}">
      <dsp:nvSpPr>
        <dsp:cNvPr id="0" name=""/>
        <dsp:cNvSpPr/>
      </dsp:nvSpPr>
      <dsp:spPr>
        <a:xfrm>
          <a:off x="2216228" y="1160154"/>
          <a:ext cx="612226" cy="716189"/>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16228" y="1303392"/>
        <a:ext cx="428558" cy="429713"/>
      </dsp:txXfrm>
    </dsp:sp>
    <dsp:sp modelId="{E9254AA7-9111-4ED7-9893-C799BB8DEF39}">
      <dsp:nvSpPr>
        <dsp:cNvPr id="0" name=""/>
        <dsp:cNvSpPr/>
      </dsp:nvSpPr>
      <dsp:spPr>
        <a:xfrm>
          <a:off x="3082587" y="555628"/>
          <a:ext cx="1925241" cy="1925241"/>
        </a:xfrm>
        <a:prstGeom prst="ellipse">
          <a:avLst/>
        </a:prstGeom>
        <a:gradFill rotWithShape="0">
          <a:gsLst>
            <a:gs pos="0">
              <a:schemeClr val="accent2">
                <a:shade val="80000"/>
                <a:hueOff val="663586"/>
                <a:satOff val="-76002"/>
                <a:lumOff val="40201"/>
                <a:alphaOff val="0"/>
                <a:satMod val="103000"/>
                <a:lumMod val="102000"/>
                <a:tint val="94000"/>
              </a:schemeClr>
            </a:gs>
            <a:gs pos="50000">
              <a:schemeClr val="accent2">
                <a:shade val="80000"/>
                <a:hueOff val="663586"/>
                <a:satOff val="-76002"/>
                <a:lumOff val="40201"/>
                <a:alphaOff val="0"/>
                <a:satMod val="110000"/>
                <a:lumMod val="100000"/>
                <a:shade val="100000"/>
              </a:schemeClr>
            </a:gs>
            <a:gs pos="100000">
              <a:schemeClr val="accent2">
                <a:shade val="80000"/>
                <a:hueOff val="663586"/>
                <a:satOff val="-76002"/>
                <a:lumOff val="4020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Decreased turnaround time and less lost cargo</a:t>
          </a:r>
        </a:p>
      </dsp:txBody>
      <dsp:txXfrm>
        <a:off x="3364532" y="837573"/>
        <a:ext cx="1361351" cy="13613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8/22/2022</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8/22/2022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steps I took to import the data into Power BI: 1). Imported the data from SQL server using data flow; Next, uploaded the revised Calls csv file; Lastly, imported a table directly from the web</a:t>
            </a:r>
          </a:p>
        </p:txBody>
      </p:sp>
      <p:sp>
        <p:nvSpPr>
          <p:cNvPr id="4" name="Slide Number Placeholder 3"/>
          <p:cNvSpPr>
            <a:spLocks noGrp="1"/>
          </p:cNvSpPr>
          <p:nvPr>
            <p:ph type="sldNum" sz="quarter" idx="5"/>
          </p:nvPr>
        </p:nvSpPr>
        <p:spPr/>
        <p:txBody>
          <a:bodyPr/>
          <a:lstStyle/>
          <a:p>
            <a:fld id="{22303549-A82F-409E-AD53-534267A0E10B}" type="slidenum">
              <a:rPr lang="en-US" smtClean="0"/>
              <a:t>2</a:t>
            </a:fld>
            <a:endParaRPr lang="en-US" dirty="0"/>
          </a:p>
        </p:txBody>
      </p:sp>
    </p:spTree>
    <p:extLst>
      <p:ext uri="{BB962C8B-B14F-4D97-AF65-F5344CB8AC3E}">
        <p14:creationId xmlns:p14="http://schemas.microsoft.com/office/powerpoint/2010/main" val="85567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dataset, I was able to form a hypothesis where having the ship dock on a certain day of the week would decrease turnaround time; Furthermore, scheduling the ship to sail at a certain time of the year would minimize the amount of cargo lost out at sea. Now, let’s explore the data more in-depth</a:t>
            </a:r>
          </a:p>
        </p:txBody>
      </p:sp>
      <p:sp>
        <p:nvSpPr>
          <p:cNvPr id="4" name="Slide Number Placeholder 3"/>
          <p:cNvSpPr>
            <a:spLocks noGrp="1"/>
          </p:cNvSpPr>
          <p:nvPr>
            <p:ph type="sldNum" sz="quarter" idx="5"/>
          </p:nvPr>
        </p:nvSpPr>
        <p:spPr/>
        <p:txBody>
          <a:bodyPr/>
          <a:lstStyle/>
          <a:p>
            <a:fld id="{22303549-A82F-409E-AD53-534267A0E10B}" type="slidenum">
              <a:rPr lang="en-US" smtClean="0"/>
              <a:t>6</a:t>
            </a:fld>
            <a:endParaRPr lang="en-US" dirty="0"/>
          </a:p>
        </p:txBody>
      </p:sp>
    </p:spTree>
    <p:extLst>
      <p:ext uri="{BB962C8B-B14F-4D97-AF65-F5344CB8AC3E}">
        <p14:creationId xmlns:p14="http://schemas.microsoft.com/office/powerpoint/2010/main" val="345884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 My name is Rashon Manning, and I was born and raised in a small town called Cordele, Georgia (fun fact: Cordele is known as the Watermelon Capital of the World).  Immediately after high school, I joined the US Army where I served for over eight years (five in upstate NY and three in Germany) with two tours to Afghanistan.  After my time in the Army, I attended Mercer University where I obtained both by undergrad degree and my MBA.  During my undergrad, I had the opportunity to study abroad in Hong Kong.  I was recruited to FirstBank in Lakewood, Colorado where I spent the last three years as a Banking Officer where I did everything from presenting to c-suite level executives to lending.  I recently moved to Texas a couple of months ago with the intention of attending Divergence Academy in order to land a job as a Data Scientist at a financial institution, insurance company, or healthcare industry.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currently work as a consultant at MOVEMENT Consultants where we use data to identify trends and make suggestions.  I was hired to identify these problems by freight companies. </a:t>
            </a:r>
          </a:p>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7</a:t>
            </a:fld>
            <a:endParaRPr lang="en-US" dirty="0"/>
          </a:p>
        </p:txBody>
      </p:sp>
    </p:spTree>
    <p:extLst>
      <p:ext uri="{BB962C8B-B14F-4D97-AF65-F5344CB8AC3E}">
        <p14:creationId xmlns:p14="http://schemas.microsoft.com/office/powerpoint/2010/main" val="200669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problem: Companies were seeing increased turnaround times at the five busiest ports. </a:t>
            </a:r>
          </a:p>
        </p:txBody>
      </p:sp>
      <p:sp>
        <p:nvSpPr>
          <p:cNvPr id="4" name="Slide Number Placeholder 3"/>
          <p:cNvSpPr>
            <a:spLocks noGrp="1"/>
          </p:cNvSpPr>
          <p:nvPr>
            <p:ph type="sldNum" sz="quarter" idx="5"/>
          </p:nvPr>
        </p:nvSpPr>
        <p:spPr/>
        <p:txBody>
          <a:bodyPr/>
          <a:lstStyle/>
          <a:p>
            <a:fld id="{22303549-A82F-409E-AD53-534267A0E10B}" type="slidenum">
              <a:rPr lang="en-US" smtClean="0"/>
              <a:t>8</a:t>
            </a:fld>
            <a:endParaRPr lang="en-US" dirty="0"/>
          </a:p>
        </p:txBody>
      </p:sp>
    </p:spTree>
    <p:extLst>
      <p:ext uri="{BB962C8B-B14F-4D97-AF65-F5344CB8AC3E}">
        <p14:creationId xmlns:p14="http://schemas.microsoft.com/office/powerpoint/2010/main" val="219981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dataset, I was able to form a hypothesis where having the ship dock on a certain day of the week would decrease turnaround time; Furthermore, scheduling the ship to sail at a certain time of the year would minimize the amount of cargo lost out at sea. Now, let’s explore the data more in-depth</a:t>
            </a:r>
          </a:p>
        </p:txBody>
      </p:sp>
      <p:sp>
        <p:nvSpPr>
          <p:cNvPr id="4" name="Slide Number Placeholder 3"/>
          <p:cNvSpPr>
            <a:spLocks noGrp="1"/>
          </p:cNvSpPr>
          <p:nvPr>
            <p:ph type="sldNum" sz="quarter" idx="5"/>
          </p:nvPr>
        </p:nvSpPr>
        <p:spPr/>
        <p:txBody>
          <a:bodyPr/>
          <a:lstStyle/>
          <a:p>
            <a:fld id="{22303549-A82F-409E-AD53-534267A0E10B}" type="slidenum">
              <a:rPr lang="en-US" smtClean="0"/>
              <a:t>9</a:t>
            </a:fld>
            <a:endParaRPr lang="en-US" dirty="0"/>
          </a:p>
        </p:txBody>
      </p:sp>
    </p:spTree>
    <p:extLst>
      <p:ext uri="{BB962C8B-B14F-4D97-AF65-F5344CB8AC3E}">
        <p14:creationId xmlns:p14="http://schemas.microsoft.com/office/powerpoint/2010/main" val="133566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direct your attention to the pie chart in the lower left-hand corner.  This pie chart represents the Total Number of Ships docking at the five busiest ports.  As you can see, </a:t>
            </a:r>
            <a:r>
              <a:rPr lang="en-US" dirty="0" err="1"/>
              <a:t>Yokkauchi</a:t>
            </a:r>
            <a:r>
              <a:rPr lang="en-US" dirty="0"/>
              <a:t> and Nagoya </a:t>
            </a:r>
            <a:r>
              <a:rPr lang="en-US" dirty="0" err="1"/>
              <a:t>leds</a:t>
            </a:r>
            <a:r>
              <a:rPr lang="en-US" dirty="0"/>
              <a:t> the port with 23% followed by Singapore and then Yokohama.  We will be referencing these ports going forward with our analysis. </a:t>
            </a:r>
          </a:p>
          <a:p>
            <a:endParaRPr lang="en-US" dirty="0"/>
          </a:p>
          <a:p>
            <a:r>
              <a:rPr lang="en-US" dirty="0"/>
              <a:t>On the bottom right-hand you will see a stacked column chart broken down by ports.  This column chart reflects the days of the week these ships docked at the different ports.  According to the data, it appears (if all factor remain the same i.e. employees, weather, equipment used, </a:t>
            </a:r>
            <a:r>
              <a:rPr lang="en-US" dirty="0" err="1"/>
              <a:t>etc</a:t>
            </a:r>
            <a:r>
              <a:rPr lang="en-US" dirty="0"/>
              <a:t>) the best day to dock would be on Sunday for Yokkaichi, Singapore, and Yokohama Anchorage, while Saturday would be best for Nagoya and Yokohama.</a:t>
            </a:r>
          </a:p>
          <a:p>
            <a:endParaRPr lang="en-US" dirty="0"/>
          </a:p>
          <a:p>
            <a:r>
              <a:rPr lang="en-US" dirty="0"/>
              <a:t>The worse days for the ports are as follows: Wednesday for Nagoya, Friday for Yokkaichi and Yokohama Anchorage, Tuesday for Singapore, and Thursday for Yokohama</a:t>
            </a:r>
          </a:p>
        </p:txBody>
      </p:sp>
      <p:sp>
        <p:nvSpPr>
          <p:cNvPr id="4" name="Slide Number Placeholder 3"/>
          <p:cNvSpPr>
            <a:spLocks noGrp="1"/>
          </p:cNvSpPr>
          <p:nvPr>
            <p:ph type="sldNum" sz="quarter" idx="5"/>
          </p:nvPr>
        </p:nvSpPr>
        <p:spPr/>
        <p:txBody>
          <a:bodyPr/>
          <a:lstStyle/>
          <a:p>
            <a:fld id="{22303549-A82F-409E-AD53-534267A0E10B}" type="slidenum">
              <a:rPr lang="en-US" smtClean="0"/>
              <a:t>10</a:t>
            </a:fld>
            <a:endParaRPr lang="en-US" dirty="0"/>
          </a:p>
        </p:txBody>
      </p:sp>
    </p:spTree>
    <p:extLst>
      <p:ext uri="{BB962C8B-B14F-4D97-AF65-F5344CB8AC3E}">
        <p14:creationId xmlns:p14="http://schemas.microsoft.com/office/powerpoint/2010/main" val="53021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address the lost cargo.  The Pacific Ocean, the largest ocean on Earth, stretches from the western cost of the Continental North and South America to the eastern coast of Asia and Australia.  Since most of the ports are in eastern Asia, Japan and Singapore to be exact, we will be focused primarily on this region.  The image shows the peak sailing season of November through April for this region.  Hurricanes (officially called tropical cyclones) season officially starts in late June through November.  </a:t>
            </a:r>
          </a:p>
        </p:txBody>
      </p:sp>
      <p:sp>
        <p:nvSpPr>
          <p:cNvPr id="4" name="Slide Number Placeholder 3"/>
          <p:cNvSpPr>
            <a:spLocks noGrp="1"/>
          </p:cNvSpPr>
          <p:nvPr>
            <p:ph type="sldNum" sz="quarter" idx="5"/>
          </p:nvPr>
        </p:nvSpPr>
        <p:spPr/>
        <p:txBody>
          <a:bodyPr/>
          <a:lstStyle/>
          <a:p>
            <a:fld id="{22303549-A82F-409E-AD53-534267A0E10B}" type="slidenum">
              <a:rPr lang="en-US" smtClean="0"/>
              <a:t>11</a:t>
            </a:fld>
            <a:endParaRPr lang="en-US" dirty="0"/>
          </a:p>
        </p:txBody>
      </p:sp>
    </p:spTree>
    <p:extLst>
      <p:ext uri="{BB962C8B-B14F-4D97-AF65-F5344CB8AC3E}">
        <p14:creationId xmlns:p14="http://schemas.microsoft.com/office/powerpoint/2010/main" val="224186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in the top left-hand corner, Q1 and Q2 have significant ship activity at the five ports with the activity tapering off around the third and fourth quarter.  As we drill down to the next layer, the data seems to correlate with the peak of tropical cyclone season which heats up in August through mid-October.  Our suggestion is to avoid traversing the Pacific Ocean during these peak times in order to minimize the lost of cargo.  (DRILL DOWN TO DAYS OF THE MONTH)</a:t>
            </a:r>
          </a:p>
        </p:txBody>
      </p:sp>
      <p:sp>
        <p:nvSpPr>
          <p:cNvPr id="4" name="Slide Number Placeholder 3"/>
          <p:cNvSpPr>
            <a:spLocks noGrp="1"/>
          </p:cNvSpPr>
          <p:nvPr>
            <p:ph type="sldNum" sz="quarter" idx="5"/>
          </p:nvPr>
        </p:nvSpPr>
        <p:spPr/>
        <p:txBody>
          <a:bodyPr/>
          <a:lstStyle/>
          <a:p>
            <a:fld id="{22303549-A82F-409E-AD53-534267A0E10B}" type="slidenum">
              <a:rPr lang="en-US" smtClean="0"/>
              <a:t>12</a:t>
            </a:fld>
            <a:endParaRPr lang="en-US" dirty="0"/>
          </a:p>
        </p:txBody>
      </p:sp>
    </p:spTree>
    <p:extLst>
      <p:ext uri="{BB962C8B-B14F-4D97-AF65-F5344CB8AC3E}">
        <p14:creationId xmlns:p14="http://schemas.microsoft.com/office/powerpoint/2010/main" val="378733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data </a:t>
            </a:r>
          </a:p>
        </p:txBody>
      </p:sp>
      <p:sp>
        <p:nvSpPr>
          <p:cNvPr id="4" name="Slide Number Placeholder 3"/>
          <p:cNvSpPr>
            <a:spLocks noGrp="1"/>
          </p:cNvSpPr>
          <p:nvPr>
            <p:ph type="sldNum" sz="quarter" idx="5"/>
          </p:nvPr>
        </p:nvSpPr>
        <p:spPr/>
        <p:txBody>
          <a:bodyPr/>
          <a:lstStyle/>
          <a:p>
            <a:fld id="{22303549-A82F-409E-AD53-534267A0E10B}" type="slidenum">
              <a:rPr lang="en-US" smtClean="0"/>
              <a:t>13</a:t>
            </a:fld>
            <a:endParaRPr lang="en-US" dirty="0"/>
          </a:p>
        </p:txBody>
      </p:sp>
    </p:spTree>
    <p:extLst>
      <p:ext uri="{BB962C8B-B14F-4D97-AF65-F5344CB8AC3E}">
        <p14:creationId xmlns:p14="http://schemas.microsoft.com/office/powerpoint/2010/main" val="334534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go, company name">
            <a:extLst>
              <a:ext uri="{FF2B5EF4-FFF2-40B4-BE49-F238E27FC236}">
                <a16:creationId xmlns:a16="http://schemas.microsoft.com/office/drawing/2014/main" id="{62884497-E856-4023-15FD-4DA8AAA56183}"/>
              </a:ext>
            </a:extLst>
          </p:cNvPr>
          <p:cNvPicPr>
            <a:picLocks noChangeAspect="1"/>
          </p:cNvPicPr>
          <p:nvPr/>
        </p:nvPicPr>
        <p:blipFill>
          <a:blip r:embed="rId2"/>
          <a:stretch>
            <a:fillRect/>
          </a:stretch>
        </p:blipFill>
        <p:spPr>
          <a:xfrm>
            <a:off x="0" y="-37321"/>
            <a:ext cx="12191999" cy="6895322"/>
          </a:xfrm>
          <a:prstGeom prst="rect">
            <a:avLst/>
          </a:prstGeom>
        </p:spPr>
      </p:pic>
    </p:spTree>
    <p:extLst>
      <p:ext uri="{BB962C8B-B14F-4D97-AF65-F5344CB8AC3E}">
        <p14:creationId xmlns:p14="http://schemas.microsoft.com/office/powerpoint/2010/main" val="413366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410853-DD06-9008-B7EC-C02D2804446F}"/>
              </a:ext>
            </a:extLst>
          </p:cNvPr>
          <p:cNvSpPr>
            <a:spLocks noGrp="1"/>
          </p:cNvSpPr>
          <p:nvPr>
            <p:ph type="sldNum" sz="quarter" idx="12"/>
          </p:nvPr>
        </p:nvSpPr>
        <p:spPr/>
        <p:txBody>
          <a:bodyPr/>
          <a:lstStyle/>
          <a:p>
            <a:fld id="{B5CEABB6-07DC-46E8-9B57-56EC44A396E5}" type="slidenum">
              <a:rPr lang="en-US" smtClean="0"/>
              <a:pPr/>
              <a:t>10</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8" name="Add-in 37" title="Microsoft Power BI">
                <a:extLst>
                  <a:ext uri="{FF2B5EF4-FFF2-40B4-BE49-F238E27FC236}">
                    <a16:creationId xmlns:a16="http://schemas.microsoft.com/office/drawing/2014/main" id="{6024DDDA-2F9E-DFCD-734D-502728B4EE5A}"/>
                  </a:ext>
                </a:extLst>
              </p:cNvPr>
              <p:cNvGraphicFramePr>
                <a:graphicFrameLocks noGrp="1"/>
              </p:cNvGraphicFramePr>
              <p:nvPr>
                <p:extLst>
                  <p:ext uri="{D42A27DB-BD31-4B8C-83A1-F6EECF244321}">
                    <p14:modId xmlns:p14="http://schemas.microsoft.com/office/powerpoint/2010/main" val="3778704497"/>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8" name="Add-in 37" title="Microsoft Power BI">
                <a:extLst>
                  <a:ext uri="{FF2B5EF4-FFF2-40B4-BE49-F238E27FC236}">
                    <a16:creationId xmlns:a16="http://schemas.microsoft.com/office/drawing/2014/main" id="{6024DDDA-2F9E-DFCD-734D-502728B4EE5A}"/>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78374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C9EA494B-8322-CEF3-66CC-EA959C99AF3C}"/>
              </a:ext>
            </a:extLst>
          </p:cNvPr>
          <p:cNvPicPr>
            <a:picLocks noGrp="1" noChangeAspect="1"/>
          </p:cNvPicPr>
          <p:nvPr>
            <p:ph type="pic" sz="quarter" idx="13"/>
          </p:nvPr>
        </p:nvPicPr>
        <p:blipFill rotWithShape="1">
          <a:blip r:embed="rId3"/>
          <a:srcRect l="8606" r="270" b="-1"/>
          <a:stretch/>
        </p:blipFill>
        <p:spPr>
          <a:xfrm>
            <a:off x="349250" y="68263"/>
            <a:ext cx="11722100" cy="6721475"/>
          </a:xfrm>
          <a:noFill/>
        </p:spPr>
      </p:pic>
      <p:sp>
        <p:nvSpPr>
          <p:cNvPr id="4" name="Date Placeholder 3" hidden="1">
            <a:extLst>
              <a:ext uri="{FF2B5EF4-FFF2-40B4-BE49-F238E27FC236}">
                <a16:creationId xmlns:a16="http://schemas.microsoft.com/office/drawing/2014/main" id="{3B136CA7-9D0E-3D0D-BA3D-FB4FC1377D8C}"/>
              </a:ext>
            </a:extLst>
          </p:cNvPr>
          <p:cNvSpPr>
            <a:spLocks noGrp="1"/>
          </p:cNvSpPr>
          <p:nvPr>
            <p:ph type="dt" sz="half" idx="10"/>
          </p:nvPr>
        </p:nvSpPr>
        <p:spPr/>
        <p:txBody>
          <a:bodyPr/>
          <a:lstStyle/>
          <a:p>
            <a:pPr>
              <a:spcAft>
                <a:spcPts val="600"/>
              </a:spcAft>
            </a:pPr>
            <a:r>
              <a:rPr lang="en-US"/>
              <a:t>7/14/20XX</a:t>
            </a:r>
          </a:p>
        </p:txBody>
      </p:sp>
      <p:sp>
        <p:nvSpPr>
          <p:cNvPr id="5" name="Footer Placeholder 4">
            <a:extLst>
              <a:ext uri="{FF2B5EF4-FFF2-40B4-BE49-F238E27FC236}">
                <a16:creationId xmlns:a16="http://schemas.microsoft.com/office/drawing/2014/main" id="{BA161219-4502-A62E-E0CC-F0774313B716}"/>
              </a:ext>
            </a:extLst>
          </p:cNvPr>
          <p:cNvSpPr>
            <a:spLocks noGrp="1"/>
          </p:cNvSpPr>
          <p:nvPr>
            <p:ph type="ftr" sz="quarter" idx="11"/>
          </p:nvPr>
        </p:nvSpPr>
        <p:spPr/>
        <p:txBody>
          <a:bodyPr/>
          <a:lstStyle/>
          <a:p>
            <a:pPr>
              <a:spcAft>
                <a:spcPts val="600"/>
              </a:spcAft>
            </a:pPr>
            <a:r>
              <a:rPr lang="en-US"/>
              <a:t>Pitch deck title</a:t>
            </a:r>
          </a:p>
        </p:txBody>
      </p:sp>
      <p:sp>
        <p:nvSpPr>
          <p:cNvPr id="6" name="Slide Number Placeholder 5" hidden="1">
            <a:extLst>
              <a:ext uri="{FF2B5EF4-FFF2-40B4-BE49-F238E27FC236}">
                <a16:creationId xmlns:a16="http://schemas.microsoft.com/office/drawing/2014/main" id="{2C676F90-8CB5-AA63-0988-61D30A78FB06}"/>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11</a:t>
            </a:fld>
            <a:endParaRPr lang="en-US"/>
          </a:p>
        </p:txBody>
      </p:sp>
    </p:spTree>
    <p:extLst>
      <p:ext uri="{BB962C8B-B14F-4D97-AF65-F5344CB8AC3E}">
        <p14:creationId xmlns:p14="http://schemas.microsoft.com/office/powerpoint/2010/main" val="148181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410853-DD06-9008-B7EC-C02D2804446F}"/>
              </a:ext>
            </a:extLst>
          </p:cNvPr>
          <p:cNvSpPr>
            <a:spLocks noGrp="1"/>
          </p:cNvSpPr>
          <p:nvPr>
            <p:ph type="sldNum" sz="quarter" idx="12"/>
          </p:nvPr>
        </p:nvSpPr>
        <p:spPr/>
        <p:txBody>
          <a:bodyPr/>
          <a:lstStyle/>
          <a:p>
            <a:fld id="{B5CEABB6-07DC-46E8-9B57-56EC44A396E5}" type="slidenum">
              <a:rPr lang="en-US" smtClean="0"/>
              <a:pPr/>
              <a:t>12</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8" name="Add-in 37" title="Microsoft Power BI">
                <a:extLst>
                  <a:ext uri="{FF2B5EF4-FFF2-40B4-BE49-F238E27FC236}">
                    <a16:creationId xmlns:a16="http://schemas.microsoft.com/office/drawing/2014/main" id="{6024DDDA-2F9E-DFCD-734D-502728B4EE5A}"/>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8" name="Add-in 37" title="Microsoft Power BI">
                <a:extLst>
                  <a:ext uri="{FF2B5EF4-FFF2-40B4-BE49-F238E27FC236}">
                    <a16:creationId xmlns:a16="http://schemas.microsoft.com/office/drawing/2014/main" id="{6024DDDA-2F9E-DFCD-734D-502728B4EE5A}"/>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927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photo of building column&#10;">
            <a:extLst>
              <a:ext uri="{FF2B5EF4-FFF2-40B4-BE49-F238E27FC236}">
                <a16:creationId xmlns:a16="http://schemas.microsoft.com/office/drawing/2014/main" id="{FB984F8E-E35E-4C11-86D8-AC8E1328E99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58" b="58"/>
          <a:stretch/>
        </p:blipFill>
        <p:spPr>
          <a:xfrm>
            <a:off x="458724" y="481369"/>
            <a:ext cx="11274552" cy="2743200"/>
          </a:xfrm>
        </p:spPr>
      </p:pic>
      <p:sp>
        <p:nvSpPr>
          <p:cNvPr id="34" name="Title 33">
            <a:extLst>
              <a:ext uri="{FF2B5EF4-FFF2-40B4-BE49-F238E27FC236}">
                <a16:creationId xmlns:a16="http://schemas.microsoft.com/office/drawing/2014/main" id="{17B7CBFC-65A2-4AB4-BE48-C580D13CAE3B}"/>
              </a:ext>
            </a:extLst>
          </p:cNvPr>
          <p:cNvSpPr>
            <a:spLocks noGrp="1"/>
          </p:cNvSpPr>
          <p:nvPr>
            <p:ph type="title"/>
          </p:nvPr>
        </p:nvSpPr>
        <p:spPr>
          <a:xfrm>
            <a:off x="841248" y="3592386"/>
            <a:ext cx="4572000" cy="1325563"/>
          </a:xfrm>
        </p:spPr>
        <p:txBody>
          <a:bodyPr/>
          <a:lstStyle/>
          <a:p>
            <a:r>
              <a:rPr lang="en-US" dirty="0"/>
              <a:t>SUMMARY</a:t>
            </a:r>
          </a:p>
        </p:txBody>
      </p:sp>
      <p:sp>
        <p:nvSpPr>
          <p:cNvPr id="22" name="Text Placeholder 21">
            <a:extLst>
              <a:ext uri="{FF2B5EF4-FFF2-40B4-BE49-F238E27FC236}">
                <a16:creationId xmlns:a16="http://schemas.microsoft.com/office/drawing/2014/main" id="{0C8FA207-53D3-4237-A057-8F03251DDE37}"/>
              </a:ext>
            </a:extLst>
          </p:cNvPr>
          <p:cNvSpPr>
            <a:spLocks noGrp="1"/>
          </p:cNvSpPr>
          <p:nvPr>
            <p:ph type="body" sz="quarter" idx="14"/>
          </p:nvPr>
        </p:nvSpPr>
        <p:spPr>
          <a:xfrm>
            <a:off x="5239512" y="5503164"/>
            <a:ext cx="6958584" cy="1371600"/>
          </a:xfrm>
        </p:spPr>
        <p:txBody>
          <a:bodyPr/>
          <a:lstStyle/>
          <a:p>
            <a:r>
              <a:rPr lang="en-US" dirty="0"/>
              <a:t>summary</a:t>
            </a:r>
          </a:p>
        </p:txBody>
      </p:sp>
      <p:sp>
        <p:nvSpPr>
          <p:cNvPr id="2" name="TextBox 1">
            <a:extLst>
              <a:ext uri="{FF2B5EF4-FFF2-40B4-BE49-F238E27FC236}">
                <a16:creationId xmlns:a16="http://schemas.microsoft.com/office/drawing/2014/main" id="{C908FFC9-37E5-A201-FB99-30FFFFBFAF9B}"/>
              </a:ext>
            </a:extLst>
          </p:cNvPr>
          <p:cNvSpPr txBox="1"/>
          <p:nvPr/>
        </p:nvSpPr>
        <p:spPr>
          <a:xfrm>
            <a:off x="6792686" y="3592386"/>
            <a:ext cx="4301412"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Plan to dock on specific days of the week </a:t>
            </a:r>
          </a:p>
          <a:p>
            <a:pPr marL="285750" indent="-285750">
              <a:buFont typeface="Arial" panose="020B0604020202020204" pitchFamily="34" charset="0"/>
              <a:buChar char="•"/>
            </a:pPr>
            <a:r>
              <a:rPr lang="en-US" sz="2400" dirty="0"/>
              <a:t>Avoid sailing across the Pacific Ocean during peak tropical cyclone season</a:t>
            </a:r>
          </a:p>
          <a:p>
            <a:pPr marL="285750" indent="-285750">
              <a:buFont typeface="Arial" panose="020B0604020202020204" pitchFamily="34" charset="0"/>
              <a:buChar char="•"/>
            </a:pPr>
            <a:r>
              <a:rPr lang="en-US" sz="2400" dirty="0"/>
              <a:t>Dock at the beginning of the month instead of the end</a:t>
            </a:r>
          </a:p>
        </p:txBody>
      </p:sp>
    </p:spTree>
    <p:extLst>
      <p:ext uri="{BB962C8B-B14F-4D97-AF65-F5344CB8AC3E}">
        <p14:creationId xmlns:p14="http://schemas.microsoft.com/office/powerpoint/2010/main" val="18397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Rashon Manning</a:t>
            </a:r>
          </a:p>
          <a:p>
            <a:r>
              <a:rPr lang="en-US" dirty="0"/>
              <a:t>555-333-1111</a:t>
            </a:r>
          </a:p>
          <a:p>
            <a:r>
              <a:rPr lang="en-US" dirty="0" err="1"/>
              <a:t>Rashon.Manning@Divergence.One</a:t>
            </a:r>
            <a:endParaRPr lang="en-US" dirty="0"/>
          </a:p>
        </p:txBody>
      </p:sp>
    </p:spTree>
    <p:extLst>
      <p:ext uri="{BB962C8B-B14F-4D97-AF65-F5344CB8AC3E}">
        <p14:creationId xmlns:p14="http://schemas.microsoft.com/office/powerpoint/2010/main" val="275681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9AAA96-AFC3-5AFD-8E0D-7E814D9B204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9283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Table, Excel&#10;&#10;Description automatically generated">
            <a:extLst>
              <a:ext uri="{FF2B5EF4-FFF2-40B4-BE49-F238E27FC236}">
                <a16:creationId xmlns:a16="http://schemas.microsoft.com/office/drawing/2014/main" id="{D0A8E2E1-055C-DEDC-BC90-68E5A8BE96D6}"/>
              </a:ext>
            </a:extLst>
          </p:cNvPr>
          <p:cNvPicPr>
            <a:picLocks noGrp="1" noChangeAspect="1"/>
          </p:cNvPicPr>
          <p:nvPr>
            <p:ph sz="half" idx="1"/>
          </p:nvPr>
        </p:nvPicPr>
        <p:blipFill>
          <a:blip r:embed="rId2"/>
          <a:stretch>
            <a:fillRect/>
          </a:stretch>
        </p:blipFill>
        <p:spPr>
          <a:xfrm>
            <a:off x="0" y="0"/>
            <a:ext cx="12191999" cy="6838697"/>
          </a:xfrm>
        </p:spPr>
      </p:pic>
    </p:spTree>
    <p:extLst>
      <p:ext uri="{BB962C8B-B14F-4D97-AF65-F5344CB8AC3E}">
        <p14:creationId xmlns:p14="http://schemas.microsoft.com/office/powerpoint/2010/main" val="377744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5552ED0-D5F4-1C4F-BA70-63F8CE7CD69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6427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850230"/>
            <a:ext cx="9144000" cy="1107959"/>
          </a:xfrm>
        </p:spPr>
        <p:txBody>
          <a:bodyPr anchor="b">
            <a:normAutofit fontScale="90000"/>
          </a:bodyPr>
          <a:lstStyle/>
          <a:p>
            <a:r>
              <a:rPr lang="en-US" dirty="0"/>
              <a:t>EFFECTIVE SHIPMENT SCHEDULING</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38200" y="5958189"/>
            <a:ext cx="7953375" cy="457200"/>
          </a:xfrm>
        </p:spPr>
        <p:txBody>
          <a:bodyPr/>
          <a:lstStyle/>
          <a:p>
            <a:r>
              <a:rPr lang="en-US" dirty="0"/>
              <a:t>Rashon Manning</a:t>
            </a:r>
          </a:p>
        </p:txBody>
      </p:sp>
    </p:spTree>
    <p:extLst>
      <p:ext uri="{BB962C8B-B14F-4D97-AF65-F5344CB8AC3E}">
        <p14:creationId xmlns:p14="http://schemas.microsoft.com/office/powerpoint/2010/main" val="164242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155363" y="365125"/>
            <a:ext cx="5103007" cy="1325563"/>
          </a:xfrm>
        </p:spPr>
        <p:txBody>
          <a:bodyPr/>
          <a:lstStyle/>
          <a:p>
            <a:pPr algn="ctr"/>
            <a:r>
              <a:rPr lang="en-US" dirty="0"/>
              <a:t>OVERVIEW</a:t>
            </a:r>
          </a:p>
        </p:txBody>
      </p:sp>
      <p:graphicFrame>
        <p:nvGraphicFramePr>
          <p:cNvPr id="4" name="Diagram 3">
            <a:extLst>
              <a:ext uri="{FF2B5EF4-FFF2-40B4-BE49-F238E27FC236}">
                <a16:creationId xmlns:a16="http://schemas.microsoft.com/office/drawing/2014/main" id="{947B6399-F55D-7C12-20E5-FCC878243DD1}"/>
              </a:ext>
            </a:extLst>
          </p:cNvPr>
          <p:cNvGraphicFramePr/>
          <p:nvPr>
            <p:extLst>
              <p:ext uri="{D42A27DB-BD31-4B8C-83A1-F6EECF244321}">
                <p14:modId xmlns:p14="http://schemas.microsoft.com/office/powerpoint/2010/main" val="994998939"/>
              </p:ext>
            </p:extLst>
          </p:nvPr>
        </p:nvGraphicFramePr>
        <p:xfrm>
          <a:off x="6220876" y="1875453"/>
          <a:ext cx="5037494"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Placeholder 7" descr="Icon&#10;&#10;Description automatically generated">
            <a:extLst>
              <a:ext uri="{FF2B5EF4-FFF2-40B4-BE49-F238E27FC236}">
                <a16:creationId xmlns:a16="http://schemas.microsoft.com/office/drawing/2014/main" id="{E026B274-792B-C58E-B5A0-C315181DFE38}"/>
              </a:ext>
            </a:extLst>
          </p:cNvPr>
          <p:cNvPicPr>
            <a:picLocks noGrp="1" noChangeAspect="1"/>
          </p:cNvPicPr>
          <p:nvPr>
            <p:ph type="pic" sz="quarter" idx="13"/>
          </p:nvPr>
        </p:nvPicPr>
        <p:blipFill>
          <a:blip r:embed="rId8"/>
          <a:srcRect t="3615" b="3615"/>
          <a:stretch>
            <a:fillRect/>
          </a:stretch>
        </p:blipFill>
        <p:spPr/>
      </p:pic>
    </p:spTree>
    <p:extLst>
      <p:ext uri="{BB962C8B-B14F-4D97-AF65-F5344CB8AC3E}">
        <p14:creationId xmlns:p14="http://schemas.microsoft.com/office/powerpoint/2010/main" val="421688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223982" y="0"/>
            <a:ext cx="11961813" cy="685800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71668" y="320600"/>
            <a:ext cx="4297680" cy="914400"/>
          </a:xfrm>
        </p:spPr>
        <p:txBody>
          <a:bodyPr anchor="b" anchorCtr="0"/>
          <a:lstStyle/>
          <a:p>
            <a:r>
              <a:rPr lang="en-ZA" dirty="0"/>
              <a:t>ABOUT ME</a:t>
            </a:r>
          </a:p>
        </p:txBody>
      </p:sp>
      <p:sp>
        <p:nvSpPr>
          <p:cNvPr id="36" name="Text Placeholder 35">
            <a:extLst>
              <a:ext uri="{FF2B5EF4-FFF2-40B4-BE49-F238E27FC236}">
                <a16:creationId xmlns:a16="http://schemas.microsoft.com/office/drawing/2014/main" id="{057CCB72-3874-46DE-9CF8-8C39DE3D264B}"/>
              </a:ext>
            </a:extLst>
          </p:cNvPr>
          <p:cNvSpPr>
            <a:spLocks noGrp="1"/>
          </p:cNvSpPr>
          <p:nvPr>
            <p:ph type="body" sz="quarter" idx="14"/>
          </p:nvPr>
        </p:nvSpPr>
        <p:spPr/>
        <p:txBody>
          <a:bodyPr/>
          <a:lstStyle/>
          <a:p>
            <a:r>
              <a:rPr lang="en-US" dirty="0"/>
              <a:t>About</a:t>
            </a:r>
          </a:p>
        </p:txBody>
      </p:sp>
      <p:pic>
        <p:nvPicPr>
          <p:cNvPr id="10" name="Picture 9" descr="Logo&#10;&#10;Description automatically generated">
            <a:extLst>
              <a:ext uri="{FF2B5EF4-FFF2-40B4-BE49-F238E27FC236}">
                <a16:creationId xmlns:a16="http://schemas.microsoft.com/office/drawing/2014/main" id="{90ACD9E1-0DC8-D1BB-2961-7E4C4428DFB3}"/>
              </a:ext>
            </a:extLst>
          </p:cNvPr>
          <p:cNvPicPr>
            <a:picLocks noChangeAspect="1"/>
          </p:cNvPicPr>
          <p:nvPr/>
        </p:nvPicPr>
        <p:blipFill>
          <a:blip r:embed="rId4"/>
          <a:stretch>
            <a:fillRect/>
          </a:stretch>
        </p:blipFill>
        <p:spPr>
          <a:xfrm>
            <a:off x="1336049" y="3062611"/>
            <a:ext cx="1184459" cy="1318306"/>
          </a:xfrm>
          <a:prstGeom prst="rect">
            <a:avLst/>
          </a:prstGeom>
          <a:ln>
            <a:noFill/>
          </a:ln>
          <a:effectLst>
            <a:outerShdw blurRad="292100" dist="139700" dir="2700000" algn="tl" rotWithShape="0">
              <a:srgbClr val="333333">
                <a:alpha val="65000"/>
              </a:srgbClr>
            </a:outerShdw>
          </a:effectLst>
        </p:spPr>
      </p:pic>
      <p:pic>
        <p:nvPicPr>
          <p:cNvPr id="12" name="Picture 11" descr="Icon&#10;&#10;Description automatically generated">
            <a:extLst>
              <a:ext uri="{FF2B5EF4-FFF2-40B4-BE49-F238E27FC236}">
                <a16:creationId xmlns:a16="http://schemas.microsoft.com/office/drawing/2014/main" id="{F8BD8D65-A9EA-3227-EF6E-908380A6421A}"/>
              </a:ext>
            </a:extLst>
          </p:cNvPr>
          <p:cNvPicPr>
            <a:picLocks noChangeAspect="1"/>
          </p:cNvPicPr>
          <p:nvPr/>
        </p:nvPicPr>
        <p:blipFill>
          <a:blip r:embed="rId5"/>
          <a:stretch>
            <a:fillRect/>
          </a:stretch>
        </p:blipFill>
        <p:spPr>
          <a:xfrm>
            <a:off x="2520508" y="4744338"/>
            <a:ext cx="1351016" cy="1464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954EAF24-5112-DD8D-33CC-5ECF7B40E14B}"/>
              </a:ext>
            </a:extLst>
          </p:cNvPr>
          <p:cNvPicPr>
            <a:picLocks noChangeAspect="1"/>
          </p:cNvPicPr>
          <p:nvPr/>
        </p:nvPicPr>
        <p:blipFill>
          <a:blip r:embed="rId6"/>
          <a:stretch>
            <a:fillRect/>
          </a:stretch>
        </p:blipFill>
        <p:spPr>
          <a:xfrm>
            <a:off x="223982" y="1235000"/>
            <a:ext cx="1579384" cy="1572364"/>
          </a:xfrm>
          <a:prstGeom prst="rect">
            <a:avLst/>
          </a:prstGeom>
        </p:spPr>
      </p:pic>
    </p:spTree>
    <p:extLst>
      <p:ext uri="{BB962C8B-B14F-4D97-AF65-F5344CB8AC3E}">
        <p14:creationId xmlns:p14="http://schemas.microsoft.com/office/powerpoint/2010/main" val="83173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pPr algn="ctr"/>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endParaRPr lang="en-US" dirty="0"/>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836112" y="2514600"/>
            <a:ext cx="3886200" cy="914400"/>
          </a:xfrm>
        </p:spPr>
        <p:txBody>
          <a:bodyPr/>
          <a:lstStyle/>
          <a:p>
            <a:r>
              <a:rPr lang="en-US" dirty="0"/>
              <a:t>Businesses have noticed an increased turn around time when attempting to dock at the five busiest ports</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836112" y="4003972"/>
            <a:ext cx="3886200" cy="320040"/>
          </a:xfrm>
        </p:spPr>
        <p:txBody>
          <a:bodyPr/>
          <a:lstStyle/>
          <a:p>
            <a:r>
              <a:rPr lang="en-US" dirty="0"/>
              <a:t>Lost cargo </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836112" y="4357518"/>
            <a:ext cx="3886200" cy="914400"/>
          </a:xfrm>
        </p:spPr>
        <p:txBody>
          <a:bodyPr>
            <a:noAutofit/>
          </a:bodyPr>
          <a:lstStyle/>
          <a:p>
            <a:r>
              <a:rPr lang="en-US" dirty="0"/>
              <a:t>Businesses have noticed an unexplained significant increased in loss cargo when traversing through the Pacific Ocean </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12" name="Text Placeholder 44">
            <a:extLst>
              <a:ext uri="{FF2B5EF4-FFF2-40B4-BE49-F238E27FC236}">
                <a16:creationId xmlns:a16="http://schemas.microsoft.com/office/drawing/2014/main" id="{E0A11DBD-CD83-A570-8778-4DDEA4AC1A09}"/>
              </a:ext>
            </a:extLst>
          </p:cNvPr>
          <p:cNvSpPr txBox="1">
            <a:spLocks/>
          </p:cNvSpPr>
          <p:nvPr/>
        </p:nvSpPr>
        <p:spPr>
          <a:xfrm>
            <a:off x="836112" y="2196358"/>
            <a:ext cx="3886200" cy="3200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Increased turnaround time</a:t>
            </a:r>
          </a:p>
        </p:txBody>
      </p:sp>
      <p:pic>
        <p:nvPicPr>
          <p:cNvPr id="14" name="Picture 13" descr="A picture containing water, boat, sky, harbor&#10;&#10;Description automatically generated">
            <a:extLst>
              <a:ext uri="{FF2B5EF4-FFF2-40B4-BE49-F238E27FC236}">
                <a16:creationId xmlns:a16="http://schemas.microsoft.com/office/drawing/2014/main" id="{484B6E8E-703D-D8DE-722B-B8D662FEDAB2}"/>
              </a:ext>
            </a:extLst>
          </p:cNvPr>
          <p:cNvPicPr>
            <a:picLocks noChangeAspect="1"/>
          </p:cNvPicPr>
          <p:nvPr/>
        </p:nvPicPr>
        <p:blipFill>
          <a:blip r:embed="rId4"/>
          <a:stretch>
            <a:fillRect/>
          </a:stretch>
        </p:blipFill>
        <p:spPr>
          <a:xfrm>
            <a:off x="4977442" y="1465263"/>
            <a:ext cx="5270739" cy="4754562"/>
          </a:xfrm>
          <a:prstGeom prst="rect">
            <a:avLst/>
          </a:prstGeom>
        </p:spPr>
      </p:pic>
    </p:spTree>
    <p:extLst>
      <p:ext uri="{BB962C8B-B14F-4D97-AF65-F5344CB8AC3E}">
        <p14:creationId xmlns:p14="http://schemas.microsoft.com/office/powerpoint/2010/main" val="3238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155363" y="365125"/>
            <a:ext cx="5103007" cy="1325563"/>
          </a:xfrm>
        </p:spPr>
        <p:txBody>
          <a:bodyPr/>
          <a:lstStyle/>
          <a:p>
            <a:pPr algn="ctr"/>
            <a:r>
              <a:rPr lang="en-US" dirty="0"/>
              <a:t>HYPOTHESIS</a:t>
            </a:r>
          </a:p>
        </p:txBody>
      </p:sp>
      <p:pic>
        <p:nvPicPr>
          <p:cNvPr id="16" name="Picture Placeholder 15" descr="Chart&#10;&#10;Description automatically generated with low confidence">
            <a:extLst>
              <a:ext uri="{FF2B5EF4-FFF2-40B4-BE49-F238E27FC236}">
                <a16:creationId xmlns:a16="http://schemas.microsoft.com/office/drawing/2014/main" id="{99DC9276-BCB3-F4A8-D14D-FE8C2D2F1E40}"/>
              </a:ext>
            </a:extLst>
          </p:cNvPr>
          <p:cNvPicPr>
            <a:picLocks noGrp="1" noChangeAspect="1"/>
          </p:cNvPicPr>
          <p:nvPr>
            <p:ph type="pic" sz="quarter" idx="13"/>
          </p:nvPr>
        </p:nvPicPr>
        <p:blipFill>
          <a:blip r:embed="rId3"/>
          <a:srcRect l="19333" r="19333"/>
          <a:stretch>
            <a:fillRect/>
          </a:stretch>
        </p:blipFill>
        <p:spPr>
          <a:xfrm>
            <a:off x="621303" y="507492"/>
            <a:ext cx="4389120" cy="5760720"/>
          </a:xfrm>
        </p:spPr>
      </p:pic>
      <p:graphicFrame>
        <p:nvGraphicFramePr>
          <p:cNvPr id="38" name="Diagram 37">
            <a:extLst>
              <a:ext uri="{FF2B5EF4-FFF2-40B4-BE49-F238E27FC236}">
                <a16:creationId xmlns:a16="http://schemas.microsoft.com/office/drawing/2014/main" id="{70188D9C-566A-0F05-8A15-5F555F1E4084}"/>
              </a:ext>
            </a:extLst>
          </p:cNvPr>
          <p:cNvGraphicFramePr/>
          <p:nvPr>
            <p:extLst>
              <p:ext uri="{D42A27DB-BD31-4B8C-83A1-F6EECF244321}">
                <p14:modId xmlns:p14="http://schemas.microsoft.com/office/powerpoint/2010/main" val="4050351585"/>
              </p:ext>
            </p:extLst>
          </p:nvPr>
        </p:nvGraphicFramePr>
        <p:xfrm>
          <a:off x="5978106" y="2147978"/>
          <a:ext cx="5010030" cy="30364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61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Lst>
  </p:timing>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5404B565-B846-4ACC-B8C7-496C95FA7A96}">
  <we:reference id="wa200003233" version="2.0.0.3" store="en-US" storeType="OMEX"/>
  <we:alternateReferences>
    <we:reference id="WA200003233" version="2.0.0.3" store="WA200003233" storeType="OMEX"/>
  </we:alternateReferences>
  <we:properties>
    <we:property name="reportUrl" value="&quot;/groups/74de828e-be7a-400f-b4e3-327e6bbcc66c/reports/8cf2dda7-16ff-407f-ab4d-df007d35fde9/ReportSection?bookmarkGuid=0e01f055-490f-474f-af3a-6ba4bccdacf6&amp;bookmarkUsage=1&amp;ctid=674d3e6c-45f7-42e9-938c-fcd01e3ff57c&amp;fromEntryPoint=export&quot;"/>
    <we:property name="reportName" value="&quot;Rashon_Manning_Shipment_Capstone&quot;"/>
    <we:property name="reportState" value="&quot;CONNECTED&quot;"/>
    <we:property name="embedUrl" value="&quot;/reportEmbed?reportId=8cf2dda7-16ff-407f-ab4d-df007d35fde9&amp;groupId=74de828e-be7a-400f-b4e3-327e6bbcc66c&amp;w=2&amp;config=eyJjbHVzdGVyVXJsIjoiaHR0cHM6Ly9XQUJJLVVTLUNFTlRSQUwtQS1QUklNQVJZLXJlZGlyZWN0LmFuYWx5c2lzLndpbmRvd3MubmV0IiwiZW1iZWRGZWF0dXJlcyI6eyJtb2Rlcm5FbWJlZCI6dHJ1ZSwidXNhZ2VNZXRyaWNzVk5leHQiOnRydWV9fQ%3D%3D&amp;disableSensitivityBanner=true&quot;"/>
    <we:property name="pageName" value="&quot;ReportSection&quot;"/>
    <we:property name="pageDisplayName" value="&quot;Report&quot;"/>
    <we:property name="datasetId" value="&quot;0e90a3d1-e59f-490b-88e1-b986f0ef03fb&quot;"/>
    <we:property name="backgroundColor" value="&quot;rgb(255,255,255)&quot;"/>
    <we:property name="bookmark" value="&quot;H4sIAAAAAAAAA+1aWW/bRhD+KwIfmhaQi+WxPPIWX63RHG4cOCiKoNhjKDGmSZVcKlED/ffOLkndlyM7h+K8ONxjdubbb2c+LvXJkkk5SNnoJbsF66l1nOc3t6y46dhW18rm23hs+770bNsLOedeABHxcFQ+UEmeldbTT5ZiRQ/UdVJWLNUGsfHvd12Lpekl6+mnmKUldK0BFGWesTT5D+rB2KWKCsZdCz4O0rxg2uSVYgq02SEOx2d0xf7VxRWZUMkQrkCouvU1DPJCtc9dK05ShVP0VD46+zgo0I1PbTTnptOl3HWABeAwEUHo8JACzlSjgR5zggv38iIRLJ2Y09auW0ecrnVe5LfGboOcwJFnmUrUyBhIMaau9cbYI2ME4W0fCjATTvJMJrXrODtX+o/2EsqyabzI5tvKZl5a3WbLo6/yqhDwGuLpg/FnjHBeFjmCbXx6kw8654hb57gqEyhV5xJBK3EUOnfN0srsFi7zPMFoMXAdr27GqU9eKfT+iR77bqz/vat3asaJ34q8GjQ+bHBvAaHdXOzW1kHWCNwBjc3LadYYVuiAsKuffzgpAPdeWk9tE2NZc8pQaZ5l2LADzQgLKUN6MSZDVwBQZrN1NJvH8/cEN6EQ/dFzGEK6HOak/+4IzEy1nhVFMmRp5xRd6Uw79LBm4bkh1iJM1MA0NIcYea1YkjWQOJL6LvhAKIlcR/DI8ch61HZA5NAYRsbdSdzP5JBlAlsXg37W6xXQYy3l5h25BwfTIstN23mVNcSmy45ihuCjOpctMtxxpCtjKcCjAKENMoicKcPPPoq0kvCYRNcl0VmcvRalqWcvQDHJFNN2YCGS7/88IGaCiT5IA9GFgtt6oUSCtpJA/VgKnH8ha8bfDliRlC3/26c/kkwTVSetWN3T0Vi71V3rddLrm2U2bvPYRDjU7S/YQI/BBGiZ7iZ+XWGSrJc2KshoHfO/mvLWIIGTPiuUVln8PVYenTZxUl5IKI5HBp3TpGhLEh6os28ge+ioa4mGQ9/PVNAmu48Ohb5j3c0CTiSJfYa1PnRdToUUO6oDGkcuZszQibxQ+BQ4t8V+IjSZzZ8X2TC/AdmZbM5XTaXJIpinbPQqfgtw87JBdGsGzao03aRB77bDS/Bs8e+7rd7dH1RebU2vwnhwsBn2YY9Dnf0C2/aEiKknOXFsGYJL2F4q/x4w2/jCYu94HL6kH2vzxxdxYv5eRPg+tUlAw8glrkuAgb9fSUpnS9LzHKdqV94wnsI/kUsDaYfBUUQ4P/Ichx4x14uP7MjnUeBiPaTB161a6SKef1aYLWoBt3e92uMdv/XoGvVvfVnWeLzHYW82bGLSWjj/DYFmrw82XBtMgVrIy63oP51ePLayX/v48Gr/c0i4lgWbXwYaBphUOX/R+vNxyrKbXyxNi4UzGPuOB6EEh4ZhGPjSDxz+4JdG3z6hsAAdhgpb6+hBb99fwFYkgx2r8UEj8yLPVH8FNFv1a5pkcKWYuGmFNaZInq/Us9vV4kFDPFO1TS5GvQqxK2LH4dT1KQ0IMZfTG+FmxrvjSinjzgy+2mQcUcclggAFRlybEG77W03+m7GmZ8mesCmPqBtHwgsdGaAQ86Id7xWCyIGIsZhHDspyyj3b3vPj1oGJuPbEPUq4z0lMhyDgpqHdh3x7LOyPhf0ur0A/PGceRssfwhXm5u+w2xShzLNKPQrA9aWskX9UetwTQuLLNRMC68ambzaPl+erqHbST0QK6ipNBBS254WURiEJXOota1mQIhT6MxcIh4AfcWLDrlqWCQ+IHxHwuG/bxAmos5+W/Z6+kTUVpPNTp6my39pHsiUH78yj0hBojjPWLRQ9Q5D6tw8Y6KBe0vwkAPtzabrBUGb1Z/hjViai/Qw/XpcBJ2A+ODD1foxXx5lXqhwwAZcsgxXxYpwskyC3xGx+XTmJeDz+H397G0/dKQAA&quot;"/>
    <we:property name="initialStateBookmark" value="&quot;H4sIAAAAAAAAA+1aWW/bOBD+K4Yetl3ACXRRR99y7gZtjk2KFIsiKChyZLNRJK9EeesN/N93SEmOj/hInaSpm76k4jGc+fhxDtK3BhdFL6GDE3oDxjtjN8uub2h+3bKMtpHWbaen7493zt9/Odk5PsDmrCdFlhbGu1tD0rwD8lIUJU2UBGz8fNU2aJKc0Y76imlSQNvoQV5kKU3Ef1ANxi6ZlzBsG/Ctl2Q5VSIvJJWgxPZxOH7j2ta2gytSJkUfLoDJqvUcelkum++2EYtE4hQ1NRocfOvlqMZto/6h7nRI5NhAfbApCyGwo4AAzpSDnhqzhwt3slwwmozEKWmXjSJ22zjMsxstt4aK4ciDVAo50AIStKltfNTyzCGC8KkLOegJe1nKRaU6zs6k+qO0hKKoG4/SybainpeUN+ns6IuszBmcQ3z3ofUZIpxneYZga50+Zr3WIeLW2i0LAYVsnSFoBY5C5S5pUurdwmU+CLQWDVf2qmac+uZUovZv1Nirofp3Ve3UmBJ/5FnZq3VYoN4UQqup2K6kA68QeAAai5dTrNGsUAZhVzf7dy8H3HtuvLO0jUXFKU2lSZZhwwo0M2lAKNKLUh44DIBQi86j2SSefwrchJx1Bx+gD8msmaP+hyMwNtXYyXPRp0lrH1Vp3XWoYfXCE0OMaZiIhqmvDzHyWlKR1pDYnHgOeGASM3RsFoW2a85HbQVENo1h5rA9snuH92nKsHXa6J1OJ4cObSg3qcgjKJjkaabbDsu0JjaZVRQ9RDSofNk0w22bOzzmDFwCEFjA/dC+Y/jBN5aUHF6d6DwnOo6z26B0p9kxSMqppEoOTFny858HxIxR1gWuITqScFMtJDgoKQKqz4Lh/CNeMf6mR3NRNPxvvt6LVBFVOa1YPtLRmLvVbeNcdLp6mYXbPNQW9lX7Me2pMegADd1d268ijEg7SZ0F6VxH/6+ivNETsNeluVRZVvQVI49ymzgpyznkuwONzr7Im5CEB+rgBXgPZXWVouHQr2MRtPbug02h71B1Uz8yuRl7FGN94DgRYZytmB2QOHTQYwZ26AbMIxBFFlsvCRXj/vMo7WfXwFujzfmhrlRMg7lPB6fxJ4DrkxrRpR40LZNkUQ76sB2egWeJfj9t9G7/ounVUvfKtAYb62Gf9jhU3s+3LJexmLg8Mm2LB+CYdK0s/xEwW1iwWCseh+fUY67/eBYlJu9FmOcRy/RJEDqm45hAwVsvJCXjIelDhlOVKh9plMCX0CE+twJ/KzSjaMu1bbJFHTfeskIvCn0H4yHxf2zUSqbx/KtEb1ElcGvHqzVq/EajS8x/q8uyWuM1Dnu9YSORxtT5rwk0fn2w4NrgDqgpv9wk/ft3N41N2q90fPps/3tIOJcFi4uBmgHaVU7erL7dTWh6/buhaDF1BmPPdiHgYJMgCHyPe74dPfml0csnFAagzcjC5iq60dv3N9B7nMGK0XijkTnOUtm9B5ql+WsiUriQlF03iTW6yCi7N59dni1uNMSV76hqBHTXSeOyC0ia1B4hUDdt9U3NtE7bSvj2SJvtybW2lfznuap6hODVONJFgcu2PhijrOVmdAv5GbUtU3mSpScY2d5qd7it/N/vxpVKiB5yf/krEO6lXHA+O2tm7z1ta1Q0YrUIscNi246I4xHim6Z+Glro7Kjeqt1SSr03Y95NiYxDYjsmM4EANR3LNCPLWyryn5TWPTPymEWikDhxyNzA5j6WQW44v66dSN/80IaQ0jgKbSyKSeRa1ppPyxtWQjXx7rWA+p60YBPKpzvTHqN4ek2rX9Pqh1xA/PKceZpKehMeEBb/CmJZPcaztJSv5df8UFanf4S7kcsY97hHGcO4sejF9PXp6j6q7XUFS0BeJIJBbrluQEgYmL5D3NlcFjgLmHpkBmab4IWRacGquSxlLpheaIIbeZZl2j6x18tlf6YX6jqCtH5r1VH2pT1Rzyj4YB4VmkATnMFyP+9ogtQ1/63Rq5bU9Sr2Zxyagn5O6vZmlxaCNT+CGc7zgCMwnxyYaj+G99uZlbLoUQZnNIV77EU7acqBL7FZ/YDZ0GsgwgJT4xXH18r9DwRRcOJ7LQAA&quot;"/>
    <we:property name="isFiltersActionButtonVisible" value="true"/>
    <we:property name="reportEmbeddedTime" value="&quot;2022-08-25T00:39:14.731Z&quot;"/>
    <we:property name="creatorTenantId" value="&quot;674d3e6c-45f7-42e9-938c-fcd01e3ff57c&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5404B565-B846-4ACC-B8C7-496C95FA7A96}">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aWXPbNhD+Kxo+NO2M3AEP8MhbfLWe5nDjjDOdTqYDAksJMU2qJKhEzei/dwGSui9Hdg7FfpGJc/fDh92PAD9ZQpaDlI1esluwnlrHeX5zy4qbjm11rWy+LAnskAYe5SRwPNuOQ2ITbJUPlMyz0nr6yVKs6IG6lmXFUj0gFv5tBbbtcZ5QT8TEsUUILmHWu67F0vSS9XSbhKUldK0BFGWesVT+B/UQWKWKCsZdCz4O0rxgeqIrxRToyYbYHJ/RQPtXF+1gXMkhXAFXdelrGOSFap+7ViJThV1013h09nFQoHGfWh/PTaVLY9cBFoDDeAShE4cUsKcaDXSbE5y4lxeSs3QynB7tujXE6VrnRX5rxm3w5NjyLFNSjcwAKfrUtd6Y8cgYQXjbhwJMh5M8E7I2HXvnSv9oK6Esm8KLbL6sbPql1W223PoqrwoOryGZPhh7xgjnZZEj2MamN/mgc464dY6rUkKpOpcIWomt0LhrllZmDXGa5xK9Rce1v7oYuz55pdD6J7rtu7H+e1ev1IwRvxV5NWhs2GDeAkK7mditRwdRI3AHNDZPp1ljWKEdwqp+/uGkAFx7YT21jY9lzSlDpXmWYcEONCMspAzpxZgIXQ5Amc3W0Wwez98lLkLB+6PnMIR02c1J/d0RmOlqPSsKOWRp5xRN6UwrdLNm4rkm1iJM1MA0NJsYea2YzBpIHEF9F3wglESuw+PI8ch61HZA5NAYRsbdid/PxJBlHEsXnX7W6xXQYy3l5g25BwPTIstN2XmVNcSmy4ZihIhHdSxbZLjjCFckgoNHAUIbRBA5U4affeRpJeAxiK4LorM4ey1KU8tegGKCKabHgQVPvv/9gJhxxvsgDEQXCm7riaQAPYqE+rHk2P9C1Iy/HbBCli3/26c/ZKaJqoNWou5pa6xd6q71Wvb6ZpqNyzw2Hg51+Qs20G0wAFqmuvFfZxiZ9dJGBRmtY/6rKW8NJJz0WaG09orfY+bRYRM75YWA4nhk0DmVRZuScEOdfQPRQ3tdSzRs+n4mgzbRfXQo9B3rahbERJDEZ5jrQ9eNKRd8R3VAk8jFiBk6kRdyn0Ic23w/ESpn4+dFNsxvQHQmi/NVQ6lcBPOUjV4lbwFuXjaIbo2gWZWmmzTo3VZ4CZ4t9n232bv7g8qrreGVGwsONsI+7Haoo9/KV/59VP49YLbxhcXecTt8STvWxo8vYsT8uQj3fWqTgIaRS1yXAAN/v5SUzqak5zl21aa8YXEK/0QuDYQdBkcRieMjz3HoEXO95MiO/DgKXMyHNPi6WStdxPPPCqNFLeD2zld7vOO3Fl2j/q0PyxqL99jszYJNhrQW9n9DoNnjgw3HBlOgFuJyK/pPp8eRrezXNj682v8cEq5lweaXgYYBJlTOH7/+fJyy7OYXS9NiYQ8mvuNBKMChYRgGvvADJ37wQ6Nvn1CYgA5Dha019KCX7y9gK4LBjtn4oJF5kWeqvwKarfo1lRlcKcZvWmGNITLOV+rZ7WrxoCGeydomFqNehcTliePE1PUpDQgxh9Mb4WbGuuNKKWPODL56yCSijks4AQqMuDYhse1vHfLfjDU1S+Nxm8YRdZOIe6EjAhRiXrTjuUIQORAxlsSRg7Kcxp5t73m5dWAirt1xjxLucwLTIQi4qWv3Id8eE/tjYr/LK9APz5mH0fKHcIS5+R52myIUeVapRwG4PpU18o8KL/Y4F/hyzTjHvLHpzubx8HwV1U76kqegrlLJobA9L6Q0CkngUm9Zy4LgIdfXXMAdAn4UExt21bKMe0D8iIAX+7ZNnIA6+2nZ7+mOrMkgnZ86TZb91i7Jlgy8M49KQ6A5zli3UPQMQepvH9DRQT2l+SQA63NhqsFQZvU1/DErJW+v4cfrIuAEzAcHpl6P8Wo/80qVA8bhkmWwwl/0k2UCxBafzdeVE4/H4/8BKo7+G/MpAAA=&quot;"/>
    <we:property name="creatorTenantId" value="&quot;674d3e6c-45f7-42e9-938c-fcd01e3ff57c&quot;"/>
    <we:property name="datasetId" value="&quot;0e90a3d1-e59f-490b-88e1-b986f0ef03fb&quot;"/>
    <we:property name="embedUrl" value="&quot;/reportEmbed?reportId=8cf2dda7-16ff-407f-ab4d-df007d35fde9&amp;groupId=74de828e-be7a-400f-b4e3-327e6bbcc66c&amp;w=2&amp;config=eyJjbHVzdGVyVXJsIjoiaHR0cHM6Ly9XQUJJLVVTLUNFTlRSQUwtQS1QUklNQVJZLXJlZGlyZWN0LmFuYWx5c2lzLndpbmRvd3MubmV0IiwiZW1iZWRGZWF0dXJlcyI6eyJtb2Rlcm5FbWJlZCI6dHJ1ZSwidXNhZ2VNZXRyaWNzVk5leHQiOnRydWV9fQ%3D%3D&amp;disableSensitivityBanner=true&quot;"/>
    <we:property name="initialStateBookmark" value="&quot;H4sIAAAAAAAAA+1aWW/bOBD+K4Yetl3ACXRRR99y7gZtjk2KFIsiKChyZLNRJK9EeesN/N93SEmOj/hInaSpm76k4jGc+fhxDtK3BhdFL6GDE3oDxjtjN8uub2h+3bKMtpHWbaen7493zt9/Odk5PsDmrCdFlhbGu1tD0rwD8lIUJU2UBGz8fNU2aJKc0Y76imlSQNvoQV5kKU3Ef1ANxi6ZlzBsG/Ctl2Q5VSIvJJWgxPZxOH7j2ta2gytSJkUfLoDJqvUcelkum++2EYtE4hQ1NRocfOvlqMZto/6h7nRI5NhAfbApCyGwo4AAzpSDnhqzhwt3slwwmozEKWmXjSJ22zjMsxstt4aK4ciDVAo50AIStKltfNTyzCGC8KkLOegJe1nKRaU6zs6k+qO0hKKoG4/SybainpeUN+ns6IuszBmcQ3z3ofUZIpxneYZga50+Zr3WIeLW2i0LAYVsnSFoBY5C5S5pUurdwmU+CLQWDVf2qmac+uZUovZv1Nirofp3Ve3UmBJ/5FnZq3VYoN4UQqup2K6kA68QeAAai5dTrNGsUAZhVzf7dy8H3HtuvLO0jUXFKU2lSZZhwwo0M2lAKNKLUh44DIBQi86j2SSefwrchJx1Bx+gD8msmaP+hyMwNtXYyXPRp0lrH1Vp3XWoYfXCE0OMaZiIhqmvDzHyWlKR1pDYnHgOeGASM3RsFoW2a85HbQVENo1h5rA9snuH92nKsHXa6J1OJ4cObSg3qcgjKJjkaabbDsu0JjaZVRQ9RDSofNk0w22bOzzmDFwCEFjA/dC+Y/jBN5aUHF6d6DwnOo6z26B0p9kxSMqppEoOTFny858HxIxR1gWuITqScFMtJDgoKQKqz4Lh/CNeMf6mR3NRNPxvvt6LVBFVOa1YPtLRmLvVbeNcdLp6mYXbPNQW9lX7Me2pMegADd1d268ijEg7SZ0F6VxH/6+ivNETsNeluVRZVvQVI49ymzgpyznkuwONzr7Im5CEB+rgBXgPZXWVouHQr2MRtPbug02h71B1Uz8yuRl7FGN94DgRYZytmB2QOHTQYwZ26AbMIxBFFlsvCRXj/vMo7WfXwFujzfmhrlRMg7lPB6fxJ4DrkxrRpR40LZNkUQ76sB2egWeJfj9t9G7/ounVUvfKtAYb62Gf9jhU3s+3LJexmLg8Mm2LB+CYdK0s/xEwW1iwWCseh+fUY67/eBYlJu9FmOcRy/RJEDqm45hAwVsvJCXjIelDhlOVKh9plMCX0CE+twJ/KzSjaMu1bbJFHTfeskIvCn0H4yHxf2zUSqbx/KtEb1ElcGvHqzVq/EajS8x/q8uyWuM1Dnu9YSORxtT5rwk0fn2w4NrgDqgpv9wk/ft3N41N2q90fPps/3tIOJcFi4uBmgHaVU7erL7dTWh6/buhaDF1BmPPdiHgYJMgCHyPe74dPfml0csnFAagzcjC5iq60dv3N9B7nMGK0XijkTnOUtm9B5ql+WsiUriQlF03iTW6yCi7N59dni1uNMSV76hqBHTXSeOyC0ia1B4hUDdt9U3NtE7bSvj2SJvtybW2lfznuap6hODVONJFgcu2PhijrOVmdAv5GbUtU3mSpScY2d5qd7it/N/vxpVKiB5yf/krEO6lXHA+O2tm7z1ta1Q0YrUIscNi246I4xHim6Z+Glro7Kjeqt1SSr03Y95NiYxDYjsmM4EANR3LNCPLWyryn5TWPTPymEWikDhxyNzA5j6WQW44v66dSN/80IaQ0jgKbSyKSeRa1ppPyxtWQjXx7rWA+p60YBPKpzvTHqN4ek2rX9Pqh1xA/PKceZpKehMeEBb/CmJZPcaztJSv5df8UFanf4S7kcsY97hHGcO4sejF9PXp6j6q7XUFS0BeJIJBbrluQEgYmL5D3NlcFjgLmHpkBmab4IWRacGquSxlLpheaIIbeZZl2j6x18tlf6YX6jqCtH5r1VH2pT1Rzyj4YB4VmkATnMFyP+9ogtQ1/63Rq5bU9Sr2Zxyagn5O6vZmlxaCNT+CGc7zgCMwnxyYaj+G99uZlbLoUQZnNIV77EU7acqBL7FZ/YDZ0GsgwgJT4xXH18r9DwRRcOJ7LQAA&quot;"/>
    <we:property name="isFiltersActionButtonVisible" value="true"/>
    <we:property name="pageDisplayName" value="&quot;Report&quot;"/>
    <we:property name="pageName" value="&quot;ReportSection&quot;"/>
    <we:property name="reportEmbeddedTime" value="&quot;2022-08-25T00:39:14.731Z&quot;"/>
    <we:property name="reportName" value="&quot;Rashon_Manning_Shipment_Capstone&quot;"/>
    <we:property name="reportState" value="&quot;CONNECTED&quot;"/>
    <we:property name="reportUrl" value="&quot;/groups/74de828e-be7a-400f-b4e3-327e6bbcc66c/reports/8cf2dda7-16ff-407f-ab4d-df007d35fde9/ReportSection?bookmarkGuid=0e01f055-490f-474f-af3a-6ba4bccdacf6&amp;bookmarkUsage=1&amp;ctid=674d3e6c-45f7-42e9-938c-fcd01e3ff57c&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2.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5669</TotalTime>
  <Words>905</Words>
  <Application>Microsoft Office PowerPoint</Application>
  <PresentationFormat>Widescreen</PresentationFormat>
  <Paragraphs>57</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Selawik Semibold</vt:lpstr>
      <vt:lpstr>Source Sans Pro</vt:lpstr>
      <vt:lpstr>Source Sans Pro ExtraLight</vt:lpstr>
      <vt:lpstr>Office Theme</vt:lpstr>
      <vt:lpstr>PowerPoint Presentation</vt:lpstr>
      <vt:lpstr>PowerPoint Presentation</vt:lpstr>
      <vt:lpstr>PowerPoint Presentation</vt:lpstr>
      <vt:lpstr>PowerPoint Presentation</vt:lpstr>
      <vt:lpstr>EFFECTIVE SHIPMENT SCHEDULING</vt:lpstr>
      <vt:lpstr>OVERVIEW</vt:lpstr>
      <vt:lpstr>ABOUT ME</vt:lpstr>
      <vt:lpstr>PROBLEM</vt:lpstr>
      <vt:lpstr>HYPOTHESIS</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Shipment Capstone</dc:title>
  <dc:creator>Rashon M</dc:creator>
  <cp:lastModifiedBy>Rashon M</cp:lastModifiedBy>
  <cp:revision>10</cp:revision>
  <dcterms:created xsi:type="dcterms:W3CDTF">2022-08-22T15:46:43Z</dcterms:created>
  <dcterms:modified xsi:type="dcterms:W3CDTF">2022-08-26T14:15:46Z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