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7"/>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snapToGrid="0">
      <p:cViewPr varScale="1">
        <p:scale>
          <a:sx n="84" d="100"/>
          <a:sy n="84" d="100"/>
        </p:scale>
        <p:origin x="869"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27036766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hyrell.com/blog/194-hiring-101-social-media-recruiting-dos-and-don-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heundercoverrecruiter.com/30-second-screening-will-your-resume-surviv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6" name="Shape 5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extLst>
      <p:ext uri="{BB962C8B-B14F-4D97-AF65-F5344CB8AC3E}">
        <p14:creationId xmlns:p14="http://schemas.microsoft.com/office/powerpoint/2010/main" val="116820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8" name="Shape 14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350530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5" name="Shape 15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04848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2" name="Shape 16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3518519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9" name="Shape 16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3711618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200" u="sng">
                <a:solidFill>
                  <a:srgbClr val="03B3EA"/>
                </a:solidFill>
                <a:hlinkClick r:id="rId3"/>
              </a:rPr>
              <a:t>Social media recruiting</a:t>
            </a:r>
            <a:r>
              <a:rPr lang="en-US" sz="1200">
                <a:solidFill>
                  <a:srgbClr val="66687C"/>
                </a:solidFill>
              </a:rPr>
              <a:t> does present a new opportunity for hiring managers to expand their applicant pool, but there are several reasons employers should use caution if they choose to screen the social media accounts of job candidates. </a:t>
            </a:r>
          </a:p>
        </p:txBody>
      </p:sp>
      <p:sp>
        <p:nvSpPr>
          <p:cNvPr id="177" name="Shape 17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416016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0538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3" name="Shape 6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extLst>
      <p:ext uri="{BB962C8B-B14F-4D97-AF65-F5344CB8AC3E}">
        <p14:creationId xmlns:p14="http://schemas.microsoft.com/office/powerpoint/2010/main" val="113724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71" name="Shape 7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4887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lnSpc>
                <a:spcPct val="159107"/>
              </a:lnSpc>
              <a:spcBef>
                <a:spcPts val="0"/>
              </a:spcBef>
              <a:spcAft>
                <a:spcPts val="1400"/>
              </a:spcAft>
              <a:buClr>
                <a:srgbClr val="444444"/>
              </a:buClr>
              <a:buSzPct val="100000"/>
              <a:buFont typeface="Arial"/>
              <a:buAutoNum type="arabicPeriod"/>
            </a:pPr>
            <a:r>
              <a:rPr lang="en-US">
                <a:solidFill>
                  <a:srgbClr val="444444"/>
                </a:solidFill>
              </a:rPr>
              <a:t>Facebook and Twitter are being used a lot to </a:t>
            </a:r>
            <a:r>
              <a:rPr lang="en-US">
                <a:solidFill>
                  <a:srgbClr val="D05810"/>
                </a:solidFill>
                <a:hlinkClick r:id="rId3"/>
              </a:rPr>
              <a:t>screen job applicants</a:t>
            </a:r>
            <a:r>
              <a:rPr lang="en-US">
                <a:solidFill>
                  <a:srgbClr val="444444"/>
                </a:solidFill>
              </a:rPr>
              <a:t>. On Facebook and Twitter, hirers are trying to get a more personal view of a candidate, rather than the resume-like view they will see on LinkedIn.</a:t>
            </a:r>
          </a:p>
          <a:p>
            <a:pPr marL="457200" lvl="0" indent="-317500" rtl="0">
              <a:lnSpc>
                <a:spcPct val="159107"/>
              </a:lnSpc>
              <a:spcBef>
                <a:spcPts val="0"/>
              </a:spcBef>
              <a:spcAft>
                <a:spcPts val="1400"/>
              </a:spcAft>
              <a:buClr>
                <a:srgbClr val="444444"/>
              </a:buClr>
              <a:buSzPct val="100000"/>
              <a:buFont typeface="Arial"/>
              <a:buAutoNum type="arabicPeriod"/>
            </a:pPr>
            <a:r>
              <a:rPr lang="en-US">
                <a:solidFill>
                  <a:srgbClr val="444444"/>
                </a:solidFill>
              </a:rPr>
              <a:t>Hirers are looking at the social networking profiles of candidates very early in the process. This means that job seekers need to have their online act in order before they begin looking for a job.</a:t>
            </a:r>
          </a:p>
          <a:p>
            <a:pPr marL="457200" lvl="0" indent="-228600" rtl="0">
              <a:spcBef>
                <a:spcPts val="0"/>
              </a:spcBef>
              <a:buNone/>
            </a:pPr>
            <a:r>
              <a:rPr lang="en-US" sz="1200">
                <a:solidFill>
                  <a:schemeClr val="dk1"/>
                </a:solidFill>
                <a:latin typeface="Calibri"/>
                <a:ea typeface="Calibri"/>
                <a:cs typeface="Calibri"/>
                <a:sym typeface="Calibri"/>
              </a:rPr>
              <a:t>First picture – social market research approach – relies on surveys and groups to find interested people. For an upcoming business or a self-published author, marketing starts from his own friend list or people in groups. However, it is important to find people who are really interested and who haven’t simply liked or upvoted a page in order to propagate information. It’s important that advertising reaches the right people. How to do that using the large number of social media profiles available. How to find out what people are currently interested in? (add something about openstack and financial companies example?)</a:t>
            </a:r>
          </a:p>
          <a:p>
            <a:pPr marL="457200" lvl="0" indent="-228600" rtl="0">
              <a:spcBef>
                <a:spcPts val="0"/>
              </a:spcBef>
              <a:buNone/>
            </a:pPr>
            <a:endParaRPr sz="1200">
              <a:solidFill>
                <a:schemeClr val="dk1"/>
              </a:solidFill>
              <a:latin typeface="Calibri"/>
              <a:ea typeface="Calibri"/>
              <a:cs typeface="Calibri"/>
              <a:sym typeface="Calibri"/>
            </a:endParaRPr>
          </a:p>
          <a:p>
            <a:pPr marL="457200" lvl="0" indent="-228600" rtl="0">
              <a:spcBef>
                <a:spcPts val="0"/>
              </a:spcBef>
              <a:buNone/>
            </a:pPr>
            <a:r>
              <a:rPr lang="en-US" sz="1200">
                <a:solidFill>
                  <a:schemeClr val="dk1"/>
                </a:solidFill>
                <a:latin typeface="Calibri"/>
                <a:ea typeface="Calibri"/>
                <a:cs typeface="Calibri"/>
                <a:sym typeface="Calibri"/>
              </a:rPr>
              <a:t>Second picture – background screening – largely outsourced to other companies that perform thorough checks and even dig into court records. Downside, extra cost, time consuming if you don’t want to go too much into detail. Also, how to not take posts made five years ago into account and obtain relevant posts without needing to manually go through pages and pages of posts?</a:t>
            </a:r>
          </a:p>
          <a:p>
            <a:pPr marL="457200" lvl="0" indent="-228600" rtl="0">
              <a:spcBef>
                <a:spcPts val="0"/>
              </a:spcBef>
              <a:buNone/>
            </a:pPr>
            <a:endParaRPr sz="1200">
              <a:solidFill>
                <a:schemeClr val="dk1"/>
              </a:solidFill>
              <a:latin typeface="Calibri"/>
              <a:ea typeface="Calibri"/>
              <a:cs typeface="Calibri"/>
              <a:sym typeface="Calibri"/>
            </a:endParaRPr>
          </a:p>
          <a:p>
            <a:pPr marL="457200" lvl="0" indent="-228600" rtl="0">
              <a:spcBef>
                <a:spcPts val="0"/>
              </a:spcBef>
              <a:buNone/>
            </a:pPr>
            <a:r>
              <a:rPr lang="en-US" sz="1200">
                <a:solidFill>
                  <a:schemeClr val="dk1"/>
                </a:solidFill>
                <a:latin typeface="Calibri"/>
                <a:ea typeface="Calibri"/>
                <a:cs typeface="Calibri"/>
                <a:sym typeface="Calibri"/>
              </a:rPr>
              <a:t>Third picture – hackathon scale. One single hackathon drew 1800 applicants out of which 140 were chosen. That’s only 7.7% of applicants. What if  there was an easier way to shortlist some of them based on their technical skills and interests to see if they would be a good match for this hackathon and verifying their qualifications instead of having to look at all 1800 profiles submitted? </a:t>
            </a:r>
          </a:p>
          <a:p>
            <a:pPr marL="457200" lvl="0" indent="-228600" rtl="0">
              <a:spcBef>
                <a:spcPts val="0"/>
              </a:spcBef>
              <a:buNone/>
            </a:pPr>
            <a:endParaRPr sz="1200">
              <a:solidFill>
                <a:schemeClr val="dk1"/>
              </a:solidFill>
              <a:latin typeface="Calibri"/>
              <a:ea typeface="Calibri"/>
              <a:cs typeface="Calibri"/>
              <a:sym typeface="Calibri"/>
            </a:endParaRPr>
          </a:p>
          <a:p>
            <a:pPr marL="457200" lvl="0" indent="-228600" rtl="0">
              <a:spcBef>
                <a:spcPts val="0"/>
              </a:spcBef>
              <a:buNone/>
            </a:pPr>
            <a:r>
              <a:rPr lang="en-US" sz="1200">
                <a:solidFill>
                  <a:schemeClr val="dk1"/>
                </a:solidFill>
                <a:latin typeface="Calibri"/>
                <a:ea typeface="Calibri"/>
                <a:cs typeface="Calibri"/>
                <a:sym typeface="Calibri"/>
              </a:rPr>
              <a:t>Who has the time to do all this!</a:t>
            </a:r>
          </a:p>
          <a:p>
            <a:pPr>
              <a:spcBef>
                <a:spcPts val="0"/>
              </a:spcBef>
              <a:buNone/>
            </a:pPr>
            <a:endParaRPr/>
          </a:p>
        </p:txBody>
      </p:sp>
      <p:sp>
        <p:nvSpPr>
          <p:cNvPr id="92" name="Shape 9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extLst>
      <p:ext uri="{BB962C8B-B14F-4D97-AF65-F5344CB8AC3E}">
        <p14:creationId xmlns:p14="http://schemas.microsoft.com/office/powerpoint/2010/main" val="171454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5550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a:t>information extraction from structured and unstructured data - explain about post analysis, derived attributes like number of working hours from number of times he commits etc.</a:t>
            </a:r>
          </a:p>
          <a:p>
            <a:pPr lvl="0" rtl="0">
              <a:spcBef>
                <a:spcPts val="0"/>
              </a:spcBef>
              <a:buNone/>
            </a:pPr>
            <a:r>
              <a:rPr lang="en-US"/>
              <a:t>explain about categories - Education, Technical, Projects, Work, Non_technical skills (singing etc.), Social - how many friends, how often you go out etc. , Popularity, Tech_Interests (codechef and other techy stuff to follow), Non_Tech_Interests (books you read)</a:t>
            </a:r>
          </a:p>
          <a:p>
            <a:pPr>
              <a:spcBef>
                <a:spcPts val="0"/>
              </a:spcBef>
              <a:buNone/>
            </a:pPr>
            <a:endParaRPr/>
          </a:p>
        </p:txBody>
      </p:sp>
      <p:sp>
        <p:nvSpPr>
          <p:cNvPr id="128" name="Shape 12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3523936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5" name="Shape 13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7</a:t>
            </a:fld>
            <a:endParaRPr lang="en-US"/>
          </a:p>
        </p:txBody>
      </p:sp>
    </p:spTree>
    <p:extLst>
      <p:ext uri="{BB962C8B-B14F-4D97-AF65-F5344CB8AC3E}">
        <p14:creationId xmlns:p14="http://schemas.microsoft.com/office/powerpoint/2010/main" val="32748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Calibri"/>
                <a:ea typeface="Calibri"/>
                <a:cs typeface="Calibri"/>
                <a:sym typeface="Calibri"/>
              </a:rPr>
              <a:t>background screening - </a:t>
            </a:r>
            <a:r>
              <a:rPr lang="en-US" sz="1100">
                <a:solidFill>
                  <a:schemeClr val="dk1"/>
                </a:solidFill>
                <a:latin typeface="Calibri"/>
                <a:ea typeface="Calibri"/>
                <a:cs typeface="Calibri"/>
                <a:sym typeface="Calibri"/>
              </a:rPr>
              <a:t>Social Intelligence and SterlingBackCheck </a:t>
            </a:r>
          </a:p>
          <a:p>
            <a:pPr marL="0" marR="0" lvl="0" indent="0" algn="l" rtl="0">
              <a:spcBef>
                <a:spcPts val="0"/>
              </a:spcBef>
              <a:buSzPct val="25000"/>
              <a:buNone/>
            </a:pPr>
            <a:r>
              <a:rPr lang="en-US" sz="1100">
                <a:solidFill>
                  <a:schemeClr val="dk1"/>
                </a:solidFill>
                <a:latin typeface="Calibri"/>
                <a:ea typeface="Calibri"/>
                <a:cs typeface="Calibri"/>
                <a:sym typeface="Calibri"/>
              </a:rPr>
              <a:t>aggregators - they only provide a means of consolidating your social media profiles in one place - like a dashboard where you can control all your profiles, you can’t see other people’s things</a:t>
            </a:r>
          </a:p>
          <a:p>
            <a:pPr marL="0" marR="0" lvl="0" indent="0" algn="l" rtl="0">
              <a:spcBef>
                <a:spcPts val="0"/>
              </a:spcBef>
              <a:buSzPct val="25000"/>
              <a:buNone/>
            </a:pPr>
            <a:r>
              <a:rPr lang="en-US" sz="1100">
                <a:solidFill>
                  <a:schemeClr val="dk1"/>
                </a:solidFill>
                <a:latin typeface="Calibri"/>
                <a:ea typeface="Calibri"/>
                <a:cs typeface="Calibri"/>
                <a:sym typeface="Calibri"/>
              </a:rPr>
              <a:t>feeds - show only posts you’re interested in</a:t>
            </a:r>
          </a:p>
          <a:p>
            <a:pPr marL="0" marR="0" lvl="0" indent="0" algn="l" rtl="0">
              <a:spcBef>
                <a:spcPts val="0"/>
              </a:spcBef>
              <a:buSzPct val="25000"/>
              <a:buNone/>
            </a:pPr>
            <a:r>
              <a:rPr lang="en-US" sz="1100">
                <a:solidFill>
                  <a:schemeClr val="dk1"/>
                </a:solidFill>
                <a:latin typeface="Calibri"/>
                <a:ea typeface="Calibri"/>
                <a:cs typeface="Calibri"/>
                <a:sym typeface="Calibri"/>
              </a:rPr>
              <a:t>WATSON - personality generation</a:t>
            </a:r>
          </a:p>
          <a:p>
            <a:pPr marL="0" marR="0" lvl="0" indent="0" algn="l" rtl="0">
              <a:spcBef>
                <a:spcPts val="0"/>
              </a:spcBef>
              <a:buNone/>
            </a:pPr>
            <a:endParaRPr sz="1100">
              <a:solidFill>
                <a:schemeClr val="dk1"/>
              </a:solidFill>
              <a:latin typeface="Calibri"/>
              <a:ea typeface="Calibri"/>
              <a:cs typeface="Calibri"/>
              <a:sym typeface="Calibri"/>
            </a:endParaRPr>
          </a:p>
        </p:txBody>
      </p:sp>
      <p:sp>
        <p:nvSpPr>
          <p:cNvPr id="78" name="Shape 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5357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1" name="Shape 14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2769905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p:nvPr/>
        </p:nvSpPr>
        <p:spPr>
          <a:xfrm rot="10800000" flipH="1">
            <a:off x="0" y="3979800"/>
            <a:ext cx="9144000" cy="28781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4" name="Shape 14"/>
          <p:cNvSpPr/>
          <p:nvPr/>
        </p:nvSpPr>
        <p:spPr>
          <a:xfrm>
            <a:off x="0" y="3190900"/>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5" name="Shape 15"/>
          <p:cNvSpPr/>
          <p:nvPr/>
        </p:nvSpPr>
        <p:spPr>
          <a:xfrm rot="10800000" flipH="1">
            <a:off x="0" y="39804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6" name="Shape 16"/>
          <p:cNvSpPr txBox="1">
            <a:spLocks noGrp="1"/>
          </p:cNvSpPr>
          <p:nvPr>
            <p:ph type="ctrTitle"/>
          </p:nvPr>
        </p:nvSpPr>
        <p:spPr>
          <a:xfrm>
            <a:off x="685800" y="2329190"/>
            <a:ext cx="7772400" cy="1650599"/>
          </a:xfrm>
          <a:prstGeom prst="rect">
            <a:avLst/>
          </a:prstGeom>
        </p:spPr>
        <p:txBody>
          <a:bodyPr lIns="91425" tIns="91425" rIns="91425" b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17" name="Shape 17"/>
          <p:cNvSpPr txBox="1">
            <a:spLocks noGrp="1"/>
          </p:cNvSpPr>
          <p:nvPr>
            <p:ph type="subTitle" idx="1"/>
          </p:nvPr>
        </p:nvSpPr>
        <p:spPr>
          <a:xfrm>
            <a:off x="685800" y="4124476"/>
            <a:ext cx="7772400" cy="888899"/>
          </a:xfrm>
          <a:prstGeom prst="rect">
            <a:avLst/>
          </a:prstGeom>
        </p:spPr>
        <p:txBody>
          <a:bodyPr lIns="91425" tIns="91425" rIns="91425" b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a:endParaRPr/>
          </a:p>
        </p:txBody>
      </p:sp>
      <p:sp>
        <p:nvSpPr>
          <p:cNvPr id="18" name="Shape 1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1" name="Shape 21"/>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28" name="Shape 28"/>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2" name="Shape 32"/>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3" name="Shape 3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p:nvPr/>
        </p:nvSpPr>
        <p:spPr>
          <a:xfrm rot="10800000" flipH="1">
            <a:off x="0" y="1550999"/>
            <a:ext cx="9144000" cy="53070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flipH="1">
            <a:off x="4526627" y="761799"/>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7" name="Shape 37"/>
          <p:cNvSpPr txBox="1">
            <a:spLocks noGrp="1"/>
          </p:cNvSpPr>
          <p:nvPr>
            <p:ph type="title"/>
          </p:nvPr>
        </p:nvSpPr>
        <p:spPr>
          <a:xfrm>
            <a:off x="457200" y="274637"/>
            <a:ext cx="8229600" cy="11430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8" name="Shape 38"/>
          <p:cNvSpPr/>
          <p:nvPr/>
        </p:nvSpPr>
        <p:spPr>
          <a:xfrm rot="10800000">
            <a:off x="4526627" y="1551358"/>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39" name="Shape 3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p:nvPr/>
        </p:nvSpPr>
        <p:spPr>
          <a:xfrm rot="10800000" flipH="1">
            <a:off x="0" y="5883599"/>
            <a:ext cx="9144000" cy="9744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42" name="Shape 42"/>
          <p:cNvSpPr/>
          <p:nvPr/>
        </p:nvSpPr>
        <p:spPr>
          <a:xfrm flipH="1">
            <a:off x="4526627" y="5094446"/>
            <a:ext cx="4617372" cy="79010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43" name="Shape 43"/>
          <p:cNvSpPr/>
          <p:nvPr/>
        </p:nvSpPr>
        <p:spPr>
          <a:xfrm rot="10800000">
            <a:off x="4526627" y="5884005"/>
            <a:ext cx="4617372" cy="75961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44" name="Shape 44"/>
          <p:cNvSpPr txBox="1">
            <a:spLocks noGrp="1"/>
          </p:cNvSpPr>
          <p:nvPr>
            <p:ph type="body" idx="1"/>
          </p:nvPr>
        </p:nvSpPr>
        <p:spPr>
          <a:xfrm>
            <a:off x="457200" y="5895635"/>
            <a:ext cx="8229600" cy="6738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
        <p:nvSpPr>
          <p:cNvPr id="45" name="Shape 4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solidFill>
                  <a:schemeClr val="dk2"/>
                </a:solidFill>
              </a:defRPr>
            </a:lvl1pPr>
          </a:lstStyle>
          <a:p>
            <a:pPr>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p:nvPr/>
        </p:nvSpPr>
        <p:spPr>
          <a:xfrm>
            <a:off x="6676" y="101675"/>
            <a:ext cx="9134130" cy="6739722"/>
          </a:xfrm>
          <a:custGeom>
            <a:avLst/>
            <a:gdLst/>
            <a:ahLst/>
            <a:cxnLst/>
            <a:rect l="0" t="0" r="0" b="0"/>
            <a:pathLst>
              <a:path w="9157023" h="6739723" extrusionOk="0">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48" name="Shape 4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a:endParaRPr/>
          </a:p>
        </p:txBody>
      </p:sp>
      <p:sp>
        <p:nvSpPr>
          <p:cNvPr id="10" name="Shape 1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a:endParaRPr/>
          </a:p>
        </p:txBody>
      </p:sp>
      <p:sp>
        <p:nvSpPr>
          <p:cNvPr id="11" name="Shape 11"/>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lt2"/>
                </a:solidFill>
                <a:latin typeface="Georgia"/>
                <a:ea typeface="Georgia"/>
                <a:cs typeface="Georgia"/>
                <a:sym typeface="Georgia"/>
              </a:defRPr>
            </a:lvl1pPr>
          </a:lstStyle>
          <a:p>
            <a:pPr>
              <a:spcBef>
                <a:spcPts val="0"/>
              </a:spcBef>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heundercoverrecruiter.com/infographic-how-recruiters-use-social-media-screen-applican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go-gulf.com/blog/social-media-pre-employment-screen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xfrm>
            <a:off x="685800" y="337840"/>
            <a:ext cx="7772400" cy="1650599"/>
          </a:xfrm>
          <a:prstGeom prst="rect">
            <a:avLst/>
          </a:prstGeom>
        </p:spPr>
        <p:txBody>
          <a:bodyPr lIns="91425" tIns="91425" rIns="91425" bIns="91425" anchor="b" anchorCtr="0">
            <a:noAutofit/>
          </a:bodyPr>
          <a:lstStyle/>
          <a:p>
            <a:pPr>
              <a:spcBef>
                <a:spcPts val="0"/>
              </a:spcBef>
              <a:buNone/>
            </a:pPr>
            <a:r>
              <a:rPr lang="en-US" sz="2400" dirty="0"/>
              <a:t>Domain: Social Networks, Machine Learning and Natural Language Processing</a:t>
            </a:r>
          </a:p>
        </p:txBody>
      </p:sp>
      <p:sp>
        <p:nvSpPr>
          <p:cNvPr id="51" name="Shape 51"/>
          <p:cNvSpPr txBox="1">
            <a:spLocks noGrp="1"/>
          </p:cNvSpPr>
          <p:nvPr>
            <p:ph type="subTitle" idx="1"/>
          </p:nvPr>
        </p:nvSpPr>
        <p:spPr>
          <a:xfrm>
            <a:off x="233075" y="4193651"/>
            <a:ext cx="7772400" cy="888899"/>
          </a:xfrm>
          <a:prstGeom prst="rect">
            <a:avLst/>
          </a:prstGeom>
        </p:spPr>
        <p:txBody>
          <a:bodyPr lIns="91425" tIns="91425" rIns="91425" bIns="91425" anchor="t" anchorCtr="0">
            <a:noAutofit/>
          </a:bodyPr>
          <a:lstStyle/>
          <a:p>
            <a:pPr algn="l" rtl="0">
              <a:spcBef>
                <a:spcPts val="0"/>
              </a:spcBef>
              <a:buNone/>
            </a:pPr>
            <a:r>
              <a:rPr lang="en-US"/>
              <a:t>Guide:    </a:t>
            </a:r>
          </a:p>
          <a:p>
            <a:pPr algn="l" rtl="0">
              <a:spcBef>
                <a:spcPts val="0"/>
              </a:spcBef>
              <a:buNone/>
            </a:pPr>
            <a:r>
              <a:rPr lang="en-US"/>
              <a:t>Prof. Satya Srinivas</a:t>
            </a:r>
          </a:p>
          <a:p>
            <a:pPr algn="l" rtl="0">
              <a:spcBef>
                <a:spcPts val="0"/>
              </a:spcBef>
              <a:buNone/>
            </a:pPr>
            <a:endParaRPr/>
          </a:p>
          <a:p>
            <a:pPr algn="l">
              <a:spcBef>
                <a:spcPts val="0"/>
              </a:spcBef>
              <a:buNone/>
            </a:pPr>
            <a:r>
              <a:rPr lang="en-US"/>
              <a:t>Group No: 45	</a:t>
            </a:r>
          </a:p>
        </p:txBody>
      </p:sp>
      <p:sp>
        <p:nvSpPr>
          <p:cNvPr id="52" name="Shape 52"/>
          <p:cNvSpPr txBox="1"/>
          <p:nvPr/>
        </p:nvSpPr>
        <p:spPr>
          <a:xfrm>
            <a:off x="5237225" y="4193650"/>
            <a:ext cx="3835499" cy="1269000"/>
          </a:xfrm>
          <a:prstGeom prst="rect">
            <a:avLst/>
          </a:prstGeom>
          <a:noFill/>
          <a:ln>
            <a:noFill/>
          </a:ln>
        </p:spPr>
        <p:txBody>
          <a:bodyPr lIns="91425" tIns="91425" rIns="91425" bIns="91425" anchor="t" anchorCtr="0">
            <a:noAutofit/>
          </a:bodyPr>
          <a:lstStyle/>
          <a:p>
            <a:pPr algn="r" rtl="0">
              <a:spcBef>
                <a:spcPts val="0"/>
              </a:spcBef>
              <a:buNone/>
            </a:pPr>
            <a:r>
              <a:rPr lang="en-US" sz="2400" i="1">
                <a:latin typeface="Georgia"/>
                <a:ea typeface="Georgia"/>
                <a:cs typeface="Georgia"/>
                <a:sym typeface="Georgia"/>
              </a:rPr>
              <a:t>Team:</a:t>
            </a:r>
          </a:p>
          <a:p>
            <a:pPr algn="r" rtl="0">
              <a:spcBef>
                <a:spcPts val="0"/>
              </a:spcBef>
              <a:buNone/>
            </a:pPr>
            <a:r>
              <a:rPr lang="en-US" sz="2400" i="1">
                <a:latin typeface="Georgia"/>
                <a:ea typeface="Georgia"/>
                <a:cs typeface="Georgia"/>
                <a:sym typeface="Georgia"/>
              </a:rPr>
              <a:t>Rakshitha K Bhat</a:t>
            </a:r>
          </a:p>
          <a:p>
            <a:pPr algn="r" rtl="0">
              <a:spcBef>
                <a:spcPts val="0"/>
              </a:spcBef>
              <a:buNone/>
            </a:pPr>
            <a:r>
              <a:rPr lang="en-US" sz="2400" i="1">
                <a:latin typeface="Georgia"/>
                <a:ea typeface="Georgia"/>
                <a:cs typeface="Georgia"/>
                <a:sym typeface="Georgia"/>
              </a:rPr>
              <a:t>Rashmi Raghunandan</a:t>
            </a:r>
          </a:p>
          <a:p>
            <a:pPr algn="r" rtl="0">
              <a:spcBef>
                <a:spcPts val="0"/>
              </a:spcBef>
              <a:buNone/>
            </a:pPr>
            <a:r>
              <a:rPr lang="en-US" sz="2400" i="1">
                <a:latin typeface="Georgia"/>
                <a:ea typeface="Georgia"/>
                <a:cs typeface="Georgia"/>
                <a:sym typeface="Georgia"/>
              </a:rPr>
              <a:t>Sanjana Shankar</a:t>
            </a:r>
          </a:p>
          <a:p>
            <a:pPr algn="r">
              <a:spcBef>
                <a:spcPts val="0"/>
              </a:spcBef>
              <a:buNone/>
            </a:pPr>
            <a:endParaRPr sz="2400" i="1">
              <a:latin typeface="Georgia"/>
              <a:ea typeface="Georgia"/>
              <a:cs typeface="Georgia"/>
              <a:sym typeface="Georgia"/>
            </a:endParaRPr>
          </a:p>
        </p:txBody>
      </p:sp>
      <p:sp>
        <p:nvSpPr>
          <p:cNvPr id="2" name="TextBox 1"/>
          <p:cNvSpPr txBox="1"/>
          <p:nvPr/>
        </p:nvSpPr>
        <p:spPr>
          <a:xfrm>
            <a:off x="786384" y="2260047"/>
            <a:ext cx="7772400" cy="830997"/>
          </a:xfrm>
          <a:prstGeom prst="rect">
            <a:avLst/>
          </a:prstGeom>
          <a:noFill/>
        </p:spPr>
        <p:txBody>
          <a:bodyPr wrap="square" rtlCol="0">
            <a:spAutoFit/>
          </a:bodyPr>
          <a:lstStyle/>
          <a:p>
            <a:pPr algn="ctr"/>
            <a:r>
              <a:rPr lang="en-IN" sz="2400" dirty="0" smtClean="0">
                <a:solidFill>
                  <a:schemeClr val="bg1"/>
                </a:solidFill>
                <a:latin typeface="Georgia" panose="02040502050405020303" pitchFamily="18" charset="0"/>
              </a:rPr>
              <a:t>Probable Title: Social Profile Information Consolidation and Query System</a:t>
            </a:r>
            <a:endParaRPr lang="en-IN" sz="2400" dirty="0">
              <a:solidFill>
                <a:schemeClr val="bg1"/>
              </a:solidFill>
              <a:latin typeface="Georgia" panose="02040502050405020303" pitchFamily="18"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References</a:t>
            </a:r>
          </a:p>
        </p:txBody>
      </p:sp>
      <p:sp>
        <p:nvSpPr>
          <p:cNvPr id="144" name="Shape 144"/>
          <p:cNvSpPr txBox="1">
            <a:spLocks noGrp="1"/>
          </p:cNvSpPr>
          <p:nvPr>
            <p:ph type="body" idx="1"/>
          </p:nvPr>
        </p:nvSpPr>
        <p:spPr>
          <a:xfrm>
            <a:off x="0" y="1600200"/>
            <a:ext cx="9213000" cy="49677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US" u="sng">
                <a:solidFill>
                  <a:schemeClr val="hlink"/>
                </a:solidFill>
                <a:hlinkClick r:id="rId3"/>
              </a:rPr>
              <a:t>http://theundercoverrecruiter.com/infographic-how-recruiters-use-social-media-screen-applicants/</a:t>
            </a:r>
          </a:p>
          <a:p>
            <a:pPr marL="457200" lvl="0" indent="-419100" rtl="0">
              <a:spcBef>
                <a:spcPts val="0"/>
              </a:spcBef>
              <a:buClr>
                <a:schemeClr val="dk1"/>
              </a:buClr>
              <a:buSzPct val="100000"/>
              <a:buFont typeface="Arial"/>
              <a:buChar char="●"/>
            </a:pPr>
            <a:r>
              <a:rPr lang="en-US"/>
              <a:t>Reppler</a:t>
            </a:r>
          </a:p>
          <a:p>
            <a:pPr marL="457200" lvl="0" indent="-419100" rtl="0">
              <a:spcBef>
                <a:spcPts val="0"/>
              </a:spcBef>
              <a:buClr>
                <a:schemeClr val="dk1"/>
              </a:buClr>
              <a:buSzPct val="100000"/>
              <a:buFont typeface="Arial"/>
              <a:buChar char="●"/>
            </a:pPr>
            <a:r>
              <a:rPr lang="en-US" u="sng">
                <a:solidFill>
                  <a:schemeClr val="hlink"/>
                </a:solidFill>
                <a:hlinkClick r:id="rId4"/>
              </a:rPr>
              <a:t>http://www.go-gulf.com/blog/social-media-pre-employment-screening/</a:t>
            </a:r>
          </a:p>
          <a:p>
            <a:pPr marL="457200" lvl="0" indent="-419100" rtl="0">
              <a:spcBef>
                <a:spcPts val="0"/>
              </a:spcBef>
              <a:buClr>
                <a:schemeClr val="dk1"/>
              </a:buClr>
              <a:buSzPct val="100000"/>
              <a:buFont typeface="Arial"/>
              <a:buChar char="●"/>
            </a:pPr>
            <a:r>
              <a:rPr lang="en-US"/>
              <a:t>http://researchaccess.com/2014/12/social-media-analytics/</a:t>
            </a:r>
          </a:p>
          <a:p>
            <a:pPr marL="457200" lvl="0" indent="-419100" rtl="0">
              <a:spcBef>
                <a:spcPts val="0"/>
              </a:spcBef>
              <a:buClr>
                <a:schemeClr val="dk1"/>
              </a:buClr>
              <a:buSzPct val="100000"/>
              <a:buFont typeface="Arial"/>
              <a:buChar char="●"/>
            </a:pPr>
            <a:r>
              <a:rPr lang="en-US"/>
              <a:t>https://www.go2hr.ca/articles/background-checks-using-social-media-sites</a:t>
            </a:r>
          </a:p>
          <a:p>
            <a:pPr marL="457200" lvl="0" indent="-419100" rtl="0">
              <a:spcBef>
                <a:spcPts val="0"/>
              </a:spcBef>
              <a:buClr>
                <a:schemeClr val="dk1"/>
              </a:buClr>
              <a:buSzPct val="100000"/>
              <a:buFont typeface="Arial"/>
              <a:buChar char="●"/>
            </a:pPr>
            <a:r>
              <a:rPr lang="en-US"/>
              <a:t>http://yourstory.com/2015/01/aadhaar-hackathon-winners/</a:t>
            </a:r>
          </a:p>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Literature survey	</a:t>
            </a:r>
          </a:p>
        </p:txBody>
      </p:sp>
      <p:sp>
        <p:nvSpPr>
          <p:cNvPr id="151" name="Shape 151"/>
          <p:cNvSpPr txBox="1">
            <a:spLocks noGrp="1"/>
          </p:cNvSpPr>
          <p:nvPr>
            <p:ph type="body" idx="1"/>
          </p:nvPr>
        </p:nvSpPr>
        <p:spPr>
          <a:xfrm>
            <a:off x="457200" y="1759200"/>
            <a:ext cx="8229600" cy="50987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US" sz="2400"/>
              <a:t>Mining the social web: Matthew A. Russell</a:t>
            </a:r>
          </a:p>
          <a:p>
            <a:pPr marL="457200" lvl="0" indent="-381000" rtl="0">
              <a:spcBef>
                <a:spcPts val="0"/>
              </a:spcBef>
              <a:buClr>
                <a:schemeClr val="dk1"/>
              </a:buClr>
              <a:buSzPct val="100000"/>
              <a:buFont typeface="Arial"/>
              <a:buChar char="●"/>
            </a:pPr>
            <a:r>
              <a:rPr lang="en-US" sz="2400"/>
              <a:t>Finding High-Quality Content in Social Media: Eugene Agichtein, Carlos Castillo, Debora Donato, Aristides Gionis, Gilad Mishne</a:t>
            </a:r>
          </a:p>
          <a:p>
            <a:pPr marL="457200" lvl="0" indent="-381000" rtl="0">
              <a:spcBef>
                <a:spcPts val="0"/>
              </a:spcBef>
              <a:buClr>
                <a:schemeClr val="dk1"/>
              </a:buClr>
              <a:buSzPct val="100000"/>
              <a:buFont typeface="Arial"/>
              <a:buChar char="●"/>
            </a:pPr>
            <a:r>
              <a:rPr lang="en-US" sz="2400"/>
              <a:t>Using Social Data as Context for Making Recommendations: An Ontology based Approach: Salma Noor, Kirk Martinez </a:t>
            </a:r>
          </a:p>
          <a:p>
            <a:pPr marL="457200" lvl="0" indent="-381000" rtl="0">
              <a:spcBef>
                <a:spcPts val="0"/>
              </a:spcBef>
              <a:buClr>
                <a:schemeClr val="dk1"/>
              </a:buClr>
              <a:buSzPct val="100000"/>
              <a:buFont typeface="Arial"/>
              <a:buChar char="●"/>
            </a:pPr>
            <a:r>
              <a:rPr lang="en-US" sz="2400"/>
              <a:t>Representing, Querying and Transforming Social Networks with RDF/SPARQL: Mauro San Martín1, Claudio Gutierrez</a:t>
            </a:r>
          </a:p>
          <a:p>
            <a:pPr marL="457200" lvl="0" indent="-381000" rtl="0">
              <a:spcBef>
                <a:spcPts val="0"/>
              </a:spcBef>
              <a:buClr>
                <a:schemeClr val="dk1"/>
              </a:buClr>
              <a:buSzPct val="100000"/>
              <a:buFont typeface="Arial"/>
              <a:buChar char="●"/>
            </a:pPr>
            <a:r>
              <a:rPr lang="en-US" sz="2400"/>
              <a:t>Mining Knowledge from Text Using Information Extraction: Raymond J. Mooney and Razvan Bunescu</a:t>
            </a:r>
          </a:p>
          <a:p>
            <a:pPr lvl="0" rtl="0">
              <a:spcBef>
                <a:spcPts val="0"/>
              </a:spcBef>
              <a:buNone/>
            </a:pPr>
            <a:endParaRPr sz="2400"/>
          </a:p>
          <a:p>
            <a:pPr rtl="0">
              <a:spcBef>
                <a:spcPts val="0"/>
              </a:spcBef>
              <a:buNone/>
            </a:pPr>
            <a:endParaRP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Approach</a:t>
            </a:r>
          </a:p>
        </p:txBody>
      </p:sp>
      <p:sp>
        <p:nvSpPr>
          <p:cNvPr id="158" name="Shape 15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US"/>
              <a:t>Gather data from social media sites</a:t>
            </a:r>
          </a:p>
          <a:p>
            <a:pPr marL="457200" lvl="0" indent="-419100" rtl="0">
              <a:spcBef>
                <a:spcPts val="0"/>
              </a:spcBef>
              <a:buClr>
                <a:schemeClr val="dk1"/>
              </a:buClr>
              <a:buSzPct val="100000"/>
              <a:buFont typeface="Arial"/>
              <a:buChar char="●"/>
            </a:pPr>
            <a:r>
              <a:rPr lang="en-US"/>
              <a:t>Semi-supervised training to classify content into pre defined classes.</a:t>
            </a:r>
          </a:p>
          <a:p>
            <a:pPr marL="457200" lvl="0" indent="-419100" rtl="0">
              <a:spcBef>
                <a:spcPts val="0"/>
              </a:spcBef>
              <a:buClr>
                <a:schemeClr val="dk1"/>
              </a:buClr>
              <a:buSzPct val="100000"/>
              <a:buFont typeface="Arial"/>
              <a:buChar char="●"/>
            </a:pPr>
            <a:r>
              <a:rPr lang="en-US"/>
              <a:t>Crawl the web to identify unknown classes.</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Introduction</a:t>
            </a:r>
          </a:p>
        </p:txBody>
      </p:sp>
      <p:pic>
        <p:nvPicPr>
          <p:cNvPr id="165" name="Shape 165"/>
          <p:cNvPicPr preferRelativeResize="0"/>
          <p:nvPr/>
        </p:nvPicPr>
        <p:blipFill>
          <a:blip r:embed="rId3">
            <a:alphaModFix/>
          </a:blip>
          <a:stretch>
            <a:fillRect/>
          </a:stretch>
        </p:blipFill>
        <p:spPr>
          <a:xfrm>
            <a:off x="978537" y="1806300"/>
            <a:ext cx="7186925" cy="49092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0" y="0"/>
            <a:ext cx="3846750" cy="3806824"/>
          </a:xfrm>
          <a:prstGeom prst="rect">
            <a:avLst/>
          </a:prstGeom>
          <a:noFill/>
          <a:ln>
            <a:noFill/>
          </a:ln>
        </p:spPr>
      </p:pic>
      <p:pic>
        <p:nvPicPr>
          <p:cNvPr id="172" name="Shape 172"/>
          <p:cNvPicPr preferRelativeResize="0"/>
          <p:nvPr/>
        </p:nvPicPr>
        <p:blipFill>
          <a:blip r:embed="rId4">
            <a:alphaModFix/>
          </a:blip>
          <a:stretch>
            <a:fillRect/>
          </a:stretch>
        </p:blipFill>
        <p:spPr>
          <a:xfrm>
            <a:off x="3971975" y="235249"/>
            <a:ext cx="5029450" cy="3336325"/>
          </a:xfrm>
          <a:prstGeom prst="rect">
            <a:avLst/>
          </a:prstGeom>
          <a:noFill/>
          <a:ln>
            <a:noFill/>
          </a:ln>
        </p:spPr>
      </p:pic>
      <p:pic>
        <p:nvPicPr>
          <p:cNvPr id="173" name="Shape 173"/>
          <p:cNvPicPr preferRelativeResize="0"/>
          <p:nvPr/>
        </p:nvPicPr>
        <p:blipFill>
          <a:blip r:embed="rId5">
            <a:alphaModFix/>
          </a:blip>
          <a:stretch>
            <a:fillRect/>
          </a:stretch>
        </p:blipFill>
        <p:spPr>
          <a:xfrm>
            <a:off x="1981200" y="3878125"/>
            <a:ext cx="5181600" cy="29798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a:stretch/>
        </p:blipFill>
        <p:spPr>
          <a:xfrm>
            <a:off x="1269900" y="188640"/>
            <a:ext cx="6423899" cy="63573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Introduction</a:t>
            </a:r>
          </a:p>
        </p:txBody>
      </p:sp>
      <p:sp>
        <p:nvSpPr>
          <p:cNvPr id="59" name="Shape 59"/>
          <p:cNvSpPr txBox="1">
            <a:spLocks noGrp="1"/>
          </p:cNvSpPr>
          <p:nvPr>
            <p:ph type="body" idx="1"/>
          </p:nvPr>
        </p:nvSpPr>
        <p:spPr>
          <a:xfrm>
            <a:off x="457200" y="1755775"/>
            <a:ext cx="8229600" cy="4181100"/>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Georgia"/>
              <a:buChar char="●"/>
            </a:pPr>
            <a:r>
              <a:rPr lang="en-US"/>
              <a:t>Social networks - explosion of data</a:t>
            </a:r>
          </a:p>
          <a:p>
            <a:pPr marL="914400" lvl="1" indent="-381000" rtl="0">
              <a:spcBef>
                <a:spcPts val="0"/>
              </a:spcBef>
              <a:buClr>
                <a:schemeClr val="dk1"/>
              </a:buClr>
              <a:buSzPct val="80000"/>
              <a:buFont typeface="Georgia"/>
              <a:buChar char="○"/>
            </a:pPr>
            <a:r>
              <a:rPr lang="en-US"/>
              <a:t>Unstructured data in natural language </a:t>
            </a:r>
          </a:p>
          <a:p>
            <a:pPr marL="914400" lvl="1" indent="-381000" rtl="0">
              <a:spcBef>
                <a:spcPts val="0"/>
              </a:spcBef>
              <a:buClr>
                <a:schemeClr val="dk1"/>
              </a:buClr>
              <a:buSzPct val="80000"/>
              <a:buFont typeface="Georgia"/>
              <a:buChar char="○"/>
            </a:pPr>
            <a:r>
              <a:rPr lang="en-US"/>
              <a:t>Structured data provided by API</a:t>
            </a:r>
          </a:p>
          <a:p>
            <a:pPr marL="457200" lvl="0" indent="-419100" rtl="0">
              <a:spcBef>
                <a:spcPts val="0"/>
              </a:spcBef>
              <a:buClr>
                <a:schemeClr val="dk1"/>
              </a:buClr>
              <a:buSzPct val="100000"/>
              <a:buFont typeface="Georgia"/>
              <a:buChar char="●"/>
            </a:pPr>
            <a:r>
              <a:rPr lang="en-US"/>
              <a:t>Machine learning techniques - semi supervised learning : more unlabeled data</a:t>
            </a:r>
          </a:p>
          <a:p>
            <a:pPr marL="457200" lvl="0" indent="-419100" rtl="0">
              <a:spcBef>
                <a:spcPts val="0"/>
              </a:spcBef>
              <a:buClr>
                <a:schemeClr val="dk1"/>
              </a:buClr>
              <a:buSzPct val="100000"/>
              <a:buFont typeface="Georgia"/>
              <a:buChar char="●"/>
            </a:pPr>
            <a:r>
              <a:rPr lang="en-US"/>
              <a:t>Natural language processing - sentiment analysis, understanding natural language sentences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p:nvPr/>
        </p:nvSpPr>
        <p:spPr>
          <a:xfrm>
            <a:off x="244025" y="269000"/>
            <a:ext cx="8650799" cy="1942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baseline="0" dirty="0">
                <a:solidFill>
                  <a:schemeClr val="lt1"/>
                </a:solidFill>
                <a:latin typeface="Georgia"/>
                <a:ea typeface="Georgia"/>
                <a:cs typeface="Georgia"/>
                <a:sym typeface="Georgia"/>
              </a:rPr>
              <a:t>The same person on two social networks presents a completely different profile. </a:t>
            </a:r>
            <a:r>
              <a:rPr lang="en-US" sz="2200" dirty="0">
                <a:solidFill>
                  <a:schemeClr val="lt1"/>
                </a:solidFill>
                <a:latin typeface="Georgia"/>
                <a:ea typeface="Georgia"/>
                <a:cs typeface="Georgia"/>
                <a:sym typeface="Georgia"/>
              </a:rPr>
              <a:t>Could you</a:t>
            </a:r>
            <a:r>
              <a:rPr lang="en-US" sz="2200" b="0" i="0" u="none" strike="noStrike" cap="none" baseline="0" dirty="0">
                <a:solidFill>
                  <a:schemeClr val="lt1"/>
                </a:solidFill>
                <a:latin typeface="Georgia"/>
                <a:ea typeface="Georgia"/>
                <a:cs typeface="Georgia"/>
                <a:sym typeface="Georgia"/>
              </a:rPr>
              <a:t> take all </a:t>
            </a:r>
            <a:r>
              <a:rPr lang="en-US" sz="2200" dirty="0">
                <a:solidFill>
                  <a:schemeClr val="lt1"/>
                </a:solidFill>
                <a:latin typeface="Georgia"/>
                <a:ea typeface="Georgia"/>
                <a:cs typeface="Georgia"/>
                <a:sym typeface="Georgia"/>
              </a:rPr>
              <a:t>his networks</a:t>
            </a:r>
            <a:r>
              <a:rPr lang="en-US" sz="2200" b="0" i="0" u="none" strike="noStrike" cap="none" baseline="0" dirty="0">
                <a:solidFill>
                  <a:schemeClr val="lt1"/>
                </a:solidFill>
                <a:latin typeface="Georgia"/>
                <a:ea typeface="Georgia"/>
                <a:cs typeface="Georgia"/>
                <a:sym typeface="Georgia"/>
              </a:rPr>
              <a:t> and get only what information you want in one single place without having to </a:t>
            </a:r>
            <a:r>
              <a:rPr lang="en-US" sz="2200" dirty="0">
                <a:solidFill>
                  <a:schemeClr val="lt1"/>
                </a:solidFill>
                <a:latin typeface="Georgia"/>
                <a:ea typeface="Georgia"/>
                <a:cs typeface="Georgia"/>
                <a:sym typeface="Georgia"/>
              </a:rPr>
              <a:t>comb</a:t>
            </a:r>
            <a:r>
              <a:rPr lang="en-US" sz="2200" b="0" i="0" u="none" strike="noStrike" cap="none" baseline="0" dirty="0">
                <a:solidFill>
                  <a:schemeClr val="lt1"/>
                </a:solidFill>
                <a:latin typeface="Georgia"/>
                <a:ea typeface="Georgia"/>
                <a:cs typeface="Georgia"/>
                <a:sym typeface="Georgia"/>
              </a:rPr>
              <a:t> through 10 posts about cats or an in-depth description of </a:t>
            </a:r>
            <a:r>
              <a:rPr lang="en-US" sz="2200" dirty="0">
                <a:solidFill>
                  <a:schemeClr val="lt1"/>
                </a:solidFill>
                <a:latin typeface="Georgia"/>
                <a:ea typeface="Georgia"/>
                <a:cs typeface="Georgia"/>
                <a:sym typeface="Georgia"/>
              </a:rPr>
              <a:t>all his </a:t>
            </a:r>
            <a:r>
              <a:rPr lang="en-US" sz="2200" b="0" i="0" u="none" strike="noStrike" cap="none" baseline="0" dirty="0">
                <a:solidFill>
                  <a:schemeClr val="lt1"/>
                </a:solidFill>
                <a:latin typeface="Georgia"/>
                <a:ea typeface="Georgia"/>
                <a:cs typeface="Georgia"/>
                <a:sym typeface="Georgia"/>
              </a:rPr>
              <a:t>projects?</a:t>
            </a:r>
          </a:p>
        </p:txBody>
      </p:sp>
      <p:pic>
        <p:nvPicPr>
          <p:cNvPr id="66" name="Shape 66"/>
          <p:cNvPicPr preferRelativeResize="0"/>
          <p:nvPr/>
        </p:nvPicPr>
        <p:blipFill rotWithShape="1">
          <a:blip r:embed="rId3">
            <a:alphaModFix/>
          </a:blip>
          <a:srcRect/>
          <a:stretch/>
        </p:blipFill>
        <p:spPr>
          <a:xfrm>
            <a:off x="80759" y="2348880"/>
            <a:ext cx="8910600" cy="4104599"/>
          </a:xfrm>
          <a:prstGeom prst="rect">
            <a:avLst/>
          </a:prstGeom>
          <a:noFill/>
          <a:ln>
            <a:noFill/>
          </a:ln>
        </p:spPr>
      </p:pic>
      <p:pic>
        <p:nvPicPr>
          <p:cNvPr id="67" name="Shape 67"/>
          <p:cNvPicPr preferRelativeResize="0"/>
          <p:nvPr/>
        </p:nvPicPr>
        <p:blipFill rotWithShape="1">
          <a:blip r:embed="rId4">
            <a:alphaModFix/>
          </a:blip>
          <a:srcRect b="19588"/>
          <a:stretch/>
        </p:blipFill>
        <p:spPr>
          <a:xfrm>
            <a:off x="924050" y="2211800"/>
            <a:ext cx="7223999" cy="4572599"/>
          </a:xfrm>
          <a:prstGeom prst="rect">
            <a:avLst/>
          </a:prstGeom>
          <a:noFill/>
          <a:ln>
            <a:noFill/>
          </a:ln>
        </p:spPr>
      </p:pic>
      <p:sp>
        <p:nvSpPr>
          <p:cNvPr id="2" name="TextBox 1"/>
          <p:cNvSpPr txBox="1"/>
          <p:nvPr/>
        </p:nvSpPr>
        <p:spPr>
          <a:xfrm>
            <a:off x="1460464" y="530600"/>
            <a:ext cx="6217920" cy="1569660"/>
          </a:xfrm>
          <a:prstGeom prst="rect">
            <a:avLst/>
          </a:prstGeom>
          <a:noFill/>
        </p:spPr>
        <p:txBody>
          <a:bodyPr wrap="square" rtlCol="0">
            <a:spAutoFit/>
          </a:bodyPr>
          <a:lstStyle/>
          <a:p>
            <a:pPr lvl="0" algn="ctr">
              <a:buClr>
                <a:schemeClr val="dk1"/>
              </a:buClr>
              <a:buSzPct val="39285"/>
            </a:pPr>
            <a:r>
              <a:rPr lang="en-IN" sz="2400" dirty="0">
                <a:solidFill>
                  <a:schemeClr val="bg1"/>
                </a:solidFill>
                <a:latin typeface="Georgia" panose="02040502050405020303" pitchFamily="18" charset="0"/>
              </a:rPr>
              <a:t>The issue - with so much data, how do you get all the relevant information about someone in one single place?</a:t>
            </a:r>
          </a:p>
          <a:p>
            <a:pPr algn="ctr"/>
            <a:endParaRPr lang="en-IN" sz="2400" dirty="0">
              <a:solidFill>
                <a:schemeClr val="bg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66"/>
                                        </p:tgtEl>
                                      </p:cBhvr>
                                    </p:animEffect>
                                    <p:set>
                                      <p:cBhvr>
                                        <p:cTn id="7" dur="1" fill="hold">
                                          <p:stCondLst>
                                            <p:cond delay="1000"/>
                                          </p:stCondLst>
                                        </p:cTn>
                                        <p:tgtEl>
                                          <p:spTgt spid="6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5"/>
                                        </p:tgtEl>
                                      </p:cBhvr>
                                    </p:animEffect>
                                    <p:set>
                                      <p:cBhvr>
                                        <p:cTn id="10" dur="1" fill="hold">
                                          <p:stCondLst>
                                            <p:cond delay="499"/>
                                          </p:stCondLst>
                                        </p:cTn>
                                        <p:tgtEl>
                                          <p:spTgt spid="65"/>
                                        </p:tgtEl>
                                        <p:attrNameLst>
                                          <p:attrName>style.visibility</p:attrName>
                                        </p:attrNameLst>
                                      </p:cBhvr>
                                      <p:to>
                                        <p:strVal val="hidden"/>
                                      </p:to>
                                    </p:set>
                                  </p:childTnLst>
                                </p:cTn>
                              </p:par>
                            </p:childTnLst>
                          </p:cTn>
                        </p:par>
                        <p:par>
                          <p:cTn id="11" fill="hold">
                            <p:stCondLst>
                              <p:cond delay="1001"/>
                            </p:stCondLst>
                            <p:childTnLst>
                              <p:par>
                                <p:cTn id="12" presetID="10" presetClass="entr" presetSubtype="0"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1000"/>
                                        <p:tgtEl>
                                          <p:spTgt spid="6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Shape 80"/>
          <p:cNvGrpSpPr/>
          <p:nvPr/>
        </p:nvGrpSpPr>
        <p:grpSpPr>
          <a:xfrm>
            <a:off x="765325" y="1770775"/>
            <a:ext cx="7758399" cy="4697075"/>
            <a:chOff x="765325" y="1770775"/>
            <a:chExt cx="7758399" cy="4697075"/>
          </a:xfrm>
        </p:grpSpPr>
        <p:pic>
          <p:nvPicPr>
            <p:cNvPr id="81" name="Shape 81"/>
            <p:cNvPicPr preferRelativeResize="0"/>
            <p:nvPr/>
          </p:nvPicPr>
          <p:blipFill>
            <a:blip r:embed="rId3">
              <a:alphaModFix/>
            </a:blip>
            <a:stretch>
              <a:fillRect/>
            </a:stretch>
          </p:blipFill>
          <p:spPr>
            <a:xfrm>
              <a:off x="765325" y="1770775"/>
              <a:ext cx="7758399" cy="2512529"/>
            </a:xfrm>
            <a:prstGeom prst="rect">
              <a:avLst/>
            </a:prstGeom>
            <a:noFill/>
            <a:ln>
              <a:noFill/>
            </a:ln>
          </p:spPr>
        </p:pic>
        <p:pic>
          <p:nvPicPr>
            <p:cNvPr id="82" name="Shape 82"/>
            <p:cNvPicPr preferRelativeResize="0"/>
            <p:nvPr/>
          </p:nvPicPr>
          <p:blipFill>
            <a:blip r:embed="rId4">
              <a:alphaModFix/>
            </a:blip>
            <a:stretch>
              <a:fillRect/>
            </a:stretch>
          </p:blipFill>
          <p:spPr>
            <a:xfrm>
              <a:off x="765325" y="4283298"/>
              <a:ext cx="7758396" cy="2184552"/>
            </a:xfrm>
            <a:prstGeom prst="rect">
              <a:avLst/>
            </a:prstGeom>
            <a:noFill/>
            <a:ln>
              <a:noFill/>
            </a:ln>
          </p:spPr>
        </p:pic>
      </p:grpSp>
      <p:sp>
        <p:nvSpPr>
          <p:cNvPr id="83" name="Shape 8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Motivation</a:t>
            </a:r>
          </a:p>
        </p:txBody>
      </p:sp>
      <p:pic>
        <p:nvPicPr>
          <p:cNvPr id="84" name="Shape 84"/>
          <p:cNvPicPr preferRelativeResize="0"/>
          <p:nvPr/>
        </p:nvPicPr>
        <p:blipFill rotWithShape="1">
          <a:blip r:embed="rId5">
            <a:alphaModFix/>
          </a:blip>
          <a:srcRect/>
          <a:stretch/>
        </p:blipFill>
        <p:spPr>
          <a:xfrm>
            <a:off x="626624" y="2238437"/>
            <a:ext cx="7758300" cy="4409700"/>
          </a:xfrm>
          <a:prstGeom prst="rect">
            <a:avLst/>
          </a:prstGeom>
          <a:noFill/>
          <a:ln w="9525" cap="flat">
            <a:solidFill>
              <a:schemeClr val="dk1"/>
            </a:solidFill>
            <a:prstDash val="solid"/>
            <a:round/>
            <a:headEnd type="none" w="med" len="med"/>
            <a:tailEnd type="none" w="med" len="med"/>
          </a:ln>
        </p:spPr>
      </p:pic>
      <p:sp>
        <p:nvSpPr>
          <p:cNvPr id="85" name="Shape 85"/>
          <p:cNvSpPr txBox="1"/>
          <p:nvPr/>
        </p:nvSpPr>
        <p:spPr>
          <a:xfrm>
            <a:off x="127575" y="1503125"/>
            <a:ext cx="9033900" cy="735300"/>
          </a:xfrm>
          <a:prstGeom prst="rect">
            <a:avLst/>
          </a:prstGeom>
          <a:noFill/>
          <a:ln>
            <a:noFill/>
          </a:ln>
        </p:spPr>
        <p:txBody>
          <a:bodyPr lIns="91425" tIns="91425" rIns="91425" bIns="91425" anchor="t" anchorCtr="0">
            <a:noAutofit/>
          </a:bodyPr>
          <a:lstStyle/>
          <a:p>
            <a:pPr>
              <a:spcBef>
                <a:spcPts val="0"/>
              </a:spcBef>
              <a:buNone/>
            </a:pPr>
            <a:r>
              <a:rPr lang="en-US" sz="2800">
                <a:solidFill>
                  <a:srgbClr val="434343"/>
                </a:solidFill>
                <a:latin typeface="Georgia"/>
                <a:ea typeface="Georgia"/>
                <a:cs typeface="Georgia"/>
                <a:sym typeface="Georgia"/>
              </a:rPr>
              <a:t>Using social media for market research : Methodology</a:t>
            </a:r>
          </a:p>
        </p:txBody>
      </p:sp>
      <p:sp>
        <p:nvSpPr>
          <p:cNvPr id="86" name="Shape 86"/>
          <p:cNvSpPr txBox="1"/>
          <p:nvPr/>
        </p:nvSpPr>
        <p:spPr>
          <a:xfrm>
            <a:off x="244050" y="2238425"/>
            <a:ext cx="8655899" cy="540899"/>
          </a:xfrm>
          <a:prstGeom prst="rect">
            <a:avLst/>
          </a:prstGeom>
          <a:noFill/>
          <a:ln>
            <a:noFill/>
          </a:ln>
        </p:spPr>
        <p:txBody>
          <a:bodyPr lIns="91425" tIns="91425" rIns="91425" bIns="91425" anchor="t" anchorCtr="0">
            <a:noAutofit/>
          </a:bodyPr>
          <a:lstStyle/>
          <a:p>
            <a:pPr marL="0" marR="0" indent="0" algn="l" rtl="0">
              <a:lnSpc>
                <a:spcPct val="100000"/>
              </a:lnSpc>
              <a:spcBef>
                <a:spcPts val="0"/>
              </a:spcBef>
              <a:spcAft>
                <a:spcPts val="0"/>
              </a:spcAft>
              <a:buNone/>
            </a:pPr>
            <a:r>
              <a:rPr lang="en-US" sz="2800">
                <a:solidFill>
                  <a:srgbClr val="434343"/>
                </a:solidFill>
                <a:latin typeface="Georgia"/>
                <a:ea typeface="Georgia"/>
                <a:cs typeface="Georgia"/>
                <a:sym typeface="Georgia"/>
              </a:rPr>
              <a:t>Aadhar hackathon</a:t>
            </a:r>
          </a:p>
        </p:txBody>
      </p:sp>
      <p:pic>
        <p:nvPicPr>
          <p:cNvPr id="87" name="Shape 87"/>
          <p:cNvPicPr preferRelativeResize="0"/>
          <p:nvPr/>
        </p:nvPicPr>
        <p:blipFill rotWithShape="1">
          <a:blip r:embed="rId6">
            <a:alphaModFix/>
          </a:blip>
          <a:srcRect/>
          <a:stretch/>
        </p:blipFill>
        <p:spPr>
          <a:xfrm>
            <a:off x="295725" y="3193824"/>
            <a:ext cx="8420099" cy="1125000"/>
          </a:xfrm>
          <a:prstGeom prst="rect">
            <a:avLst/>
          </a:prstGeom>
          <a:noFill/>
          <a:ln w="9525" cap="flat">
            <a:solidFill>
              <a:schemeClr val="dk1"/>
            </a:solidFill>
            <a:prstDash val="solid"/>
            <a:round/>
            <a:headEnd type="none" w="med" len="med"/>
            <a:tailEnd type="none" w="med" len="med"/>
          </a:ln>
        </p:spPr>
      </p:pic>
      <p:sp>
        <p:nvSpPr>
          <p:cNvPr id="88" name="Shape 88"/>
          <p:cNvSpPr txBox="1"/>
          <p:nvPr/>
        </p:nvSpPr>
        <p:spPr>
          <a:xfrm>
            <a:off x="244050" y="5148750"/>
            <a:ext cx="8655899" cy="802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None/>
            </a:pPr>
            <a:r>
              <a:rPr lang="en-US" sz="2800">
                <a:solidFill>
                  <a:srgbClr val="434343"/>
                </a:solidFill>
                <a:latin typeface="Georgia"/>
                <a:ea typeface="Georgia"/>
                <a:cs typeface="Georgia"/>
                <a:sym typeface="Georgia"/>
              </a:rPr>
              <a:t>Many hackathons face the same issue of shortlisting</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2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80"/>
                                        </p:tgtEl>
                                      </p:cBhvr>
                                    </p:animEffect>
                                    <p:set>
                                      <p:cBhvr>
                                        <p:cTn id="12" dur="1" fill="hold">
                                          <p:stCondLst>
                                            <p:cond delay="1000"/>
                                          </p:stCondLst>
                                        </p:cTn>
                                        <p:tgtEl>
                                          <p:spTgt spid="80"/>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10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10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84"/>
                                        </p:tgtEl>
                                      </p:cBhvr>
                                    </p:animEffect>
                                    <p:set>
                                      <p:cBhvr>
                                        <p:cTn id="23" dur="1" fill="hold">
                                          <p:stCondLst>
                                            <p:cond delay="1000"/>
                                          </p:stCondLst>
                                        </p:cTn>
                                        <p:tgtEl>
                                          <p:spTgt spid="8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0"/>
                                        <p:tgtEl>
                                          <p:spTgt spid="85"/>
                                        </p:tgtEl>
                                      </p:cBhvr>
                                    </p:animEffect>
                                    <p:set>
                                      <p:cBhvr>
                                        <p:cTn id="26" dur="1" fill="hold">
                                          <p:stCondLst>
                                            <p:cond delay="1000"/>
                                          </p:stCondLst>
                                        </p:cTn>
                                        <p:tgtEl>
                                          <p:spTgt spid="85"/>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1000"/>
                                        <p:tgtEl>
                                          <p:spTgt spid="86"/>
                                        </p:tgtEl>
                                      </p:cBhvr>
                                    </p:animEffect>
                                  </p:childTnLst>
                                </p:cTn>
                              </p:par>
                              <p:par>
                                <p:cTn id="31" presetID="10"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1000"/>
                                        <p:tgtEl>
                                          <p:spTgt spid="87"/>
                                        </p:tgtEl>
                                      </p:cBhvr>
                                    </p:animEffect>
                                  </p:childTnLst>
                                </p:cTn>
                              </p:par>
                              <p:par>
                                <p:cTn id="34" presetID="10" presetClass="entr" presetSubtype="0" fill="hold"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p:nvPr/>
        </p:nvSpPr>
        <p:spPr>
          <a:xfrm>
            <a:off x="2707516" y="3059841"/>
            <a:ext cx="1223999" cy="738299"/>
          </a:xfrm>
          <a:prstGeom prst="rightArrow">
            <a:avLst>
              <a:gd name="adj1" fmla="val 50000"/>
              <a:gd name="adj2" fmla="val 50000"/>
            </a:avLst>
          </a:prstGeom>
          <a:solidFill>
            <a:srgbClr val="B4A7D6"/>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95" name="Shape 95"/>
          <p:cNvSpPr/>
          <p:nvPr/>
        </p:nvSpPr>
        <p:spPr>
          <a:xfrm>
            <a:off x="4139951" y="188640"/>
            <a:ext cx="4824535" cy="6480719"/>
          </a:xfrm>
          <a:prstGeom prst="rect">
            <a:avLst/>
          </a:prstGeom>
          <a:solidFill>
            <a:schemeClr val="l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96" name="Shape 96"/>
          <p:cNvPicPr preferRelativeResize="0"/>
          <p:nvPr/>
        </p:nvPicPr>
        <p:blipFill rotWithShape="1">
          <a:blip r:embed="rId3">
            <a:alphaModFix/>
          </a:blip>
          <a:srcRect/>
          <a:stretch/>
        </p:blipFill>
        <p:spPr>
          <a:xfrm>
            <a:off x="1434600" y="2190275"/>
            <a:ext cx="866699" cy="878099"/>
          </a:xfrm>
          <a:prstGeom prst="rect">
            <a:avLst/>
          </a:prstGeom>
          <a:noFill/>
          <a:ln>
            <a:noFill/>
          </a:ln>
        </p:spPr>
      </p:pic>
      <p:pic>
        <p:nvPicPr>
          <p:cNvPr id="97" name="Shape 97"/>
          <p:cNvPicPr preferRelativeResize="0"/>
          <p:nvPr/>
        </p:nvPicPr>
        <p:blipFill rotWithShape="1">
          <a:blip r:embed="rId4">
            <a:alphaModFix/>
          </a:blip>
          <a:srcRect/>
          <a:stretch/>
        </p:blipFill>
        <p:spPr>
          <a:xfrm>
            <a:off x="466811" y="2190330"/>
            <a:ext cx="866641" cy="878000"/>
          </a:xfrm>
          <a:prstGeom prst="rect">
            <a:avLst/>
          </a:prstGeom>
          <a:noFill/>
          <a:ln>
            <a:noFill/>
          </a:ln>
        </p:spPr>
      </p:pic>
      <p:pic>
        <p:nvPicPr>
          <p:cNvPr id="98" name="Shape 98"/>
          <p:cNvPicPr preferRelativeResize="0"/>
          <p:nvPr/>
        </p:nvPicPr>
        <p:blipFill rotWithShape="1">
          <a:blip r:embed="rId5">
            <a:alphaModFix/>
          </a:blip>
          <a:srcRect/>
          <a:stretch/>
        </p:blipFill>
        <p:spPr>
          <a:xfrm>
            <a:off x="1434588" y="3137225"/>
            <a:ext cx="771600" cy="781800"/>
          </a:xfrm>
          <a:prstGeom prst="rect">
            <a:avLst/>
          </a:prstGeom>
          <a:noFill/>
          <a:ln>
            <a:noFill/>
          </a:ln>
        </p:spPr>
      </p:pic>
      <p:pic>
        <p:nvPicPr>
          <p:cNvPr id="99" name="Shape 99"/>
          <p:cNvPicPr preferRelativeResize="0"/>
          <p:nvPr/>
        </p:nvPicPr>
        <p:blipFill rotWithShape="1">
          <a:blip r:embed="rId6">
            <a:alphaModFix/>
          </a:blip>
          <a:srcRect/>
          <a:stretch/>
        </p:blipFill>
        <p:spPr>
          <a:xfrm>
            <a:off x="1529253" y="4035573"/>
            <a:ext cx="677399" cy="686399"/>
          </a:xfrm>
          <a:prstGeom prst="rect">
            <a:avLst/>
          </a:prstGeom>
          <a:noFill/>
          <a:ln>
            <a:noFill/>
          </a:ln>
        </p:spPr>
      </p:pic>
      <p:pic>
        <p:nvPicPr>
          <p:cNvPr id="100" name="Shape 100"/>
          <p:cNvPicPr preferRelativeResize="0"/>
          <p:nvPr/>
        </p:nvPicPr>
        <p:blipFill rotWithShape="1">
          <a:blip r:embed="rId7">
            <a:alphaModFix/>
          </a:blip>
          <a:srcRect/>
          <a:stretch/>
        </p:blipFill>
        <p:spPr>
          <a:xfrm>
            <a:off x="466812" y="3156317"/>
            <a:ext cx="677429" cy="686308"/>
          </a:xfrm>
          <a:prstGeom prst="rect">
            <a:avLst/>
          </a:prstGeom>
          <a:noFill/>
          <a:ln>
            <a:noFill/>
          </a:ln>
        </p:spPr>
      </p:pic>
      <p:sp>
        <p:nvSpPr>
          <p:cNvPr id="101" name="Shape 101"/>
          <p:cNvSpPr/>
          <p:nvPr/>
        </p:nvSpPr>
        <p:spPr>
          <a:xfrm>
            <a:off x="240987" y="1791749"/>
            <a:ext cx="2258099" cy="3274500"/>
          </a:xfrm>
          <a:prstGeom prst="rect">
            <a:avLst/>
          </a:prstGeom>
          <a:no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02" name="Shape 102"/>
          <p:cNvPicPr preferRelativeResize="0"/>
          <p:nvPr/>
        </p:nvPicPr>
        <p:blipFill rotWithShape="1">
          <a:blip r:embed="rId8">
            <a:alphaModFix/>
          </a:blip>
          <a:srcRect/>
          <a:stretch/>
        </p:blipFill>
        <p:spPr>
          <a:xfrm>
            <a:off x="419725" y="3987875"/>
            <a:ext cx="771600" cy="781800"/>
          </a:xfrm>
          <a:prstGeom prst="rect">
            <a:avLst/>
          </a:prstGeom>
          <a:noFill/>
          <a:ln>
            <a:noFill/>
          </a:ln>
        </p:spPr>
      </p:pic>
      <p:pic>
        <p:nvPicPr>
          <p:cNvPr id="103" name="Shape 103"/>
          <p:cNvPicPr preferRelativeResize="0"/>
          <p:nvPr/>
        </p:nvPicPr>
        <p:blipFill rotWithShape="1">
          <a:blip r:embed="rId9">
            <a:alphaModFix/>
          </a:blip>
          <a:srcRect/>
          <a:stretch/>
        </p:blipFill>
        <p:spPr>
          <a:xfrm>
            <a:off x="4348716" y="337872"/>
            <a:ext cx="1218918" cy="1218918"/>
          </a:xfrm>
          <a:prstGeom prst="rect">
            <a:avLst/>
          </a:prstGeom>
          <a:noFill/>
          <a:ln>
            <a:noFill/>
          </a:ln>
        </p:spPr>
      </p:pic>
      <p:sp>
        <p:nvSpPr>
          <p:cNvPr id="104" name="Shape 104"/>
          <p:cNvSpPr txBox="1"/>
          <p:nvPr/>
        </p:nvSpPr>
        <p:spPr>
          <a:xfrm>
            <a:off x="5796135" y="476672"/>
            <a:ext cx="2952328"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Name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Age</a:t>
            </a:r>
          </a:p>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Location</a:t>
            </a:r>
          </a:p>
        </p:txBody>
      </p:sp>
      <p:sp>
        <p:nvSpPr>
          <p:cNvPr id="105" name="Shape 105"/>
          <p:cNvSpPr txBox="1"/>
          <p:nvPr/>
        </p:nvSpPr>
        <p:spPr>
          <a:xfrm>
            <a:off x="4299030" y="1781210"/>
            <a:ext cx="2203504" cy="120032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Technical skills: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Languages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Tools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Databases</a:t>
            </a:r>
          </a:p>
        </p:txBody>
      </p:sp>
      <p:sp>
        <p:nvSpPr>
          <p:cNvPr id="106" name="Shape 106"/>
          <p:cNvSpPr/>
          <p:nvPr/>
        </p:nvSpPr>
        <p:spPr>
          <a:xfrm>
            <a:off x="4288762" y="1770838"/>
            <a:ext cx="2213771" cy="1201153"/>
          </a:xfrm>
          <a:prstGeom prst="roundRect">
            <a:avLst>
              <a:gd name="adj" fmla="val 16667"/>
            </a:avLst>
          </a:prstGeom>
          <a:noFill/>
          <a:ln w="9525"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nvGrpSpPr>
          <p:cNvPr id="107" name="Shape 107"/>
          <p:cNvGrpSpPr/>
          <p:nvPr/>
        </p:nvGrpSpPr>
        <p:grpSpPr>
          <a:xfrm>
            <a:off x="6666314" y="1714199"/>
            <a:ext cx="2213771" cy="1244078"/>
            <a:chOff x="6666314" y="1766623"/>
            <a:chExt cx="2213771" cy="1244078"/>
          </a:xfrm>
        </p:grpSpPr>
        <p:sp>
          <p:nvSpPr>
            <p:cNvPr id="108" name="Shape 108"/>
            <p:cNvSpPr txBox="1"/>
            <p:nvPr/>
          </p:nvSpPr>
          <p:spPr>
            <a:xfrm>
              <a:off x="6666314" y="1766623"/>
              <a:ext cx="2203504" cy="120032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  Social:</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Goes out often</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Foodie</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Enjoys gardening</a:t>
              </a:r>
            </a:p>
          </p:txBody>
        </p:sp>
        <p:sp>
          <p:nvSpPr>
            <p:cNvPr id="109" name="Shape 109"/>
            <p:cNvSpPr/>
            <p:nvPr/>
          </p:nvSpPr>
          <p:spPr>
            <a:xfrm>
              <a:off x="6666314" y="1809549"/>
              <a:ext cx="2213771" cy="1201153"/>
            </a:xfrm>
            <a:prstGeom prst="roundRect">
              <a:avLst>
                <a:gd name="adj" fmla="val 16667"/>
              </a:avLst>
            </a:prstGeom>
            <a:noFill/>
            <a:ln w="9525"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grpSp>
        <p:nvGrpSpPr>
          <p:cNvPr id="110" name="Shape 110"/>
          <p:cNvGrpSpPr/>
          <p:nvPr/>
        </p:nvGrpSpPr>
        <p:grpSpPr>
          <a:xfrm>
            <a:off x="4305007" y="3113922"/>
            <a:ext cx="4447120" cy="1365157"/>
            <a:chOff x="4328180" y="3333830"/>
            <a:chExt cx="2213772" cy="1767990"/>
          </a:xfrm>
        </p:grpSpPr>
        <p:sp>
          <p:nvSpPr>
            <p:cNvPr id="111" name="Shape 111"/>
            <p:cNvSpPr txBox="1"/>
            <p:nvPr/>
          </p:nvSpPr>
          <p:spPr>
            <a:xfrm>
              <a:off x="4338448" y="3344203"/>
              <a:ext cx="2203504" cy="154415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Projects: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Home automation application</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Restaurant selector</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Automatic book gen</a:t>
              </a:r>
            </a:p>
          </p:txBody>
        </p:sp>
        <p:sp>
          <p:nvSpPr>
            <p:cNvPr id="112" name="Shape 112"/>
            <p:cNvSpPr/>
            <p:nvPr/>
          </p:nvSpPr>
          <p:spPr>
            <a:xfrm>
              <a:off x="4328180" y="3333830"/>
              <a:ext cx="2213771" cy="1767990"/>
            </a:xfrm>
            <a:prstGeom prst="roundRect">
              <a:avLst>
                <a:gd name="adj" fmla="val 16667"/>
              </a:avLst>
            </a:prstGeom>
            <a:noFill/>
            <a:ln w="9525"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grpSp>
        <p:nvGrpSpPr>
          <p:cNvPr id="113" name="Shape 113"/>
          <p:cNvGrpSpPr/>
          <p:nvPr/>
        </p:nvGrpSpPr>
        <p:grpSpPr>
          <a:xfrm>
            <a:off x="4325635" y="4618062"/>
            <a:ext cx="2213772" cy="1264468"/>
            <a:chOff x="4348716" y="4797151"/>
            <a:chExt cx="2213772" cy="1264468"/>
          </a:xfrm>
        </p:grpSpPr>
        <p:sp>
          <p:nvSpPr>
            <p:cNvPr id="114" name="Shape 114"/>
            <p:cNvSpPr txBox="1"/>
            <p:nvPr/>
          </p:nvSpPr>
          <p:spPr>
            <a:xfrm>
              <a:off x="4358983" y="4861291"/>
              <a:ext cx="2203504" cy="120032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Other interests: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Food</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Reading</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Rock music</a:t>
              </a:r>
            </a:p>
          </p:txBody>
        </p:sp>
        <p:sp>
          <p:nvSpPr>
            <p:cNvPr id="115" name="Shape 115"/>
            <p:cNvSpPr/>
            <p:nvPr/>
          </p:nvSpPr>
          <p:spPr>
            <a:xfrm>
              <a:off x="4348716" y="4797151"/>
              <a:ext cx="2213771" cy="1201153"/>
            </a:xfrm>
            <a:prstGeom prst="roundRect">
              <a:avLst>
                <a:gd name="adj" fmla="val 16667"/>
              </a:avLst>
            </a:prstGeom>
            <a:noFill/>
            <a:ln w="9525"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grpSp>
      <p:sp>
        <p:nvSpPr>
          <p:cNvPr id="116" name="Shape 116"/>
          <p:cNvSpPr txBox="1"/>
          <p:nvPr/>
        </p:nvSpPr>
        <p:spPr>
          <a:xfrm>
            <a:off x="4348716" y="6102587"/>
            <a:ext cx="4359706" cy="369332"/>
          </a:xfrm>
          <a:prstGeom prst="rect">
            <a:avLst/>
          </a:prstGeom>
          <a:noFill/>
          <a:ln w="12700"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rgbClr val="A5A5A5"/>
                </a:solidFill>
                <a:latin typeface="Calibri"/>
                <a:ea typeface="Calibri"/>
                <a:cs typeface="Calibri"/>
                <a:sym typeface="Calibri"/>
              </a:rPr>
              <a:t>Want to know more? Just search here…</a:t>
            </a:r>
          </a:p>
        </p:txBody>
      </p:sp>
      <p:sp>
        <p:nvSpPr>
          <p:cNvPr id="117" name="Shape 117"/>
          <p:cNvSpPr txBox="1"/>
          <p:nvPr/>
        </p:nvSpPr>
        <p:spPr>
          <a:xfrm>
            <a:off x="6671447" y="4688719"/>
            <a:ext cx="2203504" cy="120032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Popularity:</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783 friends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625 followers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Calibri"/>
                <a:ea typeface="Calibri"/>
                <a:cs typeface="Calibri"/>
                <a:sym typeface="Calibri"/>
              </a:rPr>
              <a:t>529 connections</a:t>
            </a:r>
          </a:p>
        </p:txBody>
      </p:sp>
      <p:sp>
        <p:nvSpPr>
          <p:cNvPr id="118" name="Shape 118"/>
          <p:cNvSpPr/>
          <p:nvPr/>
        </p:nvSpPr>
        <p:spPr>
          <a:xfrm>
            <a:off x="6661179" y="4618062"/>
            <a:ext cx="2213771" cy="1201153"/>
          </a:xfrm>
          <a:prstGeom prst="roundRect">
            <a:avLst>
              <a:gd name="adj" fmla="val 16667"/>
            </a:avLst>
          </a:prstGeom>
          <a:noFill/>
          <a:ln w="9525"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Features</a:t>
            </a:r>
          </a:p>
        </p:txBody>
      </p:sp>
      <p:sp>
        <p:nvSpPr>
          <p:cNvPr id="124" name="Shape 124"/>
          <p:cNvSpPr txBox="1">
            <a:spLocks noGrp="1"/>
          </p:cNvSpPr>
          <p:nvPr>
            <p:ph type="body" idx="1"/>
          </p:nvPr>
        </p:nvSpPr>
        <p:spPr>
          <a:xfrm>
            <a:off x="39750" y="1759325"/>
            <a:ext cx="9064500" cy="4967700"/>
          </a:xfrm>
          <a:prstGeom prst="rect">
            <a:avLst/>
          </a:prstGeom>
        </p:spPr>
        <p:txBody>
          <a:bodyPr lIns="91425" tIns="91425" rIns="91425" bIns="91425" anchor="t" anchorCtr="0">
            <a:noAutofit/>
          </a:bodyPr>
          <a:lstStyle/>
          <a:p>
            <a:pPr marL="457200" lvl="0" indent="-406400" rtl="0">
              <a:spcBef>
                <a:spcPts val="0"/>
              </a:spcBef>
              <a:buClr>
                <a:schemeClr val="dk1"/>
              </a:buClr>
              <a:buSzPct val="100000"/>
              <a:buFont typeface="Georgia"/>
              <a:buAutoNum type="arabicPeriod"/>
            </a:pPr>
            <a:r>
              <a:rPr lang="en-US" sz="2800"/>
              <a:t>Extract information from profiles according to the use case requirements</a:t>
            </a:r>
          </a:p>
          <a:p>
            <a:pPr marL="457200" lvl="0" indent="-406400" rtl="0">
              <a:spcBef>
                <a:spcPts val="0"/>
              </a:spcBef>
              <a:buClr>
                <a:schemeClr val="dk1"/>
              </a:buClr>
              <a:buSzPct val="100000"/>
              <a:buFont typeface="Georgia"/>
              <a:buAutoNum type="arabicPeriod"/>
            </a:pPr>
            <a:r>
              <a:rPr lang="en-US" sz="2800"/>
              <a:t>Create a profile template with categories that can be selected by the user or provided by us</a:t>
            </a:r>
          </a:p>
          <a:p>
            <a:pPr marL="457200" lvl="0" indent="-406400" rtl="0">
              <a:spcBef>
                <a:spcPts val="0"/>
              </a:spcBef>
              <a:buClr>
                <a:schemeClr val="dk1"/>
              </a:buClr>
              <a:buSzPct val="100000"/>
              <a:buFont typeface="Georgia"/>
              <a:buAutoNum type="arabicPeriod"/>
            </a:pPr>
            <a:r>
              <a:rPr lang="en-US" sz="2800"/>
              <a:t>Classify the extracted information as per the categories and present in the template</a:t>
            </a:r>
          </a:p>
          <a:p>
            <a:pPr marL="457200" lvl="0" indent="-406400" rtl="0">
              <a:spcBef>
                <a:spcPts val="0"/>
              </a:spcBef>
              <a:buClr>
                <a:schemeClr val="dk1"/>
              </a:buClr>
              <a:buSzPct val="100000"/>
              <a:buFont typeface="Georgia"/>
              <a:buAutoNum type="arabicPeriod"/>
            </a:pPr>
            <a:r>
              <a:rPr lang="en-US" sz="2800"/>
              <a:t>Allow the user to select several specific information within a category</a:t>
            </a:r>
          </a:p>
          <a:p>
            <a:pPr marL="457200" lvl="0" indent="-406400" rtl="0">
              <a:spcBef>
                <a:spcPts val="0"/>
              </a:spcBef>
              <a:buClr>
                <a:schemeClr val="dk1"/>
              </a:buClr>
              <a:buSzPct val="100000"/>
              <a:buFont typeface="Georgia"/>
              <a:buAutoNum type="arabicPeriod"/>
            </a:pPr>
            <a:r>
              <a:rPr lang="en-US" sz="2800"/>
              <a:t>Allow the user to save a profile template for further use</a:t>
            </a:r>
          </a:p>
          <a:p>
            <a:pPr marL="457200" lvl="0" indent="-406400" rtl="0">
              <a:spcBef>
                <a:spcPts val="0"/>
              </a:spcBef>
              <a:buClr>
                <a:schemeClr val="dk1"/>
              </a:buClr>
              <a:buSzPct val="100000"/>
              <a:buFont typeface="Georgia"/>
              <a:buAutoNum type="arabicPeriod"/>
            </a:pPr>
            <a:r>
              <a:rPr lang="en-US" sz="2800"/>
              <a:t>Provide a querying system for the user</a:t>
            </a:r>
          </a:p>
          <a:p>
            <a:pPr lvl="0" rtl="0">
              <a:spcBef>
                <a:spcPts val="0"/>
              </a:spcBef>
              <a:buNone/>
            </a:pPr>
            <a:endParaRPr sz="260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spcBef>
                <a:spcPts val="0"/>
              </a:spcBef>
              <a:buNone/>
            </a:pPr>
            <a:r>
              <a:rPr lang="en-US"/>
              <a:t>Features</a:t>
            </a:r>
          </a:p>
        </p:txBody>
      </p:sp>
      <p:sp>
        <p:nvSpPr>
          <p:cNvPr id="131" name="Shape 131"/>
          <p:cNvSpPr txBox="1">
            <a:spLocks noGrp="1"/>
          </p:cNvSpPr>
          <p:nvPr>
            <p:ph type="body" idx="1"/>
          </p:nvPr>
        </p:nvSpPr>
        <p:spPr>
          <a:xfrm>
            <a:off x="39750" y="1679750"/>
            <a:ext cx="9144000" cy="4967700"/>
          </a:xfrm>
          <a:prstGeom prst="rect">
            <a:avLst/>
          </a:prstGeom>
        </p:spPr>
        <p:txBody>
          <a:bodyPr lIns="91425" tIns="91425" rIns="91425" bIns="91425" anchor="t" anchorCtr="0">
            <a:noAutofit/>
          </a:bodyPr>
          <a:lstStyle/>
          <a:p>
            <a:pPr lvl="0" rtl="0">
              <a:spcBef>
                <a:spcPts val="0"/>
              </a:spcBef>
              <a:buNone/>
            </a:pPr>
            <a:r>
              <a:rPr lang="en-US" sz="2800"/>
              <a:t>7.  Use ontology to aid in understanding user queries   </a:t>
            </a:r>
          </a:p>
          <a:p>
            <a:pPr lvl="0" rtl="0">
              <a:spcBef>
                <a:spcPts val="0"/>
              </a:spcBef>
              <a:buNone/>
            </a:pPr>
            <a:r>
              <a:rPr lang="en-US" sz="2800"/>
              <a:t>     and reduce dependence on supervised training</a:t>
            </a:r>
          </a:p>
          <a:p>
            <a:pPr marL="0" lvl="0" indent="0" rtl="0">
              <a:spcBef>
                <a:spcPts val="0"/>
              </a:spcBef>
              <a:buNone/>
            </a:pPr>
            <a:r>
              <a:rPr lang="en-US" sz="2800"/>
              <a:t>8. Allow user to specifically add an item to a</a:t>
            </a:r>
          </a:p>
          <a:p>
            <a:pPr marL="0" lvl="0" indent="0" rtl="0">
              <a:spcBef>
                <a:spcPts val="0"/>
              </a:spcBef>
              <a:buNone/>
            </a:pPr>
            <a:r>
              <a:rPr lang="en-US" sz="2800"/>
              <a:t>	category for improved (supervised) learning</a:t>
            </a:r>
          </a:p>
          <a:p>
            <a:pPr marL="0" indent="0" rtl="0">
              <a:spcBef>
                <a:spcPts val="0"/>
              </a:spcBef>
              <a:buNone/>
            </a:pPr>
            <a:endParaRPr sz="2800"/>
          </a:p>
          <a:p>
            <a:pPr marL="0" indent="0" rtl="0">
              <a:spcBef>
                <a:spcPts val="0"/>
              </a:spcBef>
              <a:buNone/>
            </a:pPr>
            <a:r>
              <a:rPr lang="en-US" sz="2600" b="1"/>
              <a:t>Challenges:</a:t>
            </a:r>
            <a:r>
              <a:rPr lang="en-US" sz="2600"/>
              <a:t> </a:t>
            </a:r>
          </a:p>
          <a:p>
            <a:pPr marL="457200" lvl="0" indent="-393700" rtl="0">
              <a:spcBef>
                <a:spcPts val="0"/>
              </a:spcBef>
              <a:buClr>
                <a:schemeClr val="dk1"/>
              </a:buClr>
              <a:buSzPct val="100000"/>
              <a:buFont typeface="Arial"/>
              <a:buChar char="●"/>
            </a:pPr>
            <a:r>
              <a:rPr lang="en-US" sz="2600"/>
              <a:t>Permissions from the subject	  </a:t>
            </a:r>
          </a:p>
          <a:p>
            <a:pPr marL="457200" lvl="0" indent="-393700" rtl="0">
              <a:spcBef>
                <a:spcPts val="0"/>
              </a:spcBef>
              <a:buClr>
                <a:schemeClr val="dk1"/>
              </a:buClr>
              <a:buSzPct val="100000"/>
              <a:buFont typeface="Arial"/>
              <a:buChar char="●"/>
            </a:pPr>
            <a:r>
              <a:rPr lang="en-US" sz="2600"/>
              <a:t>Information is relevant only over a time period</a:t>
            </a:r>
          </a:p>
          <a:p>
            <a:pPr marL="457200" lvl="0" indent="-393700" rtl="0">
              <a:spcBef>
                <a:spcPts val="0"/>
              </a:spcBef>
              <a:buClr>
                <a:schemeClr val="dk1"/>
              </a:buClr>
              <a:buSzPct val="100000"/>
              <a:buFont typeface="Arial"/>
              <a:buChar char="●"/>
            </a:pPr>
            <a:r>
              <a:rPr lang="en-US" sz="2600"/>
              <a:t>Natural language may contain slang and grammatically incorrect sentences.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spcBef>
                <a:spcPts val="0"/>
              </a:spcBef>
              <a:buNone/>
            </a:pPr>
            <a:r>
              <a:rPr lang="en-US"/>
              <a:t>Current Products</a:t>
            </a:r>
          </a:p>
        </p:txBody>
      </p:sp>
      <p:sp>
        <p:nvSpPr>
          <p:cNvPr id="74" name="Shape 74"/>
          <p:cNvSpPr txBox="1">
            <a:spLocks noGrp="1"/>
          </p:cNvSpPr>
          <p:nvPr>
            <p:ph type="body" idx="1"/>
          </p:nvPr>
        </p:nvSpPr>
        <p:spPr>
          <a:xfrm>
            <a:off x="175025" y="1600200"/>
            <a:ext cx="8969100" cy="5257799"/>
          </a:xfrm>
          <a:prstGeom prst="rect">
            <a:avLst/>
          </a:prstGeom>
        </p:spPr>
        <p:txBody>
          <a:bodyPr lIns="91425" tIns="91425" rIns="91425" bIns="91425" anchor="t" anchorCtr="0">
            <a:noAutofit/>
          </a:bodyPr>
          <a:lstStyle/>
          <a:p>
            <a:pPr marL="457200" lvl="0" indent="-406400" rtl="0">
              <a:spcBef>
                <a:spcPts val="0"/>
              </a:spcBef>
              <a:buClr>
                <a:schemeClr val="dk1"/>
              </a:buClr>
              <a:buSzPct val="100000"/>
              <a:buFont typeface="Georgia"/>
              <a:buChar char="●"/>
            </a:pPr>
            <a:r>
              <a:rPr lang="en-US" sz="2800" dirty="0"/>
              <a:t>Job screening - largely manual analysis and proprietary algorithms</a:t>
            </a:r>
          </a:p>
          <a:p>
            <a:pPr marL="457200" lvl="0" indent="-406400" rtl="0">
              <a:spcBef>
                <a:spcPts val="0"/>
              </a:spcBef>
              <a:buClr>
                <a:schemeClr val="dk1"/>
              </a:buClr>
              <a:buSzPct val="100000"/>
              <a:buFont typeface="Georgia"/>
              <a:buChar char="●"/>
            </a:pPr>
            <a:r>
              <a:rPr lang="en-US" sz="2800" dirty="0"/>
              <a:t>Sentiment analyzers</a:t>
            </a:r>
          </a:p>
          <a:p>
            <a:pPr marL="457200" lvl="0" indent="-406400" rtl="0">
              <a:spcBef>
                <a:spcPts val="0"/>
              </a:spcBef>
              <a:buClr>
                <a:schemeClr val="dk1"/>
              </a:buClr>
              <a:buSzPct val="100000"/>
              <a:buFont typeface="Georgia"/>
              <a:buChar char="●"/>
            </a:pPr>
            <a:r>
              <a:rPr lang="en-US" sz="2800" dirty="0"/>
              <a:t>Social media managers</a:t>
            </a:r>
          </a:p>
          <a:p>
            <a:pPr marL="457200" lvl="0" indent="-406400" rtl="0">
              <a:spcBef>
                <a:spcPts val="0"/>
              </a:spcBef>
              <a:buClr>
                <a:schemeClr val="dk1"/>
              </a:buClr>
              <a:buSzPct val="100000"/>
              <a:buFont typeface="Georgia"/>
              <a:buChar char="●"/>
            </a:pPr>
            <a:r>
              <a:rPr lang="en-US" sz="2800" dirty="0"/>
              <a:t>IBM Watson</a:t>
            </a:r>
          </a:p>
          <a:p>
            <a:pPr marL="457200" lvl="0" indent="-406400" rtl="0">
              <a:spcBef>
                <a:spcPts val="0"/>
              </a:spcBef>
              <a:buClr>
                <a:schemeClr val="dk1"/>
              </a:buClr>
              <a:buSzPct val="100000"/>
              <a:buFont typeface="Georgia"/>
              <a:buChar char="●"/>
            </a:pPr>
            <a:r>
              <a:rPr lang="en-US" sz="2800" dirty="0"/>
              <a:t>Trending topic generators</a:t>
            </a:r>
          </a:p>
          <a:p>
            <a:pPr marL="457200" lvl="0" indent="-406400" rtl="0">
              <a:spcBef>
                <a:spcPts val="0"/>
              </a:spcBef>
              <a:buClr>
                <a:schemeClr val="dk1"/>
              </a:buClr>
              <a:buSzPct val="100000"/>
              <a:buFont typeface="Georgia"/>
              <a:buChar char="●"/>
            </a:pPr>
            <a:r>
              <a:rPr lang="en-US" sz="2800" dirty="0"/>
              <a:t>Consolidated feeds</a:t>
            </a:r>
          </a:p>
          <a:p>
            <a:pPr lvl="0" algn="ctr" rtl="0">
              <a:spcBef>
                <a:spcPts val="0"/>
              </a:spcBef>
              <a:buClr>
                <a:schemeClr val="dk1"/>
              </a:buClr>
              <a:buSzPct val="39285"/>
              <a:buFont typeface="Arial"/>
              <a:buNone/>
            </a:pPr>
            <a:endParaRPr lang="en-US" sz="2800" b="1" dirty="0"/>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1326000" y="2482250"/>
            <a:ext cx="6492000" cy="1766099"/>
          </a:xfrm>
          <a:prstGeom prst="rect">
            <a:avLst/>
          </a:prstGeom>
          <a:noFill/>
          <a:ln>
            <a:noFill/>
          </a:ln>
        </p:spPr>
        <p:txBody>
          <a:bodyPr lIns="91425" tIns="91425" rIns="91425" bIns="91425" anchor="t" anchorCtr="0">
            <a:noAutofit/>
          </a:bodyPr>
          <a:lstStyle/>
          <a:p>
            <a:pPr algn="ctr" rtl="0">
              <a:spcBef>
                <a:spcPts val="0"/>
              </a:spcBef>
              <a:buNone/>
            </a:pPr>
            <a:endParaRPr sz="3600" b="1">
              <a:solidFill>
                <a:schemeClr val="lt1"/>
              </a:solidFill>
              <a:latin typeface="Georgia"/>
              <a:ea typeface="Georgia"/>
              <a:cs typeface="Georgia"/>
              <a:sym typeface="Georgia"/>
            </a:endParaRPr>
          </a:p>
          <a:p>
            <a:pPr algn="ctr">
              <a:spcBef>
                <a:spcPts val="0"/>
              </a:spcBef>
              <a:buNone/>
            </a:pPr>
            <a:r>
              <a:rPr lang="en-US" sz="3600" b="1">
                <a:solidFill>
                  <a:schemeClr val="lt1"/>
                </a:solidFill>
                <a:latin typeface="Georgia"/>
                <a:ea typeface="Georgia"/>
                <a:cs typeface="Georgia"/>
                <a:sym typeface="Georgia"/>
              </a:rPr>
              <a:t>Thank you!</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997</Words>
  <Application>Microsoft Office PowerPoint</Application>
  <PresentationFormat>On-screen Show (4:3)</PresentationFormat>
  <Paragraphs>120</Paragraphs>
  <Slides>15</Slides>
  <Notes>15</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Georgia</vt:lpstr>
      <vt:lpstr>paper-plane</vt:lpstr>
      <vt:lpstr>Domain: Social Networks, Machine Learning and Natural Language Processing</vt:lpstr>
      <vt:lpstr>Introduction</vt:lpstr>
      <vt:lpstr>PowerPoint Presentation</vt:lpstr>
      <vt:lpstr>Motivation</vt:lpstr>
      <vt:lpstr>PowerPoint Presentation</vt:lpstr>
      <vt:lpstr>Features</vt:lpstr>
      <vt:lpstr>Features</vt:lpstr>
      <vt:lpstr>Current Products</vt:lpstr>
      <vt:lpstr>PowerPoint Presentation</vt:lpstr>
      <vt:lpstr>References</vt:lpstr>
      <vt:lpstr>Literature survey </vt:lpstr>
      <vt:lpstr>Approach</vt:lpstr>
      <vt:lpstr>Introduction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Social Networks, Machine Learning and Natural Language Processing</dc:title>
  <dc:creator>Rashmi Raghunandan</dc:creator>
  <cp:lastModifiedBy>Rashmi Raghunandan</cp:lastModifiedBy>
  <cp:revision>3</cp:revision>
  <dcterms:modified xsi:type="dcterms:W3CDTF">2015-01-20T05:24:29Z</dcterms:modified>
</cp:coreProperties>
</file>