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3" r:id="rId4"/>
    <p:sldId id="264" r:id="rId5"/>
    <p:sldId id="267" r:id="rId6"/>
    <p:sldId id="270" r:id="rId7"/>
    <p:sldId id="262" r:id="rId8"/>
    <p:sldId id="261" r:id="rId9"/>
    <p:sldId id="265" r:id="rId10"/>
    <p:sldId id="266" r:id="rId11"/>
    <p:sldId id="260" r:id="rId12"/>
    <p:sldId id="257" r:id="rId13"/>
    <p:sldId id="259" r:id="rId14"/>
    <p:sldId id="268"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594A9275-B516-4916-8582-B2DE1971D01E}" type="datetimeFigureOut">
              <a:rPr lang="en-US" smtClean="0"/>
              <a:pPr/>
              <a:t>8/11/2020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B6C95EB-BBD0-4ACB-AF4B-657D6835C80E}"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94A9275-B516-4916-8582-B2DE1971D01E}" type="datetimeFigureOut">
              <a:rPr lang="en-US" smtClean="0"/>
              <a:pPr/>
              <a:t>8/11/2020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B6C95EB-BBD0-4ACB-AF4B-657D6835C80E}"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94A9275-B516-4916-8582-B2DE1971D01E}" type="datetimeFigureOut">
              <a:rPr lang="en-US" smtClean="0"/>
              <a:pPr/>
              <a:t>8/11/2020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B6C95EB-BBD0-4ACB-AF4B-657D6835C80E}"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94A9275-B516-4916-8582-B2DE1971D01E}" type="datetimeFigureOut">
              <a:rPr lang="en-US" smtClean="0"/>
              <a:pPr/>
              <a:t>8/11/2020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B6C95EB-BBD0-4ACB-AF4B-657D6835C80E}"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4A9275-B516-4916-8582-B2DE1971D01E}" type="datetimeFigureOut">
              <a:rPr lang="en-US" smtClean="0"/>
              <a:pPr/>
              <a:t>8/11/2020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B6C95EB-BBD0-4ACB-AF4B-657D6835C80E}"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594A9275-B516-4916-8582-B2DE1971D01E}" type="datetimeFigureOut">
              <a:rPr lang="en-US" smtClean="0"/>
              <a:pPr/>
              <a:t>8/11/2020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B6C95EB-BBD0-4ACB-AF4B-657D6835C80E}"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594A9275-B516-4916-8582-B2DE1971D01E}" type="datetimeFigureOut">
              <a:rPr lang="en-US" smtClean="0"/>
              <a:pPr/>
              <a:t>8/11/2020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B6C95EB-BBD0-4ACB-AF4B-657D6835C80E}"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594A9275-B516-4916-8582-B2DE1971D01E}" type="datetimeFigureOut">
              <a:rPr lang="en-US" smtClean="0"/>
              <a:pPr/>
              <a:t>8/11/2020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B6C95EB-BBD0-4ACB-AF4B-657D6835C80E}"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4A9275-B516-4916-8582-B2DE1971D01E}" type="datetimeFigureOut">
              <a:rPr lang="en-US" smtClean="0"/>
              <a:pPr/>
              <a:t>8/11/2020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B6C95EB-BBD0-4ACB-AF4B-657D6835C80E}"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4A9275-B516-4916-8582-B2DE1971D01E}" type="datetimeFigureOut">
              <a:rPr lang="en-US" smtClean="0"/>
              <a:pPr/>
              <a:t>8/11/2020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B6C95EB-BBD0-4ACB-AF4B-657D6835C80E}"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4A9275-B516-4916-8582-B2DE1971D01E}" type="datetimeFigureOut">
              <a:rPr lang="en-US" smtClean="0"/>
              <a:pPr/>
              <a:t>8/11/2020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B6C95EB-BBD0-4ACB-AF4B-657D6835C80E}"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4A9275-B516-4916-8582-B2DE1971D01E}" type="datetimeFigureOut">
              <a:rPr lang="en-US" smtClean="0"/>
              <a:pPr/>
              <a:t>8/11/2020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6C95EB-BBD0-4ACB-AF4B-657D6835C80E}"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844824"/>
            <a:ext cx="7772400" cy="1357322"/>
          </a:xfrm>
        </p:spPr>
        <p:txBody>
          <a:bodyPr/>
          <a:lstStyle/>
          <a:p>
            <a:r>
              <a:rPr lang="en-GB" b="1" dirty="0"/>
              <a:t>E-Wallets and Payments</a:t>
            </a:r>
          </a:p>
        </p:txBody>
      </p:sp>
      <p:sp>
        <p:nvSpPr>
          <p:cNvPr id="3" name="Subtitle 2"/>
          <p:cNvSpPr>
            <a:spLocks noGrp="1"/>
          </p:cNvSpPr>
          <p:nvPr>
            <p:ph type="subTitle" idx="1"/>
          </p:nvPr>
        </p:nvSpPr>
        <p:spPr/>
        <p:txBody>
          <a:bodyPr/>
          <a:lstStyle/>
          <a:p>
            <a:endParaRPr lang="en-GB" dirty="0">
              <a:solidFill>
                <a:schemeClr val="tx1"/>
              </a:solidFill>
            </a:endParaRPr>
          </a:p>
          <a:p>
            <a:r>
              <a:rPr lang="en-GB" dirty="0">
                <a:solidFill>
                  <a:schemeClr val="tx1"/>
                </a:solidFill>
              </a:rPr>
              <a:t>NIVED YOGESHKUMAR SOLANKI 1NH17CS093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8686799" y="274638"/>
            <a:ext cx="45719" cy="1143000"/>
          </a:xfrm>
        </p:spPr>
        <p:txBody>
          <a:bodyPr>
            <a:normAutofit/>
          </a:bodyPr>
          <a:lstStyle/>
          <a:p>
            <a:pPr algn="l"/>
            <a:r>
              <a:rPr lang="en-GB" sz="800" b="1" dirty="0">
                <a:solidFill>
                  <a:schemeClr val="bg1"/>
                </a:solidFill>
              </a:rPr>
              <a:t>l</a:t>
            </a:r>
          </a:p>
        </p:txBody>
      </p:sp>
      <p:sp>
        <p:nvSpPr>
          <p:cNvPr id="3" name="Content Placeholder 2"/>
          <p:cNvSpPr>
            <a:spLocks noGrp="1"/>
          </p:cNvSpPr>
          <p:nvPr>
            <p:ph idx="1"/>
          </p:nvPr>
        </p:nvSpPr>
        <p:spPr>
          <a:xfrm>
            <a:off x="457200" y="642918"/>
            <a:ext cx="8229600" cy="5483245"/>
          </a:xfrm>
        </p:spPr>
        <p:txBody>
          <a:bodyPr>
            <a:normAutofit/>
          </a:bodyPr>
          <a:lstStyle/>
          <a:p>
            <a:pPr>
              <a:buNone/>
            </a:pPr>
            <a:r>
              <a:rPr lang="en-GB" b="1" u="sng" dirty="0"/>
              <a:t>CUSTOMER:</a:t>
            </a:r>
          </a:p>
          <a:p>
            <a:pPr>
              <a:buNone/>
            </a:pPr>
            <a:r>
              <a:rPr lang="en-GB" sz="2000" dirty="0"/>
              <a:t>The customer performs the following operations:</a:t>
            </a:r>
          </a:p>
          <a:p>
            <a:pPr algn="just">
              <a:buFont typeface="Wingdings" pitchFamily="2" charset="2"/>
              <a:buChar char="Ø"/>
            </a:pPr>
            <a:r>
              <a:rPr lang="en-IN" sz="2000" dirty="0"/>
              <a:t>For viewing the transactions.</a:t>
            </a:r>
          </a:p>
          <a:p>
            <a:pPr algn="just">
              <a:buFont typeface="Wingdings" pitchFamily="2" charset="2"/>
              <a:buChar char="Ø"/>
            </a:pPr>
            <a:r>
              <a:rPr lang="en-IN" sz="2000" dirty="0"/>
              <a:t>For searching a transaction based on type, price and name of the payment.</a:t>
            </a:r>
            <a:endParaRPr lang="en-GB" sz="2000" dirty="0"/>
          </a:p>
          <a:p>
            <a:pPr>
              <a:buNone/>
            </a:pPr>
            <a:endParaRPr lang="en-GB" dirty="0"/>
          </a:p>
          <a:p>
            <a:pPr>
              <a:buNone/>
            </a:pPr>
            <a:r>
              <a:rPr lang="en-GB" b="1" u="sng" dirty="0"/>
              <a:t>Data:</a:t>
            </a:r>
          </a:p>
          <a:p>
            <a:pPr>
              <a:buNone/>
            </a:pPr>
            <a:r>
              <a:rPr lang="en-GB" sz="2000" dirty="0"/>
              <a:t>The consumer performs the following operations:</a:t>
            </a:r>
          </a:p>
          <a:p>
            <a:pPr algn="just">
              <a:buFont typeface="Wingdings" pitchFamily="2" charset="2"/>
              <a:buChar char="Ø"/>
            </a:pPr>
            <a:r>
              <a:rPr lang="en-GB" sz="2000" dirty="0"/>
              <a:t>To register and login through the portal.</a:t>
            </a:r>
          </a:p>
          <a:p>
            <a:pPr algn="just">
              <a:buFont typeface="Wingdings" pitchFamily="2" charset="2"/>
              <a:buChar char="Ø"/>
            </a:pPr>
            <a:r>
              <a:rPr lang="en-GB" sz="2000" dirty="0"/>
              <a:t>To store personal details and transaction history. </a:t>
            </a: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b="1" dirty="0"/>
              <a:t>OUTPUT SNAPSHOTS:</a:t>
            </a:r>
          </a:p>
        </p:txBody>
      </p:sp>
      <p:pic>
        <p:nvPicPr>
          <p:cNvPr id="9" name="Content Placeholder 8">
            <a:extLst>
              <a:ext uri="{FF2B5EF4-FFF2-40B4-BE49-F238E27FC236}">
                <a16:creationId xmlns:a16="http://schemas.microsoft.com/office/drawing/2014/main" id="{DB01055D-0F07-4596-82A5-023194F077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8024" y="1390250"/>
            <a:ext cx="4013200" cy="4525963"/>
          </a:xfrm>
        </p:spPr>
      </p:pic>
      <p:pic>
        <p:nvPicPr>
          <p:cNvPr id="11" name="Picture 10">
            <a:extLst>
              <a:ext uri="{FF2B5EF4-FFF2-40B4-BE49-F238E27FC236}">
                <a16:creationId xmlns:a16="http://schemas.microsoft.com/office/drawing/2014/main" id="{6057373D-8ED1-4722-8FE6-C07AC0D233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651" y="1387064"/>
            <a:ext cx="4102457" cy="4525963"/>
          </a:xfrm>
          <a:prstGeom prst="rect">
            <a:avLst/>
          </a:prstGeom>
        </p:spPr>
      </p:pic>
      <p:sp>
        <p:nvSpPr>
          <p:cNvPr id="12" name="TextBox 11">
            <a:extLst>
              <a:ext uri="{FF2B5EF4-FFF2-40B4-BE49-F238E27FC236}">
                <a16:creationId xmlns:a16="http://schemas.microsoft.com/office/drawing/2014/main" id="{ED7E57B5-B253-4FE1-B8B1-A512FB0408AC}"/>
              </a:ext>
            </a:extLst>
          </p:cNvPr>
          <p:cNvSpPr txBox="1"/>
          <p:nvPr/>
        </p:nvSpPr>
        <p:spPr>
          <a:xfrm>
            <a:off x="1854804" y="6021288"/>
            <a:ext cx="2736304" cy="369332"/>
          </a:xfrm>
          <a:prstGeom prst="rect">
            <a:avLst/>
          </a:prstGeom>
          <a:noFill/>
        </p:spPr>
        <p:txBody>
          <a:bodyPr wrap="square" rtlCol="0">
            <a:spAutoFit/>
          </a:bodyPr>
          <a:lstStyle/>
          <a:p>
            <a:r>
              <a:rPr lang="en-IN" dirty="0"/>
              <a:t>Login Panel</a:t>
            </a:r>
            <a:endParaRPr lang="en-US" dirty="0"/>
          </a:p>
        </p:txBody>
      </p:sp>
      <p:sp>
        <p:nvSpPr>
          <p:cNvPr id="13" name="TextBox 12">
            <a:extLst>
              <a:ext uri="{FF2B5EF4-FFF2-40B4-BE49-F238E27FC236}">
                <a16:creationId xmlns:a16="http://schemas.microsoft.com/office/drawing/2014/main" id="{E698C193-FB5C-4943-A3C5-BF3389CAD8C1}"/>
              </a:ext>
            </a:extLst>
          </p:cNvPr>
          <p:cNvSpPr txBox="1"/>
          <p:nvPr/>
        </p:nvSpPr>
        <p:spPr>
          <a:xfrm>
            <a:off x="5724128" y="6021288"/>
            <a:ext cx="1872208" cy="369332"/>
          </a:xfrm>
          <a:prstGeom prst="rect">
            <a:avLst/>
          </a:prstGeom>
          <a:noFill/>
        </p:spPr>
        <p:txBody>
          <a:bodyPr wrap="square" rtlCol="0">
            <a:spAutoFit/>
          </a:bodyPr>
          <a:lstStyle/>
          <a:p>
            <a:r>
              <a:rPr lang="en-IN" dirty="0"/>
              <a:t>Sign Up Form</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a:t>Menu:</a:t>
            </a:r>
          </a:p>
        </p:txBody>
      </p:sp>
      <p:pic>
        <p:nvPicPr>
          <p:cNvPr id="7" name="Content Placeholder 6">
            <a:extLst>
              <a:ext uri="{FF2B5EF4-FFF2-40B4-BE49-F238E27FC236}">
                <a16:creationId xmlns:a16="http://schemas.microsoft.com/office/drawing/2014/main" id="{A6C6C419-978B-46AD-AC62-02D78B53B6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6227" y="1600200"/>
            <a:ext cx="8211546" cy="4525963"/>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l"/>
            <a:r>
              <a:rPr lang="en-GB" dirty="0"/>
              <a:t>Receive Panel:</a:t>
            </a:r>
          </a:p>
        </p:txBody>
      </p:sp>
      <p:pic>
        <p:nvPicPr>
          <p:cNvPr id="5" name="Content Placeholder 4">
            <a:extLst>
              <a:ext uri="{FF2B5EF4-FFF2-40B4-BE49-F238E27FC236}">
                <a16:creationId xmlns:a16="http://schemas.microsoft.com/office/drawing/2014/main" id="{E8F5083D-4267-4301-958B-86BBB700A8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6227" y="1600200"/>
            <a:ext cx="8211546" cy="4525963"/>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a:t>Account Details:</a:t>
            </a:r>
          </a:p>
        </p:txBody>
      </p:sp>
      <p:pic>
        <p:nvPicPr>
          <p:cNvPr id="7" name="Content Placeholder 6">
            <a:extLst>
              <a:ext uri="{FF2B5EF4-FFF2-40B4-BE49-F238E27FC236}">
                <a16:creationId xmlns:a16="http://schemas.microsoft.com/office/drawing/2014/main" id="{08300031-6561-4591-ACB1-2B713DC5D7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6227" y="1600200"/>
            <a:ext cx="8211546" cy="4525963"/>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a:t>CONCLUSION:</a:t>
            </a:r>
          </a:p>
        </p:txBody>
      </p:sp>
      <p:sp>
        <p:nvSpPr>
          <p:cNvPr id="3" name="Content Placeholder 2"/>
          <p:cNvSpPr>
            <a:spLocks noGrp="1"/>
          </p:cNvSpPr>
          <p:nvPr>
            <p:ph idx="1"/>
          </p:nvPr>
        </p:nvSpPr>
        <p:spPr/>
        <p:txBody>
          <a:bodyPr>
            <a:normAutofit/>
          </a:bodyPr>
          <a:lstStyle/>
          <a:p>
            <a:pPr algn="just">
              <a:buFont typeface="Wingdings" pitchFamily="2" charset="2"/>
              <a:buChar char="Ø"/>
            </a:pPr>
            <a:r>
              <a:rPr lang="en-IN" sz="2000" dirty="0"/>
              <a:t> At the end of the project I am able to conclude that</a:t>
            </a:r>
          </a:p>
          <a:p>
            <a:pPr algn="just">
              <a:buFont typeface="Wingdings" pitchFamily="2" charset="2"/>
              <a:buChar char="Ø"/>
            </a:pPr>
            <a:r>
              <a:rPr lang="en-IN" sz="2000" dirty="0"/>
              <a:t> A description of the background and context of the project and its relation to work is already done in the area </a:t>
            </a:r>
          </a:p>
          <a:p>
            <a:pPr algn="just">
              <a:buFont typeface="Wingdings" pitchFamily="2" charset="2"/>
              <a:buChar char="Ø"/>
            </a:pPr>
            <a:r>
              <a:rPr lang="en-IN" sz="2000" dirty="0"/>
              <a:t> Made statement for the aims and objectives of the project </a:t>
            </a:r>
          </a:p>
          <a:p>
            <a:pPr algn="just">
              <a:buFont typeface="Wingdings" pitchFamily="2" charset="2"/>
              <a:buChar char="Ø"/>
            </a:pPr>
            <a:r>
              <a:rPr lang="en-IN" sz="2000" dirty="0"/>
              <a:t> The description about the sources, scope and all of those is describe efficiently </a:t>
            </a:r>
          </a:p>
          <a:p>
            <a:pPr algn="just">
              <a:buFont typeface="Wingdings" pitchFamily="2" charset="2"/>
              <a:buChar char="Ø"/>
            </a:pPr>
            <a:r>
              <a:rPr lang="en-IN" sz="2000" dirty="0"/>
              <a:t> We define the problem on which we are working in the project </a:t>
            </a:r>
          </a:p>
          <a:p>
            <a:pPr algn="just">
              <a:buFont typeface="Wingdings" pitchFamily="2" charset="2"/>
              <a:buChar char="Ø"/>
            </a:pPr>
            <a:r>
              <a:rPr lang="en-IN" sz="2000" dirty="0"/>
              <a:t> We understand the domain that describes the operations being implemented in the program </a:t>
            </a:r>
            <a:endParaRPr lang="en-GB"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b="1" dirty="0"/>
              <a:t>COURSE OBJECTIVES:</a:t>
            </a:r>
          </a:p>
        </p:txBody>
      </p:sp>
      <p:sp>
        <p:nvSpPr>
          <p:cNvPr id="3" name="Content Placeholder 2"/>
          <p:cNvSpPr>
            <a:spLocks noGrp="1"/>
          </p:cNvSpPr>
          <p:nvPr>
            <p:ph idx="1"/>
          </p:nvPr>
        </p:nvSpPr>
        <p:spPr/>
        <p:txBody>
          <a:bodyPr>
            <a:normAutofit/>
          </a:bodyPr>
          <a:lstStyle/>
          <a:p>
            <a:pPr algn="just">
              <a:buFont typeface="Wingdings" pitchFamily="2" charset="2"/>
              <a:buChar char="Ø"/>
            </a:pPr>
            <a:r>
              <a:rPr lang="en-GB" sz="2000" dirty="0"/>
              <a:t>Students should be able to write JAVA application programs with proper program structuring using OOPS principles.</a:t>
            </a:r>
          </a:p>
          <a:p>
            <a:pPr algn="just">
              <a:buFont typeface="Wingdings" pitchFamily="2" charset="2"/>
              <a:buChar char="Ø"/>
            </a:pPr>
            <a:r>
              <a:rPr lang="en-GB" sz="2000" dirty="0"/>
              <a:t>Students should be able to implement error handling techniques using exception handling.</a:t>
            </a:r>
          </a:p>
          <a:p>
            <a:pPr algn="just">
              <a:buFont typeface="Wingdings" pitchFamily="2" charset="2"/>
              <a:buChar char="Ø"/>
            </a:pPr>
            <a:r>
              <a:rPr lang="en-GB" sz="2000" dirty="0"/>
              <a:t>Students should be able to build a swing application or any other advanced GUI for frontend and apply JDBC concepts to access database.</a:t>
            </a:r>
          </a:p>
          <a:p>
            <a:pPr algn="just">
              <a:buFont typeface="Wingdings" pitchFamily="2" charset="2"/>
              <a:buChar char="Ø"/>
            </a:pPr>
            <a:r>
              <a:rPr lang="en-GB" sz="2000" dirty="0"/>
              <a:t>Students should be able to use various I/O manipulation operations through I/O streams.</a:t>
            </a:r>
          </a:p>
          <a:p>
            <a:pPr algn="just">
              <a:buFont typeface="Wingdings" pitchFamily="2" charset="2"/>
              <a:buChar char="Ø"/>
            </a:pPr>
            <a:r>
              <a:rPr lang="en-GB" sz="2000" dirty="0"/>
              <a:t>Students should be able to use analyse and optimise the solutions.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229600" cy="1143000"/>
          </a:xfrm>
        </p:spPr>
        <p:txBody>
          <a:bodyPr/>
          <a:lstStyle/>
          <a:p>
            <a:pPr algn="l"/>
            <a:r>
              <a:rPr lang="en-GB" b="1" dirty="0"/>
              <a:t>ABSTRACT:</a:t>
            </a:r>
          </a:p>
        </p:txBody>
      </p:sp>
      <p:sp>
        <p:nvSpPr>
          <p:cNvPr id="3" name="Content Placeholder 2"/>
          <p:cNvSpPr>
            <a:spLocks noGrp="1"/>
          </p:cNvSpPr>
          <p:nvPr>
            <p:ph idx="1"/>
          </p:nvPr>
        </p:nvSpPr>
        <p:spPr>
          <a:xfrm>
            <a:off x="457200" y="1340768"/>
            <a:ext cx="8229600" cy="5242594"/>
          </a:xfrm>
        </p:spPr>
        <p:txBody>
          <a:bodyPr>
            <a:normAutofit lnSpcReduction="10000"/>
          </a:bodyPr>
          <a:lstStyle/>
          <a:p>
            <a:pPr algn="just">
              <a:buFont typeface="Wingdings" pitchFamily="2" charset="2"/>
              <a:buChar char="Ø"/>
            </a:pPr>
            <a:r>
              <a:rPr lang="en-US" sz="2000" dirty="0"/>
              <a:t>E-Wallets and Payments is a project that </a:t>
            </a:r>
            <a:r>
              <a:rPr lang="en-IN" sz="2000" dirty="0"/>
              <a:t>aims to develop an online payment method for customers with the goal of setting all card details in one place so that it is very easy to make payments online from an extensive number of options available on the application. With the help of this, you can carry out any online payment from your home. </a:t>
            </a:r>
            <a:endParaRPr lang="en-US" sz="2000" dirty="0"/>
          </a:p>
          <a:p>
            <a:pPr algn="just">
              <a:buFont typeface="Wingdings" pitchFamily="2" charset="2"/>
              <a:buChar char="Ø"/>
            </a:pPr>
            <a:r>
              <a:rPr lang="en-US" sz="2000" dirty="0"/>
              <a:t>The system proposed provides information about various areas where we need online payments to make our purchase. </a:t>
            </a:r>
            <a:r>
              <a:rPr lang="en-IN" sz="2000" dirty="0"/>
              <a:t>Here is no compelling reason to go to the various other methods of paying or shopping online. </a:t>
            </a:r>
          </a:p>
          <a:p>
            <a:pPr algn="just">
              <a:buFont typeface="Wingdings" pitchFamily="2" charset="2"/>
              <a:buChar char="Ø"/>
            </a:pPr>
            <a:r>
              <a:rPr lang="en-IN" sz="2000" dirty="0"/>
              <a:t>To get to this online payment system, all the customers will need to have a phone number and password to log in and proceed with your payment. Upon successful login, the customers can make a wide range of transactions, can be dispatched using the online payment system. When the user enters the details, the user interface then passes the input to the control function which is implemented in Java. </a:t>
            </a:r>
            <a:endParaRPr lang="en-US" sz="2000" dirty="0"/>
          </a:p>
          <a:p>
            <a:pPr algn="just">
              <a:buFont typeface="Wingdings" pitchFamily="2" charset="2"/>
              <a:buChar char="Ø"/>
            </a:pPr>
            <a:r>
              <a:rPr lang="en-US" sz="2000" dirty="0"/>
              <a:t>The project is implemented using JAVA and MySQL, frontend manipulation is done using Eclipse and JDBC connection is inculcated to store data at the backend.</a:t>
            </a:r>
          </a:p>
          <a:p>
            <a:pPr algn="just">
              <a:buNone/>
            </a:pPr>
            <a:endParaRPr lang="en-US" sz="2000" dirty="0"/>
          </a:p>
          <a:p>
            <a:pPr algn="just">
              <a:buNone/>
            </a:pP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b="1" dirty="0"/>
              <a:t>OBJECTIVES :</a:t>
            </a:r>
          </a:p>
        </p:txBody>
      </p:sp>
      <p:sp>
        <p:nvSpPr>
          <p:cNvPr id="3" name="Content Placeholder 2"/>
          <p:cNvSpPr>
            <a:spLocks noGrp="1"/>
          </p:cNvSpPr>
          <p:nvPr>
            <p:ph idx="1"/>
          </p:nvPr>
        </p:nvSpPr>
        <p:spPr/>
        <p:txBody>
          <a:bodyPr>
            <a:normAutofit/>
          </a:bodyPr>
          <a:lstStyle/>
          <a:p>
            <a:pPr algn="just">
              <a:buFont typeface="Wingdings" pitchFamily="2" charset="2"/>
              <a:buChar char="Ø"/>
            </a:pPr>
            <a:r>
              <a:rPr lang="en-GB" sz="2000" dirty="0"/>
              <a:t>The main objective of this project is to inculcate a user friendly application for making Online payments even more simpler than ones existing today. </a:t>
            </a:r>
          </a:p>
          <a:p>
            <a:pPr algn="just">
              <a:buFont typeface="Wingdings" pitchFamily="2" charset="2"/>
              <a:buChar char="Ø"/>
            </a:pPr>
            <a:endParaRPr lang="en-GB" sz="2000" dirty="0"/>
          </a:p>
          <a:p>
            <a:pPr algn="just">
              <a:buFont typeface="Wingdings" pitchFamily="2" charset="2"/>
              <a:buChar char="Ø"/>
            </a:pPr>
            <a:r>
              <a:rPr lang="en-GB" sz="2000" dirty="0"/>
              <a:t>The system proposed provides information about the various payment methods and solutions to make an easy purchase ever after in the same way.</a:t>
            </a:r>
          </a:p>
          <a:p>
            <a:pPr algn="just">
              <a:buFont typeface="Wingdings" pitchFamily="2" charset="2"/>
              <a:buChar char="Ø"/>
            </a:pPr>
            <a:endParaRPr lang="en-GB" sz="2000" dirty="0"/>
          </a:p>
          <a:p>
            <a:pPr algn="just">
              <a:buFont typeface="Wingdings" pitchFamily="2" charset="2"/>
              <a:buChar char="Ø"/>
            </a:pPr>
            <a:r>
              <a:rPr lang="en-GB" sz="2000" dirty="0"/>
              <a:t>The user being the customers approach the various tabs available to know details about how to make a transaction and if a payment mode is available for the kind of transaction they want to make. </a:t>
            </a:r>
          </a:p>
          <a:p>
            <a:pPr algn="just">
              <a:buFont typeface="Wingdings" pitchFamily="2" charset="2"/>
              <a:buChar char="Ø"/>
            </a:pPr>
            <a:endParaRPr lang="en-GB" sz="2000" dirty="0"/>
          </a:p>
          <a:p>
            <a:pPr algn="just">
              <a:buFont typeface="Wingdings" pitchFamily="2" charset="2"/>
              <a:buChar char="Ø"/>
            </a:pPr>
            <a:r>
              <a:rPr lang="en-GB" sz="2000" dirty="0"/>
              <a:t>Our application stores every card detail added initially and also stores transaction information for future security. </a:t>
            </a:r>
            <a:endParaRPr lang="en-GB"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450" y="308573"/>
            <a:ext cx="8229600" cy="1143000"/>
          </a:xfrm>
        </p:spPr>
        <p:txBody>
          <a:bodyPr/>
          <a:lstStyle/>
          <a:p>
            <a:pPr algn="l"/>
            <a:r>
              <a:rPr lang="en-GB" b="1" dirty="0"/>
              <a:t>PROBLEM DEFINITION:</a:t>
            </a:r>
          </a:p>
        </p:txBody>
      </p:sp>
      <p:sp>
        <p:nvSpPr>
          <p:cNvPr id="3" name="Content Placeholder 2"/>
          <p:cNvSpPr>
            <a:spLocks noGrp="1"/>
          </p:cNvSpPr>
          <p:nvPr>
            <p:ph idx="1"/>
          </p:nvPr>
        </p:nvSpPr>
        <p:spPr>
          <a:xfrm>
            <a:off x="321450" y="1869929"/>
            <a:ext cx="8229600" cy="4107998"/>
          </a:xfrm>
        </p:spPr>
        <p:txBody>
          <a:bodyPr>
            <a:noAutofit/>
          </a:bodyPr>
          <a:lstStyle/>
          <a:p>
            <a:pPr algn="just">
              <a:buFont typeface="Wingdings" pitchFamily="2" charset="2"/>
              <a:buChar char="Ø"/>
            </a:pPr>
            <a:r>
              <a:rPr lang="en-IN" sz="2000" dirty="0"/>
              <a:t>The Project develops a portal for E-wallets and Payment, which allows the user to enter the login details. It is also used to manage details of Username, Password, 4 digit MTPN, name, age, address and phone number to sign up. Only users can be able to access it in order to enter the signing up details of the Payment application. </a:t>
            </a:r>
          </a:p>
          <a:p>
            <a:pPr algn="just">
              <a:buFont typeface="Wingdings" pitchFamily="2" charset="2"/>
              <a:buChar char="Ø"/>
            </a:pPr>
            <a:endParaRPr lang="en-IN" sz="2000" dirty="0"/>
          </a:p>
          <a:p>
            <a:pPr algn="just">
              <a:buFont typeface="Wingdings" pitchFamily="2" charset="2"/>
              <a:buChar char="Ø"/>
            </a:pPr>
            <a:r>
              <a:rPr lang="en-IN" sz="2000" dirty="0"/>
              <a:t>The maintenance of these details comes into the task of the administrator where he is responsible to maintain the details like Username, Password, 4-digit MTPN, name, age, address and phone number. All these things will be maintained by the system. The system has functions based on the Recharge, Pay bills, Book Travels, Money Transfer, Pay for Movies via Entertainment Tab, Order Food etc... </a:t>
            </a:r>
          </a:p>
          <a:p>
            <a:pPr algn="just">
              <a:buFont typeface="Wingdings" pitchFamily="2" charset="2"/>
              <a:buChar char="Ø"/>
            </a:pP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B2DFDA-AC75-4AB6-B24B-2C423B4A2662}"/>
              </a:ext>
            </a:extLst>
          </p:cNvPr>
          <p:cNvSpPr>
            <a:spLocks noGrp="1"/>
          </p:cNvSpPr>
          <p:nvPr>
            <p:ph idx="1"/>
          </p:nvPr>
        </p:nvSpPr>
        <p:spPr>
          <a:xfrm>
            <a:off x="457200" y="836712"/>
            <a:ext cx="8229600" cy="5289451"/>
          </a:xfrm>
        </p:spPr>
        <p:txBody>
          <a:bodyPr>
            <a:normAutofit/>
          </a:bodyPr>
          <a:lstStyle/>
          <a:p>
            <a:pPr algn="just">
              <a:buFont typeface="Wingdings" pitchFamily="2" charset="2"/>
              <a:buChar char="Ø"/>
            </a:pPr>
            <a:r>
              <a:rPr lang="en-IN" sz="2000" dirty="0"/>
              <a:t>E-wallets and Payments should have good user interfaces with menus and toolbars. The main goal of this project is designing and developing an interactive online payment application. These details are routinely maintained depending on the numerous inputs and the changes made in the system database. </a:t>
            </a:r>
          </a:p>
          <a:p>
            <a:pPr algn="just">
              <a:buFont typeface="Wingdings" pitchFamily="2" charset="2"/>
              <a:buChar char="Ø"/>
            </a:pPr>
            <a:endParaRPr lang="en-IN" sz="2000" dirty="0"/>
          </a:p>
          <a:p>
            <a:pPr algn="just">
              <a:buFont typeface="Wingdings" pitchFamily="2" charset="2"/>
              <a:buChar char="Ø"/>
            </a:pPr>
            <a:r>
              <a:rPr lang="en-IN" sz="2000" dirty="0"/>
              <a:t>Transactions can be searched according to their used years or price and payment type which makes it easy to search for the customers. There’s no chance of data misuse or loss &amp; it’s not time-consuming. </a:t>
            </a:r>
          </a:p>
          <a:p>
            <a:pPr algn="just">
              <a:buFont typeface="Wingdings" pitchFamily="2" charset="2"/>
              <a:buChar char="Ø"/>
            </a:pPr>
            <a:endParaRPr lang="en-IN" sz="2000" dirty="0"/>
          </a:p>
          <a:p>
            <a:pPr algn="just">
              <a:buFont typeface="Wingdings" pitchFamily="2" charset="2"/>
              <a:buChar char="Ø"/>
            </a:pPr>
            <a:r>
              <a:rPr lang="en-IN" sz="2000" dirty="0"/>
              <a:t>The whole project is developed in JAVA, different variables and strings have been used for the development of this project. It’s easy to operate and understand by the users. </a:t>
            </a:r>
          </a:p>
        </p:txBody>
      </p:sp>
    </p:spTree>
    <p:extLst>
      <p:ext uri="{BB962C8B-B14F-4D97-AF65-F5344CB8AC3E}">
        <p14:creationId xmlns:p14="http://schemas.microsoft.com/office/powerpoint/2010/main" val="2036657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b="1" dirty="0"/>
              <a:t>POSSIBLE OUTCOMES:</a:t>
            </a:r>
          </a:p>
        </p:txBody>
      </p:sp>
      <p:sp>
        <p:nvSpPr>
          <p:cNvPr id="3" name="Content Placeholder 2"/>
          <p:cNvSpPr>
            <a:spLocks noGrp="1"/>
          </p:cNvSpPr>
          <p:nvPr>
            <p:ph idx="1"/>
          </p:nvPr>
        </p:nvSpPr>
        <p:spPr/>
        <p:txBody>
          <a:bodyPr>
            <a:normAutofit/>
          </a:bodyPr>
          <a:lstStyle/>
          <a:p>
            <a:pPr algn="just">
              <a:buFont typeface="Wingdings" pitchFamily="2" charset="2"/>
              <a:buChar char="Ø"/>
            </a:pPr>
            <a:r>
              <a:rPr lang="en-GB" sz="2000" dirty="0"/>
              <a:t>To </a:t>
            </a:r>
            <a:r>
              <a:rPr lang="en-IN" sz="2000" dirty="0"/>
              <a:t>help in managing data related to buyers and sellers of any product with the payment. </a:t>
            </a:r>
          </a:p>
          <a:p>
            <a:pPr algn="just">
              <a:buFont typeface="Wingdings" pitchFamily="2" charset="2"/>
              <a:buChar char="Ø"/>
            </a:pPr>
            <a:r>
              <a:rPr lang="en-IN" sz="2000" dirty="0"/>
              <a:t>To make business reports which can also be generated and viewed. </a:t>
            </a:r>
          </a:p>
          <a:p>
            <a:pPr algn="just">
              <a:buFont typeface="Wingdings" pitchFamily="2" charset="2"/>
              <a:buChar char="Ø"/>
            </a:pPr>
            <a:r>
              <a:rPr lang="en-IN" sz="2000" dirty="0"/>
              <a:t>For addition of payments and its details </a:t>
            </a:r>
          </a:p>
          <a:p>
            <a:pPr algn="just">
              <a:buFont typeface="Wingdings" pitchFamily="2" charset="2"/>
              <a:buChar char="Ø"/>
            </a:pPr>
            <a:r>
              <a:rPr lang="en-IN" sz="2000" dirty="0"/>
              <a:t>For viewing the transactions </a:t>
            </a:r>
          </a:p>
          <a:p>
            <a:pPr algn="just">
              <a:buFont typeface="Wingdings" pitchFamily="2" charset="2"/>
              <a:buChar char="Ø"/>
            </a:pPr>
            <a:r>
              <a:rPr lang="en-IN" sz="2000" dirty="0"/>
              <a:t>For searching a transaction based on type and price and name of the payment.</a:t>
            </a:r>
            <a:endParaRPr lang="en-GB"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b="1" dirty="0"/>
              <a:t>DESIGN GOALS:</a:t>
            </a:r>
          </a:p>
        </p:txBody>
      </p:sp>
      <p:sp>
        <p:nvSpPr>
          <p:cNvPr id="3" name="Content Placeholder 2"/>
          <p:cNvSpPr>
            <a:spLocks noGrp="1"/>
          </p:cNvSpPr>
          <p:nvPr>
            <p:ph idx="1"/>
          </p:nvPr>
        </p:nvSpPr>
        <p:spPr/>
        <p:txBody>
          <a:bodyPr>
            <a:normAutofit/>
          </a:bodyPr>
          <a:lstStyle/>
          <a:p>
            <a:pPr lvl="0" algn="just">
              <a:buFont typeface="Wingdings" pitchFamily="2" charset="2"/>
              <a:buChar char="Ø"/>
            </a:pPr>
            <a:r>
              <a:rPr lang="en-GB" sz="2000" dirty="0"/>
              <a:t>To develop a project to make a user friendly approach for it’s customers.</a:t>
            </a:r>
          </a:p>
          <a:p>
            <a:pPr lvl="0" algn="just">
              <a:buFont typeface="Wingdings" pitchFamily="2" charset="2"/>
              <a:buChar char="Ø"/>
            </a:pPr>
            <a:endParaRPr lang="en-GB" sz="2000" dirty="0"/>
          </a:p>
          <a:p>
            <a:pPr lvl="0" algn="just">
              <a:buFont typeface="Wingdings" pitchFamily="2" charset="2"/>
              <a:buChar char="Ø"/>
            </a:pPr>
            <a:r>
              <a:rPr lang="en-IN" sz="2000" dirty="0"/>
              <a:t>To manage details of Username, Password, 4 digit MTPN, name, age, address and phone number to sign up</a:t>
            </a:r>
            <a:r>
              <a:rPr lang="en-GB" sz="2000" dirty="0"/>
              <a:t>.</a:t>
            </a:r>
          </a:p>
          <a:p>
            <a:pPr lvl="0" algn="just">
              <a:buFont typeface="Wingdings" pitchFamily="2" charset="2"/>
              <a:buChar char="Ø"/>
            </a:pPr>
            <a:endParaRPr lang="en-GB" sz="2000" dirty="0"/>
          </a:p>
          <a:p>
            <a:pPr lvl="0" algn="just">
              <a:buFont typeface="Wingdings" pitchFamily="2" charset="2"/>
              <a:buChar char="Ø"/>
            </a:pPr>
            <a:r>
              <a:rPr lang="en-GB" sz="2000" dirty="0"/>
              <a:t>To provide a </a:t>
            </a:r>
            <a:r>
              <a:rPr lang="en-IN" sz="2000" dirty="0"/>
              <a:t>system which has functions based on the Recharge, Pay bills, Book Travels, Money Transfer, Pay for Movies via Entertainment Tab, Order Food etc. </a:t>
            </a:r>
          </a:p>
          <a:p>
            <a:pPr lvl="0" algn="just">
              <a:buFont typeface="Wingdings" pitchFamily="2" charset="2"/>
              <a:buChar char="Ø"/>
            </a:pPr>
            <a:endParaRPr lang="en-IN" sz="2000" dirty="0"/>
          </a:p>
          <a:p>
            <a:pPr lvl="0" algn="just">
              <a:buFont typeface="Wingdings" pitchFamily="2" charset="2"/>
              <a:buChar char="Ø"/>
            </a:pPr>
            <a:r>
              <a:rPr lang="en-IN" sz="2000" dirty="0"/>
              <a:t>To store transaction history and card details with trusted encryption. </a:t>
            </a:r>
            <a:endParaRPr lang="en-GB" sz="2000" dirty="0"/>
          </a:p>
          <a:p>
            <a:pPr lvl="0" algn="just">
              <a:buFont typeface="Wingdings" pitchFamily="2" charset="2"/>
              <a:buChar char="Ø"/>
            </a:pPr>
            <a:endParaRPr lang="en-GB" sz="2000" dirty="0"/>
          </a:p>
          <a:p>
            <a:pPr>
              <a:buNone/>
            </a:pP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b="1" dirty="0"/>
              <a:t>FUNCTIONALITIES:</a:t>
            </a:r>
          </a:p>
        </p:txBody>
      </p:sp>
      <p:sp>
        <p:nvSpPr>
          <p:cNvPr id="3" name="Content Placeholder 2"/>
          <p:cNvSpPr>
            <a:spLocks noGrp="1"/>
          </p:cNvSpPr>
          <p:nvPr>
            <p:ph idx="1"/>
          </p:nvPr>
        </p:nvSpPr>
        <p:spPr/>
        <p:txBody>
          <a:bodyPr>
            <a:normAutofit/>
          </a:bodyPr>
          <a:lstStyle/>
          <a:p>
            <a:pPr>
              <a:buNone/>
            </a:pPr>
            <a:r>
              <a:rPr lang="en-GB" b="1" u="sng" dirty="0"/>
              <a:t>Application:</a:t>
            </a:r>
          </a:p>
          <a:p>
            <a:pPr algn="just">
              <a:buNone/>
            </a:pPr>
            <a:r>
              <a:rPr lang="en-GB" sz="2000" dirty="0"/>
              <a:t>The application performs the following functionalities:</a:t>
            </a:r>
          </a:p>
          <a:p>
            <a:pPr algn="just">
              <a:buFont typeface="Wingdings" pitchFamily="2" charset="2"/>
              <a:buChar char="Ø"/>
            </a:pPr>
            <a:endParaRPr lang="en-IN" sz="2000" dirty="0"/>
          </a:p>
          <a:p>
            <a:pPr algn="just">
              <a:buFont typeface="Wingdings" pitchFamily="2" charset="2"/>
              <a:buChar char="Ø"/>
            </a:pPr>
            <a:r>
              <a:rPr lang="en-IN" sz="2000" dirty="0"/>
              <a:t>Log in security with phone number to sign up. </a:t>
            </a:r>
          </a:p>
          <a:p>
            <a:pPr algn="just">
              <a:buFont typeface="Wingdings" pitchFamily="2" charset="2"/>
              <a:buChar char="Ø"/>
            </a:pPr>
            <a:endParaRPr lang="en-IN" sz="2000" dirty="0"/>
          </a:p>
          <a:p>
            <a:pPr algn="just">
              <a:buFont typeface="Wingdings" pitchFamily="2" charset="2"/>
              <a:buChar char="Ø"/>
            </a:pPr>
            <a:r>
              <a:rPr lang="en-IN" sz="2000" dirty="0"/>
              <a:t>Secured Payments based on the Recharge, Pay bills, Book Travels, Money Transfer, Pay for Movies via Entertainment Tab, Order Food etc.</a:t>
            </a:r>
          </a:p>
          <a:p>
            <a:pPr>
              <a:buNone/>
            </a:pPr>
            <a:endParaRPr lang="en-GB"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537</TotalTime>
  <Words>1020</Words>
  <Application>Microsoft Office PowerPoint</Application>
  <PresentationFormat>On-screen Show (4:3)</PresentationFormat>
  <Paragraphs>75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Wingdings</vt:lpstr>
      <vt:lpstr>Office Theme</vt:lpstr>
      <vt:lpstr>E-Wallets and Payments</vt:lpstr>
      <vt:lpstr>COURSE OBJECTIVES:</vt:lpstr>
      <vt:lpstr>ABSTRACT:</vt:lpstr>
      <vt:lpstr>OBJECTIVES :</vt:lpstr>
      <vt:lpstr>PROBLEM DEFINITION:</vt:lpstr>
      <vt:lpstr>PowerPoint Presentation</vt:lpstr>
      <vt:lpstr>POSSIBLE OUTCOMES:</vt:lpstr>
      <vt:lpstr>DESIGN GOALS:</vt:lpstr>
      <vt:lpstr>FUNCTIONALITIES:</vt:lpstr>
      <vt:lpstr>l</vt:lpstr>
      <vt:lpstr>OUTPUT SNAPSHOTS:</vt:lpstr>
      <vt:lpstr>Menu:</vt:lpstr>
      <vt:lpstr>Receive Panel:</vt:lpstr>
      <vt:lpstr>Account Details: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prashant rana</cp:lastModifiedBy>
  <cp:revision>45</cp:revision>
  <dcterms:created xsi:type="dcterms:W3CDTF">2020-08-09T01:36:25Z</dcterms:created>
  <dcterms:modified xsi:type="dcterms:W3CDTF">2020-08-11T08:15:48Z</dcterms:modified>
</cp:coreProperties>
</file>