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BRIDGING ECONOMIC DISPARITIES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398841"/>
            <a:ext cx="16408332" cy="401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World Wealth 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7602855"/>
            <a:ext cx="7862435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Prashant Rana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Manne Dharanidhar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Himagiri Bhawana Apisetty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Anjalipriya Rajulagiri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90680" y="8711731"/>
            <a:ext cx="1978934" cy="43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2"/>
              </a:lnSpc>
            </a:pPr>
            <a:r>
              <a:rPr lang="en-US" sz="3453" spc="17">
                <a:solidFill>
                  <a:srgbClr val="2B2C30"/>
                </a:solidFill>
                <a:latin typeface="Playfair Display"/>
              </a:rPr>
              <a:t>Team 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METHODOLOGIES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69538" y="1993576"/>
            <a:ext cx="12003580" cy="7350449"/>
          </a:xfrm>
          <a:custGeom>
            <a:avLst/>
            <a:gdLst/>
            <a:ahLst/>
            <a:cxnLst/>
            <a:rect r="r" b="b" t="t" l="l"/>
            <a:pathLst>
              <a:path h="7350449" w="12003580">
                <a:moveTo>
                  <a:pt x="0" y="0"/>
                </a:moveTo>
                <a:lnTo>
                  <a:pt x="12003579" y="0"/>
                </a:lnTo>
                <a:lnTo>
                  <a:pt x="12003579" y="7350449"/>
                </a:lnTo>
                <a:lnTo>
                  <a:pt x="0" y="73504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9" t="-4483" r="0" b="-466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OUR TIMELINE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2150" y="4966910"/>
            <a:ext cx="3761659" cy="846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76"/>
              </a:lnSpc>
            </a:pPr>
            <a:r>
              <a:rPr lang="en-US" sz="3600" spc="18">
                <a:solidFill>
                  <a:srgbClr val="2B2C30"/>
                </a:solidFill>
                <a:latin typeface="Playfair Display Italics"/>
              </a:rPr>
              <a:t>business &amp; Data Understanding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73498" y="4966910"/>
            <a:ext cx="3761659" cy="846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76"/>
              </a:lnSpc>
            </a:pPr>
            <a:r>
              <a:rPr lang="en-US" sz="3600" spc="18">
                <a:solidFill>
                  <a:srgbClr val="2B2C30"/>
                </a:solidFill>
                <a:latin typeface="Playfair Display Italics"/>
              </a:rPr>
              <a:t>Data Preparation &amp; Data Modelling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0087" y="4966910"/>
            <a:ext cx="3761659" cy="846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76"/>
              </a:lnSpc>
            </a:pPr>
            <a:r>
              <a:rPr lang="en-US" sz="3600" spc="18">
                <a:solidFill>
                  <a:srgbClr val="2B2C30"/>
                </a:solidFill>
                <a:latin typeface="Playfair Display Italics"/>
              </a:rPr>
              <a:t>Evaluation &amp; Deployment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2150" y="3892916"/>
            <a:ext cx="3773952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2B2C30"/>
                </a:solidFill>
                <a:latin typeface="Public Sans Bold"/>
              </a:rPr>
              <a:t>October 2023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73498" y="3892916"/>
            <a:ext cx="3773952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2B2C30"/>
                </a:solidFill>
                <a:latin typeface="Public Sans Bold"/>
              </a:rPr>
              <a:t>November 2023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99219" y="3892916"/>
            <a:ext cx="3773952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2B2C30"/>
                </a:solidFill>
                <a:latin typeface="Public Sans Bold"/>
              </a:rPr>
              <a:t>December 2023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76879" y="3793796"/>
            <a:ext cx="3783488" cy="2269305"/>
            <a:chOff x="0" y="0"/>
            <a:chExt cx="5044650" cy="302574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0" t="10917" r="0" b="10917"/>
            <a:stretch>
              <a:fillRect/>
            </a:stretch>
          </p:blipFill>
          <p:spPr>
            <a:xfrm flipH="false" flipV="false"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5150892" y="3756354"/>
            <a:ext cx="3773952" cy="2269305"/>
            <a:chOff x="0" y="0"/>
            <a:chExt cx="5031935" cy="302574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0" t="10978" r="0" b="10978"/>
            <a:stretch>
              <a:fillRect/>
            </a:stretch>
          </p:blipFill>
          <p:spPr>
            <a:xfrm flipH="false" flipV="false">
              <a:off x="0" y="0"/>
              <a:ext cx="5031935" cy="3025740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9315380" y="3756354"/>
            <a:ext cx="3783488" cy="2269305"/>
            <a:chOff x="0" y="0"/>
            <a:chExt cx="5044650" cy="302574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6"/>
            <a:srcRect l="17513" t="0" r="17513" b="0"/>
            <a:stretch>
              <a:fillRect/>
            </a:stretch>
          </p:blipFill>
          <p:spPr>
            <a:xfrm flipH="false" flipV="false"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3432154" y="3756354"/>
            <a:ext cx="3783488" cy="2269305"/>
            <a:chOff x="0" y="0"/>
            <a:chExt cx="5044650" cy="3025740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7"/>
            <a:srcRect l="0" t="15987" r="0" b="15987"/>
            <a:stretch>
              <a:fillRect/>
            </a:stretch>
          </p:blipFill>
          <p:spPr>
            <a:xfrm flipH="false" flipV="false"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494200" y="3584360"/>
            <a:ext cx="2998533" cy="2688178"/>
            <a:chOff x="0" y="0"/>
            <a:chExt cx="1379207" cy="12364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9207" cy="1236456"/>
            </a:xfrm>
            <a:custGeom>
              <a:avLst/>
              <a:gdLst/>
              <a:ahLst/>
              <a:cxnLst/>
              <a:rect r="r" b="b" t="t" l="l"/>
              <a:pathLst>
                <a:path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660050" y="3584360"/>
            <a:ext cx="2998533" cy="2688178"/>
            <a:chOff x="0" y="0"/>
            <a:chExt cx="1379207" cy="123645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9207" cy="1236456"/>
            </a:xfrm>
            <a:custGeom>
              <a:avLst/>
              <a:gdLst/>
              <a:ahLst/>
              <a:cxnLst/>
              <a:rect r="r" b="b" t="t" l="l"/>
              <a:pathLst>
                <a:path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20194" y="3584360"/>
            <a:ext cx="3002877" cy="2688178"/>
            <a:chOff x="0" y="0"/>
            <a:chExt cx="1381205" cy="123645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81205" cy="1236456"/>
            </a:xfrm>
            <a:custGeom>
              <a:avLst/>
              <a:gdLst/>
              <a:ahLst/>
              <a:cxnLst/>
              <a:rect r="r" b="b" t="t" l="l"/>
              <a:pathLst>
                <a:path h="1236456" w="1381205">
                  <a:moveTo>
                    <a:pt x="0" y="0"/>
                  </a:moveTo>
                  <a:lnTo>
                    <a:pt x="1381205" y="0"/>
                  </a:lnTo>
                  <a:lnTo>
                    <a:pt x="1381205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941313" y="3584360"/>
            <a:ext cx="2998533" cy="2688178"/>
            <a:chOff x="0" y="0"/>
            <a:chExt cx="1379207" cy="123645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79207" cy="1236456"/>
            </a:xfrm>
            <a:custGeom>
              <a:avLst/>
              <a:gdLst/>
              <a:ahLst/>
              <a:cxnLst/>
              <a:rect r="r" b="b" t="t" l="l"/>
              <a:pathLst>
                <a:path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286755" y="3793796"/>
            <a:ext cx="3783488" cy="2269305"/>
            <a:chOff x="0" y="0"/>
            <a:chExt cx="5044650" cy="3025740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8"/>
            <a:srcRect l="0" t="18643" r="0" b="18643"/>
            <a:stretch>
              <a:fillRect/>
            </a:stretch>
          </p:blipFill>
          <p:spPr>
            <a:xfrm flipH="false" flipV="false">
              <a:off x="0" y="0"/>
              <a:ext cx="5044650" cy="3025740"/>
            </a:xfrm>
            <a:prstGeom prst="rect">
              <a:avLst/>
            </a:prstGeom>
          </p:spPr>
        </p:pic>
      </p:grpSp>
      <p:sp>
        <p:nvSpPr>
          <p:cNvPr name="TextBox 26" id="2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MEET THE TEAM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76879" y="6391505"/>
            <a:ext cx="3745377" cy="970623"/>
            <a:chOff x="0" y="0"/>
            <a:chExt cx="4993835" cy="1294164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85725"/>
              <a:ext cx="4977569" cy="554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2"/>
                </a:lnSpc>
              </a:pPr>
              <a:r>
                <a:rPr lang="en-US" sz="3200" spc="16">
                  <a:solidFill>
                    <a:srgbClr val="2B2C30"/>
                  </a:solidFill>
                  <a:latin typeface="Playfair Display Bold"/>
                </a:rPr>
                <a:t>Prashant Rana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683422"/>
              <a:ext cx="4993835" cy="610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90"/>
                </a:lnSpc>
              </a:pPr>
              <a:r>
                <a:rPr lang="en-US" sz="2778">
                  <a:solidFill>
                    <a:srgbClr val="2B2C30"/>
                  </a:solidFill>
                  <a:latin typeface="Public Sans"/>
                </a:rPr>
                <a:t>Project Manager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324916" y="6351881"/>
            <a:ext cx="3773952" cy="980186"/>
            <a:chOff x="0" y="0"/>
            <a:chExt cx="5031935" cy="1306915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85725"/>
              <a:ext cx="5015545" cy="554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2"/>
                </a:lnSpc>
              </a:pPr>
              <a:r>
                <a:rPr lang="en-US" sz="3200" spc="16">
                  <a:solidFill>
                    <a:srgbClr val="2B2C30"/>
                  </a:solidFill>
                  <a:latin typeface="Playfair Display Bold"/>
                </a:rPr>
                <a:t>Himagiri Apisetty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674666"/>
              <a:ext cx="5031935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"/>
                </a:rPr>
                <a:t>Data Analyst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160440" y="6434462"/>
            <a:ext cx="4164477" cy="980186"/>
            <a:chOff x="0" y="0"/>
            <a:chExt cx="5552635" cy="1306915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85725"/>
              <a:ext cx="5534549" cy="554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2"/>
                </a:lnSpc>
              </a:pPr>
              <a:r>
                <a:rPr lang="en-US" sz="3200" spc="16">
                  <a:solidFill>
                    <a:srgbClr val="2B2C30"/>
                  </a:solidFill>
                  <a:latin typeface="Playfair Display Bold"/>
                </a:rPr>
                <a:t>Manne Dharanidhar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674666"/>
              <a:ext cx="5552635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"/>
                </a:rPr>
                <a:t>Data Engineer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432154" y="6351881"/>
            <a:ext cx="4111739" cy="980186"/>
            <a:chOff x="0" y="0"/>
            <a:chExt cx="5482318" cy="1306915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85725"/>
              <a:ext cx="5464461" cy="554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12"/>
                </a:lnSpc>
              </a:pPr>
              <a:r>
                <a:rPr lang="en-US" sz="3200" spc="16">
                  <a:solidFill>
                    <a:srgbClr val="2B2C30"/>
                  </a:solidFill>
                  <a:latin typeface="Playfair Display Bold"/>
                </a:rPr>
                <a:t>Anjalipriya Rajulagiri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674666"/>
              <a:ext cx="5482318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"/>
                </a:rPr>
                <a:t>Data Scientist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394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There’s a huge disparity in wealth of developed and undeveloped countries. Is it feasible to bridge the gap in wealth between them?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PROBLEM STATEMENT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WEALTH DISTRIBUTION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-7086597" y="1594074"/>
            <a:ext cx="14980452" cy="205196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6955327" y="1696672"/>
            <a:ext cx="10494303" cy="8426831"/>
            <a:chOff x="0" y="0"/>
            <a:chExt cx="3191940" cy="25630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91940" cy="2563099"/>
            </a:xfrm>
            <a:custGeom>
              <a:avLst/>
              <a:gdLst/>
              <a:ahLst/>
              <a:cxnLst/>
              <a:rect r="r" b="b" t="t" l="l"/>
              <a:pathLst>
                <a:path h="2563099" w="3191940">
                  <a:moveTo>
                    <a:pt x="0" y="0"/>
                  </a:moveTo>
                  <a:lnTo>
                    <a:pt x="3191940" y="0"/>
                  </a:lnTo>
                  <a:lnTo>
                    <a:pt x="3191940" y="2563099"/>
                  </a:lnTo>
                  <a:lnTo>
                    <a:pt x="0" y="2563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40221" y="1804032"/>
            <a:ext cx="10097262" cy="8182807"/>
            <a:chOff x="0" y="0"/>
            <a:chExt cx="13463016" cy="1091041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0" t="9480" r="0" b="9480"/>
            <a:stretch>
              <a:fillRect/>
            </a:stretch>
          </p:blipFill>
          <p:spPr>
            <a:xfrm flipH="false" flipV="false">
              <a:off x="0" y="0"/>
              <a:ext cx="13463016" cy="10910410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028700" y="1933619"/>
            <a:ext cx="5549860" cy="7837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0334" indent="-300167" lvl="1">
              <a:lnSpc>
                <a:spcPts val="4170"/>
              </a:lnSpc>
              <a:buFont typeface="Arial"/>
              <a:buChar char="•"/>
            </a:pPr>
            <a:r>
              <a:rPr lang="en-US" sz="2780">
                <a:solidFill>
                  <a:srgbClr val="2B2C30"/>
                </a:solidFill>
                <a:latin typeface="Public Sans Bold"/>
              </a:rPr>
              <a:t>High-income</a:t>
            </a:r>
            <a:r>
              <a:rPr lang="en-US" sz="2780">
                <a:solidFill>
                  <a:srgbClr val="2B2C30"/>
                </a:solidFill>
                <a:latin typeface="Public Sans"/>
              </a:rPr>
              <a:t> countries, often found in North America, Western Europe, and parts of Asia, typically have the highest average wealth per capita.</a:t>
            </a:r>
          </a:p>
          <a:p>
            <a:pPr marL="600334" indent="-300167" lvl="1">
              <a:lnSpc>
                <a:spcPts val="4170"/>
              </a:lnSpc>
              <a:buFont typeface="Arial"/>
              <a:buChar char="•"/>
            </a:pPr>
            <a:r>
              <a:rPr lang="en-US" sz="2780">
                <a:solidFill>
                  <a:srgbClr val="2B2C30"/>
                </a:solidFill>
                <a:latin typeface="Public Sans"/>
              </a:rPr>
              <a:t>Countries in regions like Asia, Latin America, and parts of Eastern Europe are considered </a:t>
            </a:r>
            <a:r>
              <a:rPr lang="en-US" sz="2780">
                <a:solidFill>
                  <a:srgbClr val="2B2C30"/>
                </a:solidFill>
                <a:latin typeface="Public Sans Bold"/>
              </a:rPr>
              <a:t>emerging economies</a:t>
            </a:r>
            <a:r>
              <a:rPr lang="en-US" sz="2780">
                <a:solidFill>
                  <a:srgbClr val="2B2C30"/>
                </a:solidFill>
                <a:latin typeface="Public Sans"/>
              </a:rPr>
              <a:t>.</a:t>
            </a:r>
          </a:p>
          <a:p>
            <a:pPr marL="600334" indent="-300167" lvl="1">
              <a:lnSpc>
                <a:spcPts val="4170"/>
              </a:lnSpc>
              <a:buFont typeface="Arial"/>
              <a:buChar char="•"/>
            </a:pPr>
            <a:r>
              <a:rPr lang="en-US" sz="2780">
                <a:solidFill>
                  <a:srgbClr val="2B2C30"/>
                </a:solidFill>
                <a:latin typeface="Public Sans"/>
              </a:rPr>
              <a:t>Many countries in Africa, parts of Asia, and South America are categorized as </a:t>
            </a:r>
            <a:r>
              <a:rPr lang="en-US" sz="2780">
                <a:solidFill>
                  <a:srgbClr val="2B2C30"/>
                </a:solidFill>
                <a:latin typeface="Public Sans Bold"/>
              </a:rPr>
              <a:t>developing countries</a:t>
            </a:r>
            <a:r>
              <a:rPr lang="en-US" sz="2780">
                <a:solidFill>
                  <a:srgbClr val="2B2C30"/>
                </a:solidFill>
                <a:latin typeface="Public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PROJECT GOALS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620000" y="3206673"/>
            <a:ext cx="398325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2B2C30"/>
                </a:solidFill>
                <a:latin typeface="Playfair Display Italics"/>
              </a:rPr>
              <a:t>Determining Country’s economy affecting factors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0950" y="5111673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Q2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6800" y="3206673"/>
            <a:ext cx="4106087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2B2C30"/>
                </a:solidFill>
                <a:latin typeface="Playfair Display Italics"/>
              </a:rPr>
              <a:t>Identify Wealthiest countries &amp; their similarities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6800" y="5111673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Q1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60292" y="3206673"/>
            <a:ext cx="3799008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2B2C30"/>
                </a:solidFill>
                <a:latin typeface="Playfair Display Italics"/>
              </a:rPr>
              <a:t>Affecting factors and their linkage with countries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73200" y="4924425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Q3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756663"/>
            <a:ext cx="138677" cy="13867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620000" y="2756663"/>
            <a:ext cx="138677" cy="1386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460292" y="2747138"/>
            <a:ext cx="138677" cy="13867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1028700" y="2816503"/>
            <a:ext cx="12431592" cy="4736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IDENTIFY WEALTHIEST COUNTRIES &amp; THEIR SIMILARITIES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711" y="221052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642504"/>
            <a:ext cx="15673046" cy="303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4422" indent="-347211" lvl="1">
              <a:lnSpc>
                <a:spcPts val="4824"/>
              </a:lnSpc>
              <a:buFont typeface="Arial"/>
              <a:buChar char="•"/>
            </a:pPr>
            <a:r>
              <a:rPr lang="en-US" sz="3216">
                <a:solidFill>
                  <a:srgbClr val="2B2C30"/>
                </a:solidFill>
                <a:latin typeface="Public Sans"/>
              </a:rPr>
              <a:t>Determine which countries are the wealthiest based on various economic indicators, such as GDP per capita, average income, and wealth distribution.</a:t>
            </a:r>
          </a:p>
          <a:p>
            <a:pPr marL="694422" indent="-347211" lvl="1">
              <a:lnSpc>
                <a:spcPts val="4824"/>
              </a:lnSpc>
              <a:buFont typeface="Arial"/>
              <a:buChar char="•"/>
            </a:pPr>
            <a:r>
              <a:rPr lang="en-US" sz="3216">
                <a:solidFill>
                  <a:srgbClr val="2B2C30"/>
                </a:solidFill>
                <a:latin typeface="Public Sans"/>
              </a:rPr>
              <a:t>U</a:t>
            </a:r>
            <a:r>
              <a:rPr lang="en-US" sz="3216">
                <a:solidFill>
                  <a:srgbClr val="2B2C30"/>
                </a:solidFill>
                <a:latin typeface="Public Sans"/>
              </a:rPr>
              <a:t>ncover commonalities among these wealthy countries, such as strong financial sectors, high human development index, and diverse industries.</a:t>
            </a:r>
          </a:p>
          <a:p>
            <a:pPr>
              <a:lnSpc>
                <a:spcPts val="482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DETERMINING COUNTRY’S ECONOMY AFFECTING FACTORS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711" y="221052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642504"/>
            <a:ext cx="15673046" cy="363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4422" indent="-347211" lvl="1">
              <a:lnSpc>
                <a:spcPts val="4824"/>
              </a:lnSpc>
              <a:buFont typeface="Arial"/>
              <a:buChar char="•"/>
            </a:pPr>
            <a:r>
              <a:rPr lang="en-US" sz="3216">
                <a:solidFill>
                  <a:srgbClr val="2B2C30"/>
                </a:solidFill>
                <a:latin typeface="Public Sans"/>
              </a:rPr>
              <a:t>We may identify the primary economic indicators that significantly affect a country's wealth, such as GDP growth, investment levels, and export-import ratios.</a:t>
            </a:r>
          </a:p>
          <a:p>
            <a:pPr marL="694422" indent="-347211" lvl="1">
              <a:lnSpc>
                <a:spcPts val="4824"/>
              </a:lnSpc>
              <a:buFont typeface="Arial"/>
              <a:buChar char="•"/>
            </a:pPr>
            <a:r>
              <a:rPr lang="en-US" sz="3216">
                <a:solidFill>
                  <a:srgbClr val="2B2C30"/>
                </a:solidFill>
                <a:latin typeface="Public Sans"/>
              </a:rPr>
              <a:t>Socioeconomic factors like education, healthcare, and income equality may play a role in determining a country's economic prosperity.</a:t>
            </a:r>
          </a:p>
          <a:p>
            <a:pPr>
              <a:lnSpc>
                <a:spcPts val="482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AFFECTING FACTORS AND THEIR LINKAGE WITH COUNTRIES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711" y="221052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642504"/>
            <a:ext cx="15673046" cy="363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4422" indent="-347211" lvl="1">
              <a:lnSpc>
                <a:spcPts val="4824"/>
              </a:lnSpc>
              <a:buFont typeface="Arial"/>
              <a:buChar char="•"/>
            </a:pPr>
            <a:r>
              <a:rPr lang="en-US" sz="3216">
                <a:solidFill>
                  <a:srgbClr val="2B2C30"/>
                </a:solidFill>
                <a:latin typeface="Public Sans"/>
              </a:rPr>
              <a:t>We will establish correlations between specific affecting factors (e.g., investment in education, political stability, technological innovation) and a country's wealth.</a:t>
            </a:r>
          </a:p>
          <a:p>
            <a:pPr marL="694422" indent="-347211" lvl="1">
              <a:lnSpc>
                <a:spcPts val="4824"/>
              </a:lnSpc>
              <a:buFont typeface="Arial"/>
              <a:buChar char="•"/>
            </a:pPr>
            <a:r>
              <a:rPr lang="en-US" sz="3216">
                <a:solidFill>
                  <a:srgbClr val="2B2C30"/>
                </a:solidFill>
                <a:latin typeface="Public Sans"/>
              </a:rPr>
              <a:t>In-depth analysis of specific countries can provide valuable insights into how certain factors have influenced their economic development.</a:t>
            </a:r>
          </a:p>
          <a:p>
            <a:pPr>
              <a:lnSpc>
                <a:spcPts val="482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2649685"/>
            <a:ext cx="15953207" cy="411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 spc="18">
                <a:solidFill>
                  <a:srgbClr val="2B2C30"/>
                </a:solidFill>
                <a:latin typeface="Playfair Display"/>
              </a:rPr>
              <a:t>Defining and measuring wealth can be complex, as it involves various economic indicators. </a:t>
            </a:r>
          </a:p>
          <a:p>
            <a:pPr marL="1554480" indent="-518160" lvl="2">
              <a:lnSpc>
                <a:spcPts val="4680"/>
              </a:lnSpc>
              <a:buFont typeface="Arial"/>
              <a:buChar char="⚬"/>
            </a:pPr>
            <a:r>
              <a:rPr lang="en-US" sz="3600" spc="18">
                <a:solidFill>
                  <a:srgbClr val="2B2C30"/>
                </a:solidFill>
                <a:latin typeface="Playfair Display"/>
              </a:rPr>
              <a:t>So, we intend to use strong wealth metrics available in our dataset such as GDP, tax revenue,  total tax rate.</a:t>
            </a:r>
          </a:p>
          <a:p>
            <a:pPr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 spc="18">
                <a:solidFill>
                  <a:srgbClr val="2B2C30"/>
                </a:solidFill>
                <a:latin typeface="Playfair Display"/>
              </a:rPr>
              <a:t>Establishing causal relationships between variables can be challenging. </a:t>
            </a:r>
          </a:p>
          <a:p>
            <a:pPr marL="1554480" indent="-518160" lvl="2">
              <a:lnSpc>
                <a:spcPts val="4680"/>
              </a:lnSpc>
              <a:buFont typeface="Arial"/>
              <a:buChar char="⚬"/>
            </a:pPr>
            <a:r>
              <a:rPr lang="en-US" sz="3600" spc="18">
                <a:solidFill>
                  <a:srgbClr val="2B2C30"/>
                </a:solidFill>
                <a:latin typeface="Playfair Display"/>
              </a:rPr>
              <a:t>Correlation techniques such as Apriori algorithm may come in handy determining relationships between variables.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POTENTIAL CHALLENGES &amp; RISKS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DAFw_KA-cWY</dc:identifier>
  <dcterms:modified xsi:type="dcterms:W3CDTF">2011-08-01T06:04:30Z</dcterms:modified>
  <cp:revision>1</cp:revision>
  <dc:title>World Wealth Data Analysis</dc:title>
</cp:coreProperties>
</file>