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24CBD0-F7C4-4995-9C1C-2CE7AA1C8876}">
  <a:tblStyle styleId="{CC24CBD0-F7C4-4995-9C1C-2CE7AA1C8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Infidelity in 1970’s American Society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351775" y="1470535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OPIM 5603 Statistics in Business Analytics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822025" y="3325975"/>
            <a:ext cx="36474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Submitted by: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Yin Lin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Rashmi Ravi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Najaf Raza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Ulysses Rogers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Zhonghua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Gender vs. Cheating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700" y="35663"/>
            <a:ext cx="3454300" cy="20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650"/>
            <a:ext cx="3454300" cy="207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11137"/>
            <a:ext cx="3591275" cy="210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9700" y="2111137"/>
            <a:ext cx="3504289" cy="210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Social Classes vs. Cheating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29425" cy="2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175" y="152400"/>
            <a:ext cx="3429425" cy="206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63175"/>
            <a:ext cx="3429425" cy="2060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2176" y="2263161"/>
            <a:ext cx="3429425" cy="20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Religiousness vs. Cheating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00" y="1094375"/>
            <a:ext cx="4257675" cy="255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533" y="0"/>
            <a:ext cx="3725468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520" y="2238375"/>
            <a:ext cx="3471492" cy="20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Years Married vs. Cheating						Education Level vs. Cheating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815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024" y="152399"/>
            <a:ext cx="4340974" cy="26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Having Children vs. Cheating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5" y="765425"/>
            <a:ext cx="45815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150" y="0"/>
            <a:ext cx="3508851" cy="21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147" y="2174594"/>
            <a:ext cx="3508851" cy="2108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than 30% Americans Have Affairs?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92900" y="13186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Hypothesis: &gt;= 30% of Americans have affairs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3" name="Shape 183"/>
          <p:cNvSpPr txBox="1"/>
          <p:nvPr/>
        </p:nvSpPr>
        <p:spPr>
          <a:xfrm>
            <a:off x="311725" y="2071925"/>
            <a:ext cx="4297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Sampling</a:t>
            </a:r>
            <a:r>
              <a:rPr lang="en" sz="1600"/>
              <a:t>: Bootstrapping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tstat</a:t>
            </a:r>
            <a:r>
              <a:rPr lang="en" sz="1600"/>
              <a:t>: 24.95% americans having affairs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84" name="Shape 184"/>
          <p:cNvSpPr txBox="1"/>
          <p:nvPr/>
        </p:nvSpPr>
        <p:spPr>
          <a:xfrm>
            <a:off x="311725" y="2770400"/>
            <a:ext cx="3539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P-value</a:t>
            </a:r>
            <a:r>
              <a:rPr lang="en" sz="1600"/>
              <a:t>: 0.00359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Conclusion</a:t>
            </a:r>
            <a:r>
              <a:rPr lang="en" sz="1600"/>
              <a:t>: Reject null hypothesis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625" y="1866150"/>
            <a:ext cx="3629526" cy="304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Are Men and Women Different?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35500" y="13186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Hypothesis: Both genders are equally likely to have affairs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93" name="Shape 193"/>
          <p:cNvSpPr txBox="1"/>
          <p:nvPr/>
        </p:nvSpPr>
        <p:spPr>
          <a:xfrm>
            <a:off x="311725" y="2011125"/>
            <a:ext cx="42975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Sampling</a:t>
            </a:r>
            <a:r>
              <a:rPr lang="en" sz="1600"/>
              <a:t>: Bootstrapping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tstat</a:t>
            </a:r>
            <a:r>
              <a:rPr lang="en" sz="1600"/>
              <a:t>: 4.41% more men having affairs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225" y="1942350"/>
            <a:ext cx="3859651" cy="30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311725" y="2735600"/>
            <a:ext cx="4064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P-value</a:t>
            </a:r>
            <a:r>
              <a:rPr lang="en" sz="1600"/>
              <a:t>: 0.21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Conclusion</a:t>
            </a:r>
            <a:r>
              <a:rPr lang="en" sz="1600"/>
              <a:t>: Fail to reject null hypothesis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Does Having a Child Make any Difference?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92900" y="1318650"/>
            <a:ext cx="85206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Hypothesis: Americans with child or not are equally likely to have affairs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03" name="Shape 203"/>
          <p:cNvSpPr txBox="1"/>
          <p:nvPr/>
        </p:nvSpPr>
        <p:spPr>
          <a:xfrm>
            <a:off x="311725" y="2336075"/>
            <a:ext cx="39780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Sampling</a:t>
            </a:r>
            <a:r>
              <a:rPr lang="en" sz="1600"/>
              <a:t>: Bootstrapping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tstat</a:t>
            </a:r>
            <a:r>
              <a:rPr lang="en" sz="1600"/>
              <a:t>: 12.81% more for those with child      having affairs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04" name="Shape 204"/>
          <p:cNvSpPr txBox="1"/>
          <p:nvPr/>
        </p:nvSpPr>
        <p:spPr>
          <a:xfrm>
            <a:off x="311725" y="3094925"/>
            <a:ext cx="35148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P-value</a:t>
            </a:r>
            <a:r>
              <a:rPr lang="en" sz="1600"/>
              <a:t>: 0.00114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Conclusion</a:t>
            </a:r>
            <a:r>
              <a:rPr lang="en" sz="1600"/>
              <a:t>: Reject null hypothesis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525" y="1940550"/>
            <a:ext cx="3514800" cy="295255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Education a Factor?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92900" y="13186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Hypothesis: Americans with or without higher education are equally likely to have affairs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3" name="Shape 213"/>
          <p:cNvSpPr txBox="1"/>
          <p:nvPr/>
        </p:nvSpPr>
        <p:spPr>
          <a:xfrm>
            <a:off x="311725" y="2605325"/>
            <a:ext cx="42975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Sampling</a:t>
            </a:r>
            <a:r>
              <a:rPr lang="en" sz="1600"/>
              <a:t>: Bootstrapping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tstat</a:t>
            </a:r>
            <a:r>
              <a:rPr lang="en" sz="1600"/>
              <a:t>: 4.86% more among those without    higher education having affairs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14" name="Shape 214"/>
          <p:cNvSpPr txBox="1"/>
          <p:nvPr/>
        </p:nvSpPr>
        <p:spPr>
          <a:xfrm>
            <a:off x="311725" y="3380000"/>
            <a:ext cx="40122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P-value</a:t>
            </a:r>
            <a:r>
              <a:rPr lang="en" sz="1600"/>
              <a:t>: 0.44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Conclusion</a:t>
            </a:r>
            <a:r>
              <a:rPr lang="en" sz="1600"/>
              <a:t>:  Fail to reject null hypothesis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25" y="1942350"/>
            <a:ext cx="3484015" cy="28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4767475" y="2661375"/>
            <a:ext cx="48036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/>
              <a:t>Sampling</a:t>
            </a:r>
            <a:r>
              <a:rPr lang="en" sz="1600"/>
              <a:t>: bootstrapping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/>
              <a:t>Results</a:t>
            </a:r>
            <a:r>
              <a:rPr lang="en" sz="1600"/>
              <a:t>: pvalue = 0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/>
              <a:t>Conclusion</a:t>
            </a:r>
            <a:r>
              <a:rPr lang="en" sz="1600"/>
              <a:t>: reject the null hypothesis.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Happiness</a:t>
            </a:r>
            <a:r>
              <a:rPr lang="en"/>
              <a:t> and Affairs ?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69100" y="1394850"/>
            <a:ext cx="8520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For those who feel very happy for their marriage, we assume that  only 5% of them do have affairs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75" y="2230325"/>
            <a:ext cx="4237325" cy="26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4741100" y="2983125"/>
            <a:ext cx="4803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/>
              <a:t>tstat</a:t>
            </a:r>
            <a:r>
              <a:rPr lang="en" sz="1600"/>
              <a:t>: politicians having affairs:  14.67%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26" name="Shape 226"/>
          <p:cNvSpPr/>
          <p:nvPr/>
        </p:nvSpPr>
        <p:spPr>
          <a:xfrm>
            <a:off x="1726575" y="1905450"/>
            <a:ext cx="485676" cy="4110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63525" y="1465300"/>
            <a:ext cx="77901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What happened to the politicians?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Original dataset obtained from koaning.io - titled as Politicians and Affairs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Dataset is based on survey of married American adults, published by Psychology Today, in 1970  and extramarital affairs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Considered a taboo subject, topic was broached carefully by keeping questions at a high level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Filtered to 601 usable entries and first used in scholarly article published by Professor Ray Fair of Yale University in 1978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4800100" y="2758950"/>
            <a:ext cx="48036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/>
              <a:t>Sampling</a:t>
            </a:r>
            <a:r>
              <a:rPr lang="en" sz="1600"/>
              <a:t>: bootstrapping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/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/>
              <a:t>Results</a:t>
            </a:r>
            <a:r>
              <a:rPr lang="en" sz="1600"/>
              <a:t>: pvalue </a:t>
            </a:r>
            <a:r>
              <a:rPr lang="en" sz="1600"/>
              <a:t>= 0.9708</a:t>
            </a:r>
            <a:r>
              <a:rPr lang="en" sz="1100"/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/>
              <a:t>Conclusion</a:t>
            </a:r>
            <a:r>
              <a:rPr lang="en" sz="1600"/>
              <a:t>: Fail to reject the null hypothesis.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Unh</a:t>
            </a:r>
            <a:r>
              <a:rPr lang="en"/>
              <a:t>appiness and Affairs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369100" y="1394850"/>
            <a:ext cx="8520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For those who feel very unhappy for their marriage, we assume that  more than 30% of them do have affairs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391150"/>
            <a:ext cx="4112600" cy="24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4800100" y="3094675"/>
            <a:ext cx="4803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600"/>
              <a:t>tstat</a:t>
            </a:r>
            <a:r>
              <a:rPr lang="en" sz="1600"/>
              <a:t>: politicians having affairs:  50%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37" name="Shape 237"/>
          <p:cNvSpPr/>
          <p:nvPr/>
        </p:nvSpPr>
        <p:spPr>
          <a:xfrm>
            <a:off x="3719225" y="1892950"/>
            <a:ext cx="635148" cy="4982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Religious?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33825" y="1644425"/>
            <a:ext cx="82593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 </a:t>
            </a:r>
            <a:r>
              <a:rPr b="1" lang="en"/>
              <a:t>Assuming the sensitivity of our data set, assumption of any parameter would be a “rumor” or “allegation”.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Confidence interval for the religious level in a population of people who had no affairs.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13" y="2741375"/>
            <a:ext cx="34766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4265650" y="2831400"/>
            <a:ext cx="37092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2.5%     97.5%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4           4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 the population that has only observations who had no affairs, there is 95% confidence  that the religious level is 4.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259650" y="197825"/>
            <a:ext cx="8444700" cy="4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Confidence interval for the religious level in a population of people who had affair(s).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2.5%     97.5%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                                                                          </a:t>
            </a:r>
            <a:r>
              <a:rPr b="1" lang="en"/>
              <a:t>2            5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Is the average religious level among those who had at least one affair and those who did not the same?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0" y="2101900"/>
            <a:ext cx="3858424" cy="274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4772575" y="2411025"/>
            <a:ext cx="31158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Tstat = 0.350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pValue = 0.00137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Very little evidence to support.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443250" y="1842275"/>
            <a:ext cx="803700" cy="18546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74175" y="1458975"/>
            <a:ext cx="89640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Maximum likelihood estimation, we can estimate if a person has had an affair or not.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5" y="1805175"/>
            <a:ext cx="7769651" cy="23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136000" y="4463475"/>
            <a:ext cx="87786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AIC = 609 + 2(8) = 625</a:t>
            </a:r>
          </a:p>
        </p:txBody>
      </p:sp>
      <p:sp>
        <p:nvSpPr>
          <p:cNvPr id="265" name="Shape 265"/>
          <p:cNvSpPr/>
          <p:nvPr/>
        </p:nvSpPr>
        <p:spPr>
          <a:xfrm>
            <a:off x="2101900" y="4562375"/>
            <a:ext cx="272100" cy="173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142200" y="98925"/>
            <a:ext cx="87663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‘glm’ function we get the AIC = 627.51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improve the model, ‘step’ function was used to check if interaction terms are required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73100" y="989225"/>
            <a:ext cx="8704500" cy="19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AIC: 620.81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/>
              <a:t>Do we need all the terms?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nbaffairs ~ age + ym + child + religious + education + rate + ym:education + ym:child + age:religious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AIC of final model = 620.32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73" name="Shape 273"/>
          <p:cNvSpPr/>
          <p:nvPr/>
        </p:nvSpPr>
        <p:spPr>
          <a:xfrm>
            <a:off x="3799825" y="160725"/>
            <a:ext cx="272100" cy="173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42200" y="2015350"/>
            <a:ext cx="2584200" cy="5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3F3F3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625" y="2683125"/>
            <a:ext cx="5924650" cy="23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2454175" y="2244138"/>
            <a:ext cx="272111" cy="98932"/>
          </a:xfrm>
          <a:custGeom>
            <a:pathLst>
              <a:path extrusionOk="0" h="7913" w="14837">
                <a:moveTo>
                  <a:pt x="0" y="494"/>
                </a:moveTo>
                <a:lnTo>
                  <a:pt x="3957" y="7913"/>
                </a:lnTo>
                <a:lnTo>
                  <a:pt x="14837" y="0"/>
                </a:ln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63525" y="1465300"/>
            <a:ext cx="77901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Based on our statistical testing we observed patterns for the following independent variables and the outcome of affairs: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Whether or not the individual has children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Rate of happiness in marriage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-"/>
            </a:pPr>
            <a:r>
              <a:rPr lang="en" sz="1600"/>
              <a:t>Average religiousness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According to our regression model the happiness rate contributes the most to determining whether or not someone has an affair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Dataset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49525" y="2644025"/>
            <a:ext cx="15699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601 Rows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9 columns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0" name="Shape 80"/>
          <p:cNvGraphicFramePr/>
          <p:nvPr/>
        </p:nvGraphicFramePr>
        <p:xfrm>
          <a:off x="1824150" y="13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{CC24CBD0-F7C4-4995-9C1C-2CE7AA1C8876}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Gender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Binary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Age of respondent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Categorical - binned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Years married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Categorical - binned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child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Have children?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Binary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religious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How religious? Scale of 1-5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Categorical - binned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education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Years of education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Categorical - binned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occupation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Social class - scale of 1-7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Categorical - binned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Happiness rate in marriage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Categorical - binned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baffairs (OUTCOME)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 of affairs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Categorical - binned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 of Dataset Prior to Pre-Processing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82300"/>
            <a:ext cx="59436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Pre-Processing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63525" y="1465300"/>
            <a:ext cx="77901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Due to existing binning of data - hard to see patterns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For statistical analysis - consolidated outcome variable, affairs, to yes or 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For visualization - used following bins: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13716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Converted yes no for affairs to cheat or loyal</a:t>
            </a:r>
          </a:p>
          <a:p>
            <a:pPr indent="-330200" lvl="0" marL="13716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Happiness rating to happy or not. Any response below 5 is unhappy</a:t>
            </a:r>
          </a:p>
          <a:p>
            <a:pPr indent="-330200" lvl="0" marL="13716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Occupation/social status, 1 and 2 lower class/ 3-5 middle class/ 6-7 upper class</a:t>
            </a:r>
          </a:p>
          <a:p>
            <a:pPr indent="-330200" lvl="0" marL="1371600" rtl="0">
              <a:spcBef>
                <a:spcPts val="0"/>
              </a:spcBef>
              <a:buSzPts val="1600"/>
              <a:buChar char="-"/>
            </a:pPr>
            <a:r>
              <a:rPr lang="en" sz="1600"/>
              <a:t>Religiousness, 1 - Anti religious, 2-4 somewhat religious, 5 religious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Checked for missing data and outliers - there were none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 Overview of Data - Sex and Age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-4"/>
            <a:ext cx="2997175" cy="18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863475"/>
            <a:ext cx="3519150" cy="211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9888" y="2321118"/>
            <a:ext cx="3383572" cy="2032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2675" y="-4"/>
            <a:ext cx="4020768" cy="2415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313" y="287000"/>
            <a:ext cx="6157375" cy="36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Happy in Marriage vs. Cheating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28950" cy="21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750" y="152400"/>
            <a:ext cx="3404525" cy="20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00" y="2272700"/>
            <a:ext cx="3359760" cy="20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3138" y="2197950"/>
            <a:ext cx="3359760" cy="20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 vs. Cheating 								Years Married vs. Cheating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325" y="152400"/>
            <a:ext cx="4105275" cy="246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88" y="152388"/>
            <a:ext cx="45815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