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5FC0-85A9-456B-9AC9-427F08B4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5C917-B3E0-4275-84FE-F551056CF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9B87-1BFB-4902-AFF4-235A0CC1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E78E-82DD-4206-A41B-001884AA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4BE7-E292-421C-957D-CB635BB8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4015-AEF3-43F7-A0C0-9473DD7B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B703C-5AB3-458E-BAE3-54375722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8666F-244A-469C-B2C6-5CA5A9DC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F785-D217-4A38-898C-2CC6FB7F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0E2B-1C92-46A4-B959-9F5B153F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3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1F487-296F-4686-9B6A-5EFA9FF4C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F54EB-65B3-4E6D-91D7-4775471DB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A615-47EF-47EB-9615-5F0F043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256A-69AD-4A20-BD00-D82A9F2C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3695-6E73-4E23-8FA1-15F1887D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3442-A4A9-4E43-90EF-34C02EB9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6FFC-D03E-42AF-9869-E3F17EC9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5A79-3627-41BA-8E13-C2662D7F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B1DC-287E-4B89-9B74-2405325C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0767-02A0-413B-9287-28605CFF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9799-A280-41B8-BECA-A3E84F27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01EA6-F0D9-4BE2-8265-D189513E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387C2-9736-4EFC-8391-16685004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5564-3AB9-4E2C-B9FA-7F0906CE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D016-A93A-4A22-A9C7-59FBD612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E862-46B3-49F6-B01C-09B8EA00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9DC4-0157-481D-84AA-2F46B824E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3AC1E-3D5B-4EF4-A03A-B95EF57D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170CE-81DA-4217-8563-8A04D3B6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31789-575B-43C0-974A-667B0729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79AD-2150-4332-A893-CCA53FA8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DFFA-D07E-4A4B-B34D-DDD93AE1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19961-66BF-473D-AA61-5487B7B7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D12BC-71E8-4CA2-989E-EC5E99E7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9543E-D89F-4B22-8364-F187C717A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2296A-B72A-4FFD-8691-5631E85D9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99952-C88F-4D9F-9A59-CA2B1E66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B799F-3FD5-41AC-B54B-80B4D27F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2E8C5-4043-4E2E-8EF1-A90B8FFA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CDAC-7C5A-4C3F-B45F-725C29CD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CA39B-D41B-41FB-85DC-3270A4A2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45D1F-E5CC-493F-9265-888D71D6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CAD13-88D0-4F46-9D47-F40AFD6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500E9-13E1-46C0-8DF4-B6B1F984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B2DEA-2339-4486-AE20-8B7E54F6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2911-DD05-41C4-A873-46E18872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5CA4-C3CF-46BE-B96D-5740CAE2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27AD-1BE1-4D86-8528-8320C116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358A8-4F92-4652-A87E-B9427B47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64829-AC3B-4277-B611-1A25AC6C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3F265-3B19-48EF-A23D-EA43B0FE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7AC51-2660-47D3-95E9-D4C11595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F681-6894-4943-A1D2-E28DED53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40CD3-9C5D-4196-B053-BB6CD9EE2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44E66-367C-474B-949E-C10033D44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FFD3-25C3-44F4-BA98-0D9519A7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B88C-4D0B-492A-A699-35D33F2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ABCB-2990-4AD0-B582-BC5513DA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4D3E8-7FE4-4A61-B67C-6B052A13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ACD1B-96FD-4AC4-BDA6-D28132C3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FCE5-7B4F-402C-B6E5-5BE58A03C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5E578-50BE-408B-AD26-91A978C788E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29EB-73EE-4B86-A656-C66D04EE2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45B8-6863-47F8-9876-C790D2E7C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F0EA-82FB-4C21-9FA2-8C5A01D34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CB4063-051C-41FD-B8C2-82BA337B1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52457" y="623252"/>
            <a:ext cx="7903773" cy="5611495"/>
          </a:xfrm>
          <a:prstGeom prst="rect">
            <a:avLst/>
          </a:prstGeom>
        </p:spPr>
      </p:pic>
      <p:pic>
        <p:nvPicPr>
          <p:cNvPr id="30" name="Audio 29">
            <a:hlinkClick r:id="" action="ppaction://media"/>
            <a:extLst>
              <a:ext uri="{FF2B5EF4-FFF2-40B4-BE49-F238E27FC236}">
                <a16:creationId xmlns:a16="http://schemas.microsoft.com/office/drawing/2014/main" id="{63FE2F56-2337-45A5-B999-DB7CC4A6C7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8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37"/>
    </mc:Choice>
    <mc:Fallback>
      <p:transition spd="slow" advTm="25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7CD3B-9FE3-4D0A-BDB9-B46F9C12C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277" y="0"/>
            <a:ext cx="5237445" cy="6858000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709375C5-8756-487C-9EC0-8B932708E6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3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03"/>
    </mc:Choice>
    <mc:Fallback>
      <p:transition spd="slow" advTm="23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FBE77E-831A-4C77-A569-D38B3662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53412" y="774525"/>
            <a:ext cx="9708303" cy="2668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680DC-5D08-4C1E-BC31-85FBC21C9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84" y="3613217"/>
            <a:ext cx="9807173" cy="2930459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447C70-EFFF-4979-AE70-CCD9E6E75234}"/>
              </a:ext>
            </a:extLst>
          </p:cNvPr>
          <p:cNvCxnSpPr/>
          <p:nvPr/>
        </p:nvCxnSpPr>
        <p:spPr>
          <a:xfrm>
            <a:off x="477520" y="3442846"/>
            <a:ext cx="11054080" cy="0"/>
          </a:xfrm>
          <a:prstGeom prst="line">
            <a:avLst/>
          </a:prstGeom>
          <a:ln w="22225" cmpd="sng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B94330-8FA8-4E4A-9C71-386136654C4E}"/>
              </a:ext>
            </a:extLst>
          </p:cNvPr>
          <p:cNvCxnSpPr/>
          <p:nvPr/>
        </p:nvCxnSpPr>
        <p:spPr>
          <a:xfrm>
            <a:off x="477520" y="3613217"/>
            <a:ext cx="11054080" cy="0"/>
          </a:xfrm>
          <a:prstGeom prst="line">
            <a:avLst/>
          </a:prstGeom>
          <a:ln w="22225" cmpd="sng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Audio 19">
            <a:hlinkClick r:id="" action="ppaction://media"/>
            <a:extLst>
              <a:ext uri="{FF2B5EF4-FFF2-40B4-BE49-F238E27FC236}">
                <a16:creationId xmlns:a16="http://schemas.microsoft.com/office/drawing/2014/main" id="{B4813AC9-F404-4150-BFB1-87307CA42D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5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88"/>
    </mc:Choice>
    <mc:Fallback>
      <p:transition spd="slow" advTm="17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6F5B-F3CA-4AE4-ADD5-6D2D1C5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A065-F97C-46F9-81CC-669D21EB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Opioids are a class of drugs that include the illegal drug heroin, synthetic opioids such as fentanyl, and pain relievers available legally by prescription.</a:t>
            </a:r>
          </a:p>
          <a:p>
            <a:r>
              <a:rPr lang="en-US" sz="2400" dirty="0"/>
              <a:t>Opioid overdose deaths increased sharply in 2013 and continue to grow.</a:t>
            </a:r>
          </a:p>
          <a:p>
            <a:r>
              <a:rPr lang="en-US" sz="2400" dirty="0"/>
              <a:t>The U.S. opioid epidemic claimed over 42,000 lives in 2016. </a:t>
            </a:r>
          </a:p>
          <a:p>
            <a:r>
              <a:rPr lang="en-US" sz="2400" dirty="0"/>
              <a:t>Opioid abuse has become a significant public health risk. </a:t>
            </a:r>
          </a:p>
          <a:p>
            <a:r>
              <a:rPr lang="en-US" sz="2400" dirty="0"/>
              <a:t>As of 2016, opioids account for nearly two-thirds of all overdose deaths.</a:t>
            </a:r>
          </a:p>
          <a:p>
            <a:r>
              <a:rPr lang="en-US" sz="2400" dirty="0"/>
              <a:t>Fentanyl has overtaken other prescription opioids as a leading cause of opioid overdose death.</a:t>
            </a:r>
          </a:p>
          <a:p>
            <a:r>
              <a:rPr lang="en-US" sz="2400" dirty="0"/>
              <a:t>Fentanyl is a highly addictive pain medication commonly used to treat pain in cancer patients undergoing chemotherapy. It can cause respiratory distress and death when combined with other substances especially alcohol. </a:t>
            </a:r>
          </a:p>
          <a:p>
            <a:r>
              <a:rPr lang="en-US" sz="2400" dirty="0"/>
              <a:t>There are large variations in state and regional opioid overdose data.</a:t>
            </a:r>
          </a:p>
          <a:p>
            <a:r>
              <a:rPr lang="en-US" sz="2400" dirty="0"/>
              <a:t>Prescription opioids are correlated to opioid deaths.</a:t>
            </a:r>
          </a:p>
          <a:p>
            <a:pPr lvl="1"/>
            <a:r>
              <a:rPr lang="en-US" sz="2000" dirty="0"/>
              <a:t>Some evidence that doctors prescribing opioids may contribute to opioid abuse.</a:t>
            </a:r>
          </a:p>
          <a:p>
            <a:pPr lvl="1"/>
            <a:r>
              <a:rPr lang="en-US" sz="2000" dirty="0"/>
              <a:t>Correlation vs Causation, more research is needed.</a:t>
            </a:r>
          </a:p>
        </p:txBody>
      </p:sp>
      <p:pic>
        <p:nvPicPr>
          <p:cNvPr id="20" name="Audio 19">
            <a:hlinkClick r:id="" action="ppaction://media"/>
            <a:extLst>
              <a:ext uri="{FF2B5EF4-FFF2-40B4-BE49-F238E27FC236}">
                <a16:creationId xmlns:a16="http://schemas.microsoft.com/office/drawing/2014/main" id="{C86D7C0A-06CA-47FD-9886-E71042F4C1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6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265"/>
    </mc:Choice>
    <mc:Fallback>
      <p:transition spd="slow" advTm="97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167</Words>
  <Application>Microsoft Office PowerPoint</Application>
  <PresentationFormat>Widescreen</PresentationFormat>
  <Paragraphs>12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Lizarraga</dc:creator>
  <cp:lastModifiedBy>Rene Lizarraga</cp:lastModifiedBy>
  <cp:revision>14</cp:revision>
  <dcterms:created xsi:type="dcterms:W3CDTF">2018-11-27T21:05:14Z</dcterms:created>
  <dcterms:modified xsi:type="dcterms:W3CDTF">2018-11-28T03:41:24Z</dcterms:modified>
</cp:coreProperties>
</file>