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65D66E-DC5C-4B7B-A2DE-8A89522BAFD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401350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5D66E-DC5C-4B7B-A2DE-8A89522BAFD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149381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5D66E-DC5C-4B7B-A2DE-8A89522BAFD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21956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5D66E-DC5C-4B7B-A2DE-8A89522BAFD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309186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5D66E-DC5C-4B7B-A2DE-8A89522BAFD7}"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168017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65D66E-DC5C-4B7B-A2DE-8A89522BAFD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306455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65D66E-DC5C-4B7B-A2DE-8A89522BAFD7}"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123671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5D66E-DC5C-4B7B-A2DE-8A89522BAFD7}"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347989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5D66E-DC5C-4B7B-A2DE-8A89522BAFD7}"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27377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5D66E-DC5C-4B7B-A2DE-8A89522BAFD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213533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5D66E-DC5C-4B7B-A2DE-8A89522BAFD7}"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0E4DE-8108-448F-BF9D-E969662D65D4}" type="slidenum">
              <a:rPr lang="en-US" smtClean="0"/>
              <a:t>‹#›</a:t>
            </a:fld>
            <a:endParaRPr lang="en-US"/>
          </a:p>
        </p:txBody>
      </p:sp>
    </p:spTree>
    <p:extLst>
      <p:ext uri="{BB962C8B-B14F-4D97-AF65-F5344CB8AC3E}">
        <p14:creationId xmlns:p14="http://schemas.microsoft.com/office/powerpoint/2010/main" val="292183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5D66E-DC5C-4B7B-A2DE-8A89522BAFD7}" type="datetimeFigureOut">
              <a:rPr lang="en-US" smtClean="0"/>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0E4DE-8108-448F-BF9D-E969662D65D4}" type="slidenum">
              <a:rPr lang="en-US" smtClean="0"/>
              <a:t>‹#›</a:t>
            </a:fld>
            <a:endParaRPr lang="en-US"/>
          </a:p>
        </p:txBody>
      </p:sp>
    </p:spTree>
    <p:extLst>
      <p:ext uri="{BB962C8B-B14F-4D97-AF65-F5344CB8AC3E}">
        <p14:creationId xmlns:p14="http://schemas.microsoft.com/office/powerpoint/2010/main" val="140611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066800"/>
          </a:xfrm>
        </p:spPr>
        <p:txBody>
          <a:bodyPr>
            <a:normAutofit fontScale="90000"/>
          </a:bodyPr>
          <a:lstStyle/>
          <a:p>
            <a:r>
              <a:rPr lang="en-US" dirty="0" smtClean="0"/>
              <a:t>The United States Opioid Epidemic:</a:t>
            </a:r>
            <a:endParaRPr lang="en-US" dirty="0"/>
          </a:p>
        </p:txBody>
      </p:sp>
      <p:sp>
        <p:nvSpPr>
          <p:cNvPr id="3" name="Subtitle 2"/>
          <p:cNvSpPr>
            <a:spLocks noGrp="1"/>
          </p:cNvSpPr>
          <p:nvPr>
            <p:ph type="subTitle" idx="1"/>
          </p:nvPr>
        </p:nvSpPr>
        <p:spPr>
          <a:xfrm>
            <a:off x="914400" y="1371600"/>
            <a:ext cx="6400800" cy="3200400"/>
          </a:xfrm>
        </p:spPr>
        <p:txBody>
          <a:bodyPr>
            <a:normAutofit fontScale="92500" lnSpcReduction="20000"/>
          </a:bodyPr>
          <a:lstStyle/>
          <a:p>
            <a:endParaRPr lang="en-US" dirty="0" smtClean="0"/>
          </a:p>
          <a:p>
            <a:r>
              <a:rPr lang="en-US" dirty="0" smtClean="0"/>
              <a:t>Team Members:</a:t>
            </a:r>
          </a:p>
          <a:p>
            <a:endParaRPr lang="en-US" dirty="0" smtClean="0"/>
          </a:p>
          <a:p>
            <a:r>
              <a:rPr lang="en-US" dirty="0" smtClean="0"/>
              <a:t>Virendra Chauhan</a:t>
            </a:r>
          </a:p>
          <a:p>
            <a:r>
              <a:rPr lang="en-US" dirty="0" smtClean="0"/>
              <a:t>Lin Fu</a:t>
            </a:r>
          </a:p>
          <a:p>
            <a:r>
              <a:rPr lang="en-US" dirty="0" smtClean="0"/>
              <a:t>Rashmi Ray</a:t>
            </a:r>
          </a:p>
          <a:p>
            <a:r>
              <a:rPr lang="en-US" dirty="0" smtClean="0"/>
              <a:t>Rene Lizarraga</a:t>
            </a:r>
          </a:p>
          <a:p>
            <a:endParaRPr lang="en-US" dirty="0" smtClean="0"/>
          </a:p>
          <a:p>
            <a:endParaRPr lang="en-US" dirty="0"/>
          </a:p>
        </p:txBody>
      </p:sp>
    </p:spTree>
    <p:extLst>
      <p:ext uri="{BB962C8B-B14F-4D97-AF65-F5344CB8AC3E}">
        <p14:creationId xmlns:p14="http://schemas.microsoft.com/office/powerpoint/2010/main" val="3896270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2"/>
          </a:xfrm>
        </p:spPr>
        <p:txBody>
          <a:bodyPr>
            <a:normAutofit fontScale="90000"/>
          </a:bodyPr>
          <a:lstStyle/>
          <a:p>
            <a:r>
              <a:rPr lang="en-US" dirty="0" smtClean="0"/>
              <a:t>Opioid Epidemic</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The opioid epidemic is the rapid increase in the use of prescription and non-prescription opioid drugs in The United States.</a:t>
            </a:r>
          </a:p>
          <a:p>
            <a:r>
              <a:rPr lang="en-US" sz="2400" dirty="0" smtClean="0"/>
              <a:t>Opioids are a diverse class of strong painkillers such as Oxycodone/Hydrocodone, Fentanyl/Tramadol, Methadone and recreational drug such as Heroine.</a:t>
            </a:r>
          </a:p>
          <a:p>
            <a:r>
              <a:rPr lang="en-US" sz="2400" dirty="0" smtClean="0"/>
              <a:t>The availability of these substances, despite their high risk of addiction and overdose, have made them popular both as medical treatment and as recreational drug.</a:t>
            </a:r>
          </a:p>
          <a:p>
            <a:r>
              <a:rPr lang="en-US" sz="2400" dirty="0" smtClean="0"/>
              <a:t>Due to their sedative effects on the part of brain, high dose causes respiratory failure and death.</a:t>
            </a:r>
          </a:p>
          <a:p>
            <a:pPr marL="0" indent="0">
              <a:buNone/>
            </a:pPr>
            <a:endParaRPr lang="en-US" sz="2400" dirty="0"/>
          </a:p>
        </p:txBody>
      </p:sp>
    </p:spTree>
    <p:extLst>
      <p:ext uri="{BB962C8B-B14F-4D97-AF65-F5344CB8AC3E}">
        <p14:creationId xmlns:p14="http://schemas.microsoft.com/office/powerpoint/2010/main" val="133772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Opioid Death</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sz="2000" dirty="0" smtClean="0"/>
              <a:t>Based on CDC Data we collected from 2010-2016.</a:t>
            </a:r>
          </a:p>
          <a:p>
            <a:r>
              <a:rPr lang="en-US" sz="2000" dirty="0" smtClean="0"/>
              <a:t>328,244 Americans died from Drug over dose in 50 states.</a:t>
            </a:r>
          </a:p>
          <a:p>
            <a:r>
              <a:rPr lang="en-US" sz="2000" dirty="0" smtClean="0"/>
              <a:t>196,069 Americans died from opioid related overdose. </a:t>
            </a:r>
          </a:p>
          <a:p>
            <a:r>
              <a:rPr lang="en-US" sz="2000" dirty="0" smtClean="0"/>
              <a:t>Based on the data, 60% death contributed by opioid overdose.</a:t>
            </a:r>
          </a:p>
          <a:p>
            <a:r>
              <a:rPr lang="en-US" sz="2000" dirty="0" smtClean="0"/>
              <a:t>In 2016 </a:t>
            </a:r>
            <a:r>
              <a:rPr lang="en-US" sz="2000" dirty="0" smtClean="0"/>
              <a:t>only, </a:t>
            </a:r>
            <a:r>
              <a:rPr lang="en-US" sz="2000" dirty="0" smtClean="0"/>
              <a:t>Op</a:t>
            </a:r>
            <a:r>
              <a:rPr lang="en-US" sz="2000" dirty="0" smtClean="0">
                <a:effectLst/>
              </a:rPr>
              <a:t>ioids are responsible for 33% of overdose deaths which is 42,249  (opioids deaths) out of  63,632 (Total Overdose Deaths).</a:t>
            </a:r>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0"/>
            <a:ext cx="49530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00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6553200" cy="685800"/>
          </a:xfrm>
        </p:spPr>
        <p:txBody>
          <a:bodyPr>
            <a:normAutofit/>
          </a:bodyPr>
          <a:lstStyle/>
          <a:p>
            <a:r>
              <a:rPr lang="en-US" sz="2800" dirty="0" smtClean="0"/>
              <a:t>Opioid Deaths</a:t>
            </a:r>
            <a:endParaRPr lang="en-US" sz="2800" dirty="0"/>
          </a:p>
        </p:txBody>
      </p:sp>
      <p:sp>
        <p:nvSpPr>
          <p:cNvPr id="3" name="Content Placeholder 2"/>
          <p:cNvSpPr>
            <a:spLocks noGrp="1"/>
          </p:cNvSpPr>
          <p:nvPr>
            <p:ph idx="1"/>
          </p:nvPr>
        </p:nvSpPr>
        <p:spPr>
          <a:xfrm>
            <a:off x="457200" y="762000"/>
            <a:ext cx="8229600" cy="4525963"/>
          </a:xfrm>
        </p:spPr>
        <p:txBody>
          <a:bodyPr>
            <a:normAutofit/>
          </a:bodyPr>
          <a:lstStyle/>
          <a:p>
            <a:r>
              <a:rPr lang="en-US" sz="1600" dirty="0" smtClean="0"/>
              <a:t>The increase in opioid overdose deaths has been dramatic.</a:t>
            </a:r>
          </a:p>
          <a:p>
            <a:r>
              <a:rPr lang="en-US" sz="1600" dirty="0" smtClean="0"/>
              <a:t>There is significant increase in death rate after 2012.</a:t>
            </a:r>
          </a:p>
          <a:p>
            <a:r>
              <a:rPr lang="en-US" sz="1600" dirty="0" smtClean="0"/>
              <a:t>Since 2010, death rate has increased by 418%.</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r>
              <a:rPr lang="en-US" sz="1600" dirty="0" smtClean="0"/>
              <a:t>In 2016, death rate has increase from 62.8% to 64.8% ( +3.15%)</a:t>
            </a:r>
            <a:endParaRPr lang="en-US" sz="1600" dirty="0" smtClean="0"/>
          </a:p>
          <a:p>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096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5943600" cy="2562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785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162800" cy="685800"/>
          </a:xfrm>
        </p:spPr>
        <p:txBody>
          <a:bodyPr>
            <a:noAutofit/>
          </a:bodyPr>
          <a:lstStyle/>
          <a:p>
            <a:r>
              <a:rPr lang="en-US" sz="2800" b="1" dirty="0" smtClean="0"/>
              <a:t>Cause of death by Drug Type (2010-2016)</a:t>
            </a:r>
            <a:r>
              <a:rPr lang="en-US" sz="2400" b="1" dirty="0" smtClean="0"/>
              <a:t/>
            </a:r>
            <a:br>
              <a:rPr lang="en-US" sz="2400" b="1" dirty="0" smtClean="0"/>
            </a:br>
            <a:endParaRPr lang="en-US" sz="2400" b="1"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667" y="2779820"/>
            <a:ext cx="49530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idx="1"/>
          </p:nvPr>
        </p:nvSpPr>
        <p:spPr>
          <a:xfrm>
            <a:off x="152400" y="914400"/>
            <a:ext cx="8458200" cy="1524000"/>
          </a:xfrm>
        </p:spPr>
        <p:txBody>
          <a:bodyPr>
            <a:noAutofit/>
          </a:bodyPr>
          <a:lstStyle/>
          <a:p>
            <a:r>
              <a:rPr lang="en-US" sz="2400" dirty="0" smtClean="0"/>
              <a:t>Oxycodone	: 43% death caused by overdose since 2016.</a:t>
            </a:r>
          </a:p>
          <a:p>
            <a:r>
              <a:rPr lang="en-US" sz="2400" dirty="0" smtClean="0"/>
              <a:t>Fentanyl	: 23% death caused </a:t>
            </a:r>
            <a:r>
              <a:rPr lang="en-US" sz="2400" dirty="0" smtClean="0"/>
              <a:t>by overdose since 2016. </a:t>
            </a:r>
            <a:r>
              <a:rPr lang="en-US" sz="2400" dirty="0" smtClean="0"/>
              <a:t>Overdose death on the rise since 2013, it increased to 73% in 2015 and 103% in 2016</a:t>
            </a:r>
          </a:p>
          <a:p>
            <a:endParaRPr lang="en-US" sz="3600" dirty="0" smtClean="0"/>
          </a:p>
          <a:p>
            <a:endParaRPr lang="en-US" sz="36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67" y="2783519"/>
            <a:ext cx="3962400" cy="3121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46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smtClean="0"/>
              <a:t>Opioid death State by State</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69" y="4038600"/>
            <a:ext cx="4572000" cy="2347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836563"/>
            <a:ext cx="36576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flipH="1">
            <a:off x="4731058" y="1521829"/>
            <a:ext cx="3508159" cy="1446550"/>
          </a:xfrm>
          <a:prstGeom prst="rect">
            <a:avLst/>
          </a:prstGeom>
        </p:spPr>
        <p:txBody>
          <a:bodyPr wrap="square">
            <a:spAutoFit/>
          </a:bodyPr>
          <a:lstStyle/>
          <a:p>
            <a:r>
              <a:rPr lang="en-US" sz="1100" dirty="0" smtClean="0"/>
              <a:t>The national rate of opioid overdose death has increase significantly from 6% to 418% from 2010-2016. The sharp increase has seen </a:t>
            </a:r>
            <a:r>
              <a:rPr lang="en-US" sz="1100" dirty="0" smtClean="0"/>
              <a:t>several states located in the East, Midwest, and Appalachian regions of the country, including Ohio, New York, Pennsylvania, Illinois, Florida and Virginia. However, one western state California shows stable rate in opioid death.</a:t>
            </a:r>
          </a:p>
          <a:p>
            <a:endParaRPr lang="en-US" sz="1100" dirty="0" smtClean="0"/>
          </a:p>
        </p:txBody>
      </p:sp>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9" y="1032770"/>
            <a:ext cx="821739" cy="1778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24400" y="1017973"/>
            <a:ext cx="3124199" cy="523220"/>
          </a:xfrm>
          <a:prstGeom prst="rect">
            <a:avLst/>
          </a:prstGeom>
          <a:noFill/>
        </p:spPr>
        <p:txBody>
          <a:bodyPr wrap="square" rtlCol="0">
            <a:spAutoFit/>
          </a:bodyPr>
          <a:lstStyle/>
          <a:p>
            <a:r>
              <a:rPr lang="en-US" sz="1400" dirty="0" smtClean="0"/>
              <a:t>2016, Top 15 States leading in Opioid Related deaths</a:t>
            </a:r>
            <a:endParaRPr lang="en-US" sz="1400" dirty="0"/>
          </a:p>
        </p:txBody>
      </p:sp>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928" y="2811475"/>
            <a:ext cx="4267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631738" y="4953000"/>
            <a:ext cx="4359862" cy="1600438"/>
          </a:xfrm>
          <a:prstGeom prst="rect">
            <a:avLst/>
          </a:prstGeom>
        </p:spPr>
        <p:txBody>
          <a:bodyPr wrap="square">
            <a:spAutoFit/>
          </a:bodyPr>
          <a:lstStyle/>
          <a:p>
            <a:r>
              <a:rPr lang="en-US" dirty="0" smtClean="0"/>
              <a:t>Synthetic Opioids:</a:t>
            </a:r>
          </a:p>
          <a:p>
            <a:r>
              <a:rPr lang="en-US" sz="1600" dirty="0" smtClean="0"/>
              <a:t>The national rate of synthetic opioid overdose deaths increased to 256%  from 2013 to  2016. This rapid rise is reflected in Ohio, Florida, New York,  Illinois, Pennsylvania, Massachusetts, Michigan and Maryland</a:t>
            </a:r>
            <a:endParaRPr lang="en-US" sz="1600" dirty="0"/>
          </a:p>
        </p:txBody>
      </p:sp>
    </p:spTree>
    <p:extLst>
      <p:ext uri="{BB962C8B-B14F-4D97-AF65-F5344CB8AC3E}">
        <p14:creationId xmlns:p14="http://schemas.microsoft.com/office/powerpoint/2010/main" val="381536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9491"/>
            <a:ext cx="8229600" cy="533400"/>
          </a:xfrm>
        </p:spPr>
        <p:txBody>
          <a:bodyPr>
            <a:noAutofit/>
          </a:bodyPr>
          <a:lstStyle/>
          <a:p>
            <a:r>
              <a:rPr lang="en-US" sz="1600" dirty="0" smtClean="0"/>
              <a:t>Is there any relationship between overdose death and Opioid deaths?  R</a:t>
            </a:r>
            <a:r>
              <a:rPr lang="en-US" sz="1600" baseline="30000" dirty="0" smtClean="0"/>
              <a:t>2</a:t>
            </a:r>
            <a:r>
              <a:rPr lang="en-US" sz="1600" dirty="0" smtClean="0"/>
              <a:t>=.85 (significant)</a:t>
            </a:r>
            <a:endParaRPr lang="en-US" sz="1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581" y="609600"/>
            <a:ext cx="3926376" cy="3428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158" y="609600"/>
            <a:ext cx="5254842"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81" y="4038599"/>
            <a:ext cx="3926376" cy="255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373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2292</TotalTime>
  <Words>380</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United States Opioid Epidemic:</vt:lpstr>
      <vt:lpstr>Opioid Epidemic </vt:lpstr>
      <vt:lpstr>Opioid Death</vt:lpstr>
      <vt:lpstr>Opioid Deaths</vt:lpstr>
      <vt:lpstr>Cause of death by Drug Type (2010-2016) </vt:lpstr>
      <vt:lpstr>Opioid death State by State</vt:lpstr>
      <vt:lpstr>Is there any relationship between overdose death and Opioid deaths?  R2=.85 (significant)</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Epidemic</dc:title>
  <dc:creator>Chauhan, Virendra</dc:creator>
  <cp:lastModifiedBy>Chauhan, Virendra</cp:lastModifiedBy>
  <cp:revision>20</cp:revision>
  <dcterms:created xsi:type="dcterms:W3CDTF">2018-11-26T13:34:27Z</dcterms:created>
  <dcterms:modified xsi:type="dcterms:W3CDTF">2018-11-28T03:46:34Z</dcterms:modified>
</cp:coreProperties>
</file>