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2" r:id="rId4"/>
    <p:sldId id="263" r:id="rId5"/>
    <p:sldId id="264" r:id="rId6"/>
    <p:sldId id="256" r:id="rId7"/>
    <p:sldId id="257" r:id="rId8"/>
    <p:sldId id="258" r:id="rId9"/>
    <p:sldId id="25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7827E-16EC-49E3-A273-4B59942E79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A1DD35-AC72-4528-A8C0-03B89C9371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E22A55-CB17-4261-A7A3-A3A24FC42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57923-87D3-433B-95AD-A10C60566D7A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D5280D-C41E-413D-BD3E-4EF8823C1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40AE88-FB04-4BF3-9793-1E077FCD1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66C0-3759-4704-A059-64CFD4C57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712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EF287-528F-4DCF-AA24-0226176EE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05CA13-0DC4-437E-B953-93B009C47F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0AD11F-EC26-4742-903D-BE4659BE6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57923-87D3-433B-95AD-A10C60566D7A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DE98A3-0BF5-4DDC-8636-02232021F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8B9537-04B3-4588-A78D-2BA637065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66C0-3759-4704-A059-64CFD4C57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23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C9E030-5FDA-4972-ACA4-99F46C391C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EF7DB9-0DA6-4874-9017-634106919B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81C8F0-C624-421F-9A98-A61E04742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57923-87D3-433B-95AD-A10C60566D7A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D0C906-609A-4E82-A1CD-5CCE85FBA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991EB0-FD10-450B-A56F-9617BF9F7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66C0-3759-4704-A059-64CFD4C57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088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7D1B8-2CC3-4662-8581-296FA1AB7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37D14-07C4-4972-BDA1-51B0EB21BE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2DF1B8-F813-475E-9D24-A1E6B7278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57923-87D3-433B-95AD-A10C60566D7A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75E516-7F71-4AE8-9FAD-FA290D253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08F3AF-3493-447A-A8C1-66113CC59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66C0-3759-4704-A059-64CFD4C57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95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DEADF-DDF2-4E05-8AF9-C35244B16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0A602C-4FF2-44D5-8859-DE97628C04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578310-AFF2-427B-B22E-5239B8DE6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57923-87D3-433B-95AD-A10C60566D7A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E31CB5-FF13-4CF2-9B99-EE3C1B1B8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2FA02-2C92-4FA9-AF42-DDB218D09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66C0-3759-4704-A059-64CFD4C57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946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573DB-4C2B-4ABD-BE8E-E738367DD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F3E28-5003-4E83-8918-35D82B01AC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902F65-6A98-4569-8EBD-043E01FA67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28B37B-9B00-4BC0-9AE9-33A9EDA60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57923-87D3-433B-95AD-A10C60566D7A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1AD7CE-19F0-45A0-95CD-37B4455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6CF6B-F042-411C-81EF-C9475AEC4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66C0-3759-4704-A059-64CFD4C57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510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5811E-AA78-4EFA-A75E-37CFE1578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4885E0-0258-4703-83D3-1E27516B50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F2BDCE-4C6E-4051-A2C6-2DC9E85226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2D6836-2606-4A06-8A36-A52E9EF6EC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FCA8C6-9DE5-4941-9C85-1E36BDF11D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31DDF4-786A-4000-9DD0-6E2C61B07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57923-87D3-433B-95AD-A10C60566D7A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1A0C9E-FAAE-42D4-BEAB-E5145D8A3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8C9172-6983-451A-9E24-28D405482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66C0-3759-4704-A059-64CFD4C57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614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20739-7979-43AA-B3B3-3148B9F76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DE526F-7ECF-4F75-8E52-74F1121CB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57923-87D3-433B-95AD-A10C60566D7A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B95EC9-3FCF-461F-9BFC-E562FE6AB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2BA9C5-B81A-40E7-9930-D9A43743C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66C0-3759-4704-A059-64CFD4C57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234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D3EAAE-5EDB-40FF-8E23-D1357D8C1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57923-87D3-433B-95AD-A10C60566D7A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5297B9-0706-45D1-AA71-E7FC62656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66D256-93BD-416E-BFA4-9B5D3BE52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66C0-3759-4704-A059-64CFD4C57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610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0C380-98C9-4766-8584-DDFDBDC88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884D5-A46E-4C7B-8F95-2700729AF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38CE12-1058-4D39-B243-1F91D9A2FB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36150B-2FDA-4260-9B38-775E95773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57923-87D3-433B-95AD-A10C60566D7A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B5A7BD-83D4-4E0D-995A-ECB97B385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D50CC2-6514-4893-8923-D33CD258C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66C0-3759-4704-A059-64CFD4C57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25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041E3-FCB6-4717-A87E-AB9B0965D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5CCB0D-FDF9-4FFD-A091-D92FED9084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7D8FB9-2E20-4C65-AF11-D25FB4952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0E674C-31B1-418D-8E0F-81AB12638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57923-87D3-433B-95AD-A10C60566D7A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37B9F1-712E-4617-A5BC-D4BCA0E52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8484AE-89B3-419D-905C-9277422D1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66C0-3759-4704-A059-64CFD4C57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123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1D6E98-15B1-41DB-9626-E136C7824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651050-81C8-4BAF-B2CC-F151FCEC76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1E17B7-4BFC-487D-82CB-D52B70D83E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57923-87D3-433B-95AD-A10C60566D7A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3C0F84-C7FB-46C7-A290-03AE1FC283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144C01-60F2-4115-A2EA-19CD493AFB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066C0-3759-4704-A059-64CFD4C57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561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BD3A06F-FF56-4728-800A-28409D8C2E62}"/>
              </a:ext>
            </a:extLst>
          </p:cNvPr>
          <p:cNvSpPr/>
          <p:nvPr/>
        </p:nvSpPr>
        <p:spPr>
          <a:xfrm>
            <a:off x="2433637" y="2134285"/>
            <a:ext cx="732472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000000"/>
                </a:solidFill>
                <a:latin typeface="Arial" panose="020B0604020202020204" pitchFamily="34" charset="0"/>
              </a:rPr>
              <a:t>Capstone Project: Analysis of Stock price and forecasting using LSTM</a:t>
            </a:r>
          </a:p>
          <a:p>
            <a:pPr algn="ctr"/>
            <a:endParaRPr lang="en-US" sz="2800" b="1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800" b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Rezoan Ahmed Shuvro</a:t>
            </a:r>
            <a:endParaRPr lang="en-US" sz="2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6197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00681-25B7-4718-8BA1-0B838200A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155575"/>
            <a:ext cx="10515600" cy="796925"/>
          </a:xfrm>
        </p:spPr>
        <p:txBody>
          <a:bodyPr>
            <a:normAutofit/>
          </a:bodyPr>
          <a:lstStyle/>
          <a:p>
            <a:r>
              <a:rPr lang="en-US" sz="2800" b="1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6AE07-F64E-4A11-937F-8DBA833B5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275" y="1626790"/>
            <a:ext cx="4610100" cy="2766219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To perform exploratory data analysis to observe various stock price trend and analyze the stock price behavior of different stocks.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To develop a simple LSTM based model for predicting the upward/downward trend for a stock using historical stock price data and predict future stock price. 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B525481C-EA09-4700-8E61-9A82D4AA8F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4828" y="1645840"/>
            <a:ext cx="5384248" cy="2766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FA66D40-7FF8-4D9A-8E79-3DBEB059BAE2}"/>
              </a:ext>
            </a:extLst>
          </p:cNvPr>
          <p:cNvSpPr txBox="1"/>
          <p:nvPr/>
        </p:nvSpPr>
        <p:spPr>
          <a:xfrm>
            <a:off x="6626778" y="4736067"/>
            <a:ext cx="5127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Energy transfer stock prediction (source: CNN)</a:t>
            </a:r>
          </a:p>
        </p:txBody>
      </p:sp>
    </p:spTree>
    <p:extLst>
      <p:ext uri="{BB962C8B-B14F-4D97-AF65-F5344CB8AC3E}">
        <p14:creationId xmlns:p14="http://schemas.microsoft.com/office/powerpoint/2010/main" val="2352109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414D2-1529-45F2-AB70-B66376F95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50" y="327025"/>
            <a:ext cx="10515600" cy="549275"/>
          </a:xfrm>
        </p:spPr>
        <p:txBody>
          <a:bodyPr>
            <a:normAutofit/>
          </a:bodyPr>
          <a:lstStyle/>
          <a:p>
            <a:r>
              <a:rPr lang="en-US" sz="2800" b="1" dirty="0"/>
              <a:t>Data collection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BCA455-6845-4E2F-9D80-C6B1BA052CD9}"/>
              </a:ext>
            </a:extLst>
          </p:cNvPr>
          <p:cNvSpPr txBox="1"/>
          <p:nvPr/>
        </p:nvSpPr>
        <p:spPr>
          <a:xfrm>
            <a:off x="1247775" y="1185863"/>
            <a:ext cx="82105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Used pandas </a:t>
            </a:r>
            <a:r>
              <a:rPr lang="en-US" dirty="0" err="1"/>
              <a:t>datareader</a:t>
            </a:r>
            <a:r>
              <a:rPr lang="en-US" dirty="0"/>
              <a:t> API to scrap stock prices data from ‘yahoo’</a:t>
            </a:r>
          </a:p>
          <a:p>
            <a:pPr marL="285750" indent="-285750">
              <a:buFontTx/>
              <a:buChar char="-"/>
            </a:pPr>
            <a:r>
              <a:rPr lang="en-US" dirty="0"/>
              <a:t>Data was then manipulated to create the following </a:t>
            </a:r>
            <a:r>
              <a:rPr lang="en-US" dirty="0" err="1"/>
              <a:t>DataFrame</a:t>
            </a:r>
            <a:r>
              <a:rPr lang="en-US" dirty="0"/>
              <a:t> where: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rows represents time series of date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Columns represent a hierarchical table of stock tickers and prices info</a:t>
            </a:r>
          </a:p>
          <a:p>
            <a:pPr marL="742950" lvl="1" indent="-285750">
              <a:buFontTx/>
              <a:buChar char="-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299FB1-4377-41D0-881B-FF88851375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2972754"/>
            <a:ext cx="7410450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452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FAC22-4228-426A-96FE-E70D7922B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389553"/>
            <a:ext cx="10515600" cy="43088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Data analysis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B5B0C9-FA03-499B-8466-DD99E7460097}"/>
              </a:ext>
            </a:extLst>
          </p:cNvPr>
          <p:cNvSpPr/>
          <p:nvPr/>
        </p:nvSpPr>
        <p:spPr>
          <a:xfrm>
            <a:off x="3063579" y="1635353"/>
            <a:ext cx="374544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/>
              <a:t>pd.merge</a:t>
            </a:r>
            <a:r>
              <a:rPr lang="en-US" sz="1200" dirty="0"/>
              <a:t>(</a:t>
            </a:r>
            <a:r>
              <a:rPr lang="en-US" sz="1200" dirty="0" err="1"/>
              <a:t>pd.DataFrame</a:t>
            </a:r>
            <a:r>
              <a:rPr lang="en-US" sz="1200" dirty="0"/>
              <a:t>(</a:t>
            </a:r>
            <a:r>
              <a:rPr lang="en-US" sz="1200" dirty="0" err="1"/>
              <a:t>my_stocks.xs</a:t>
            </a:r>
            <a:r>
              <a:rPr lang="en-US" sz="1200" dirty="0"/>
              <a:t>(key='</a:t>
            </a:r>
            <a:r>
              <a:rPr lang="en-US" sz="1200" dirty="0" err="1"/>
              <a:t>Close',axis</a:t>
            </a:r>
            <a:r>
              <a:rPr lang="en-US" sz="1200" dirty="0"/>
              <a:t>=1,level='info').</a:t>
            </a:r>
            <a:r>
              <a:rPr lang="en-US" sz="1200" dirty="0" err="1"/>
              <a:t>idxmax</a:t>
            </a:r>
            <a:r>
              <a:rPr lang="en-US" sz="1200" dirty="0"/>
              <a:t>()),       </a:t>
            </a:r>
            <a:r>
              <a:rPr lang="en-US" sz="1200" dirty="0" err="1"/>
              <a:t>pd.DataFrame</a:t>
            </a:r>
            <a:r>
              <a:rPr lang="en-US" sz="1200" dirty="0"/>
              <a:t>(</a:t>
            </a:r>
            <a:r>
              <a:rPr lang="en-US" sz="1200" dirty="0" err="1"/>
              <a:t>my_stocks.xs</a:t>
            </a:r>
            <a:r>
              <a:rPr lang="en-US" sz="1200" dirty="0"/>
              <a:t>(key='</a:t>
            </a:r>
            <a:r>
              <a:rPr lang="en-US" sz="1200" dirty="0" err="1"/>
              <a:t>Close',axis</a:t>
            </a:r>
            <a:r>
              <a:rPr lang="en-US" sz="1200" dirty="0"/>
              <a:t>=1,level='info').max()),on='ticker')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CC7E11F-86A6-45E3-AC48-252BBE6C5E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5604" y="2496579"/>
            <a:ext cx="3081396" cy="261027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97E973E-0BD8-48B7-B91D-4B36C53B65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5249" y="2496579"/>
            <a:ext cx="3324225" cy="272477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AE0BBDB-9AEA-49E7-8098-517E2E3E8555}"/>
              </a:ext>
            </a:extLst>
          </p:cNvPr>
          <p:cNvSpPr/>
          <p:nvPr/>
        </p:nvSpPr>
        <p:spPr>
          <a:xfrm>
            <a:off x="7429500" y="1636646"/>
            <a:ext cx="418147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err="1"/>
              <a:t>pd.merge</a:t>
            </a:r>
            <a:r>
              <a:rPr lang="en-US" sz="1100" dirty="0"/>
              <a:t>(</a:t>
            </a:r>
            <a:r>
              <a:rPr lang="en-US" sz="1100" dirty="0" err="1"/>
              <a:t>pd.DataFrame</a:t>
            </a:r>
            <a:r>
              <a:rPr lang="en-US" sz="1100" dirty="0"/>
              <a:t>(</a:t>
            </a:r>
            <a:r>
              <a:rPr lang="en-US" sz="1100" dirty="0" err="1"/>
              <a:t>my_stocks.xs</a:t>
            </a:r>
            <a:r>
              <a:rPr lang="en-US" sz="1100" dirty="0"/>
              <a:t>(key='</a:t>
            </a:r>
            <a:r>
              <a:rPr lang="en-US" sz="1100" dirty="0" err="1"/>
              <a:t>Close',axis</a:t>
            </a:r>
            <a:r>
              <a:rPr lang="en-US" sz="1100" dirty="0"/>
              <a:t>=1,level='info').</a:t>
            </a:r>
            <a:r>
              <a:rPr lang="en-US" sz="1100" dirty="0" err="1"/>
              <a:t>idxmin</a:t>
            </a:r>
            <a:r>
              <a:rPr lang="en-US" sz="1100" dirty="0"/>
              <a:t>()),      </a:t>
            </a:r>
            <a:r>
              <a:rPr lang="en-US" sz="1100" dirty="0" err="1"/>
              <a:t>pd.DataFrame</a:t>
            </a:r>
            <a:r>
              <a:rPr lang="en-US" sz="1100" dirty="0"/>
              <a:t>(</a:t>
            </a:r>
            <a:r>
              <a:rPr lang="en-US" sz="1100" dirty="0" err="1"/>
              <a:t>my_stocks.xs</a:t>
            </a:r>
            <a:r>
              <a:rPr lang="en-US" sz="1100" dirty="0"/>
              <a:t>(key='</a:t>
            </a:r>
            <a:r>
              <a:rPr lang="en-US" sz="1100" dirty="0" err="1"/>
              <a:t>Close',axis</a:t>
            </a:r>
            <a:r>
              <a:rPr lang="en-US" sz="1100" dirty="0"/>
              <a:t>=1,level='info').min()),on='ticker')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E0B529-EB0B-4CF3-A5E0-0753399F3298}"/>
              </a:ext>
            </a:extLst>
          </p:cNvPr>
          <p:cNvSpPr txBox="1"/>
          <p:nvPr/>
        </p:nvSpPr>
        <p:spPr>
          <a:xfrm>
            <a:off x="3695700" y="5534025"/>
            <a:ext cx="278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time high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B7D26A-30D9-4F67-8F50-DBFCB3497BD2}"/>
              </a:ext>
            </a:extLst>
          </p:cNvPr>
          <p:cNvSpPr txBox="1"/>
          <p:nvPr/>
        </p:nvSpPr>
        <p:spPr>
          <a:xfrm>
            <a:off x="8960675" y="5534025"/>
            <a:ext cx="278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time low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C10A264-CB2D-48C0-89B1-AD92B49E5E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319" y="2326005"/>
            <a:ext cx="1776414" cy="291331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A9E2890-9E99-4FEA-80F6-2B782DA74DC8}"/>
              </a:ext>
            </a:extLst>
          </p:cNvPr>
          <p:cNvSpPr txBox="1"/>
          <p:nvPr/>
        </p:nvSpPr>
        <p:spPr>
          <a:xfrm>
            <a:off x="450027" y="5534025"/>
            <a:ext cx="278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Last day’s price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F4F7B5-07D1-414A-B61A-509A58B3FE3D}"/>
              </a:ext>
            </a:extLst>
          </p:cNvPr>
          <p:cNvSpPr txBox="1"/>
          <p:nvPr/>
        </p:nvSpPr>
        <p:spPr>
          <a:xfrm>
            <a:off x="1724025" y="6095798"/>
            <a:ext cx="8086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 SPG, FANG, ET are close to their all time low</a:t>
            </a:r>
          </a:p>
          <a:p>
            <a:pPr marL="285750" indent="-285750">
              <a:buFontTx/>
              <a:buChar char="-"/>
            </a:pPr>
            <a:r>
              <a:rPr lang="en-US" dirty="0"/>
              <a:t> MSFT,VOO, VGT are very close to their all time high</a:t>
            </a:r>
          </a:p>
        </p:txBody>
      </p:sp>
    </p:spTree>
    <p:extLst>
      <p:ext uri="{BB962C8B-B14F-4D97-AF65-F5344CB8AC3E}">
        <p14:creationId xmlns:p14="http://schemas.microsoft.com/office/powerpoint/2010/main" val="771444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62D4B-6B4B-4CFD-AC1B-40578CF46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029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Data analysis</a:t>
            </a:r>
            <a:endParaRPr lang="en-US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71D56638-BD64-4189-8B42-CC4F249984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402" y="1528758"/>
            <a:ext cx="4400550" cy="3146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A841937A-1F09-4350-8D22-40AA749B8B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2679" y="1462481"/>
            <a:ext cx="4400550" cy="3146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EDCC2BC-2899-4F8A-8F76-CBF8B016C2BF}"/>
              </a:ext>
            </a:extLst>
          </p:cNvPr>
          <p:cNvSpPr txBox="1"/>
          <p:nvPr/>
        </p:nvSpPr>
        <p:spPr>
          <a:xfrm>
            <a:off x="838200" y="5362575"/>
            <a:ext cx="944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Distribution plot of the standard deviation of the return (calculated using the percentage change) indicates that ET stock is more fluctuations in prices compared to MSFT</a:t>
            </a:r>
          </a:p>
        </p:txBody>
      </p:sp>
    </p:spTree>
    <p:extLst>
      <p:ext uri="{BB962C8B-B14F-4D97-AF65-F5344CB8AC3E}">
        <p14:creationId xmlns:p14="http://schemas.microsoft.com/office/powerpoint/2010/main" val="3608975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>
            <a:extLst>
              <a:ext uri="{FF2B5EF4-FFF2-40B4-BE49-F238E27FC236}">
                <a16:creationId xmlns:a16="http://schemas.microsoft.com/office/drawing/2014/main" id="{F55C2745-A261-43CC-ADA7-248AC8BEA3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1691" y="1676400"/>
            <a:ext cx="5042148" cy="3286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3F14F2CA-ADC9-4875-86E3-C2627E2B34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3" y="1676400"/>
            <a:ext cx="5857875" cy="337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4C3694A-C367-403A-A59B-55E79E912251}"/>
              </a:ext>
            </a:extLst>
          </p:cNvPr>
          <p:cNvSpPr txBox="1"/>
          <p:nvPr/>
        </p:nvSpPr>
        <p:spPr>
          <a:xfrm>
            <a:off x="347663" y="257175"/>
            <a:ext cx="72437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Stock price and dividend over time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F5F095-3250-4A96-A247-2F2A249583D3}"/>
              </a:ext>
            </a:extLst>
          </p:cNvPr>
          <p:cNvSpPr/>
          <p:nvPr/>
        </p:nvSpPr>
        <p:spPr>
          <a:xfrm>
            <a:off x="2645177" y="5048250"/>
            <a:ext cx="12628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Stock price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515068-366A-4E0D-95F7-AF8F06C3D03D}"/>
              </a:ext>
            </a:extLst>
          </p:cNvPr>
          <p:cNvSpPr/>
          <p:nvPr/>
        </p:nvSpPr>
        <p:spPr>
          <a:xfrm>
            <a:off x="8607827" y="5048250"/>
            <a:ext cx="1018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Dividend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8501CE-D8C6-4C24-9A88-400CC83AFB36}"/>
              </a:ext>
            </a:extLst>
          </p:cNvPr>
          <p:cNvSpPr txBox="1"/>
          <p:nvPr/>
        </p:nvSpPr>
        <p:spPr>
          <a:xfrm>
            <a:off x="753423" y="5858529"/>
            <a:ext cx="103384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SPG, MSFT, VOO are very stable dividend payers. While ET pays dividend at a decent ratio, but the dividend is not growing </a:t>
            </a:r>
          </a:p>
        </p:txBody>
      </p:sp>
    </p:spTree>
    <p:extLst>
      <p:ext uri="{BB962C8B-B14F-4D97-AF65-F5344CB8AC3E}">
        <p14:creationId xmlns:p14="http://schemas.microsoft.com/office/powerpoint/2010/main" val="1442197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B812101C-D6BB-4B1C-8169-5B2389823C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2711" y="1049983"/>
            <a:ext cx="5857875" cy="337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FE1A0961-C6C5-4C51-86DA-33ECF0C424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416" y="1095375"/>
            <a:ext cx="5857875" cy="337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F31AB56-B7B7-4B37-A5FB-8284B582D37C}"/>
              </a:ext>
            </a:extLst>
          </p:cNvPr>
          <p:cNvSpPr/>
          <p:nvPr/>
        </p:nvSpPr>
        <p:spPr>
          <a:xfrm>
            <a:off x="318818" y="329684"/>
            <a:ext cx="56030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Smoothing the variance of the stock prices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15CF69-0BC4-4F48-9600-7E8F5ADD739D}"/>
              </a:ext>
            </a:extLst>
          </p:cNvPr>
          <p:cNvSpPr txBox="1"/>
          <p:nvPr/>
        </p:nvSpPr>
        <p:spPr>
          <a:xfrm>
            <a:off x="1857375" y="5229225"/>
            <a:ext cx="2324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50 day rolling average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6A0AD2-4BE1-4697-A605-B911543570F2}"/>
              </a:ext>
            </a:extLst>
          </p:cNvPr>
          <p:cNvSpPr/>
          <p:nvPr/>
        </p:nvSpPr>
        <p:spPr>
          <a:xfrm>
            <a:off x="8104463" y="5229225"/>
            <a:ext cx="23471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365 day rolling average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990D38-0D14-48A4-8172-F60667024DAC}"/>
              </a:ext>
            </a:extLst>
          </p:cNvPr>
          <p:cNvSpPr txBox="1"/>
          <p:nvPr/>
        </p:nvSpPr>
        <p:spPr>
          <a:xfrm>
            <a:off x="1585912" y="5834360"/>
            <a:ext cx="97064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Time series of the 50 day and 365 day rolling average gives a high-level idea about the stock type.</a:t>
            </a:r>
          </a:p>
          <a:p>
            <a:pPr marL="285750" indent="-285750">
              <a:buFontTx/>
              <a:buChar char="-"/>
            </a:pPr>
            <a:r>
              <a:rPr lang="en-US" dirty="0"/>
              <a:t>For example, MSFT is a still growing (growth stock)</a:t>
            </a:r>
          </a:p>
          <a:p>
            <a:pPr marL="285750" indent="-285750">
              <a:buFontTx/>
              <a:buChar char="-"/>
            </a:pPr>
            <a:r>
              <a:rPr lang="en-US" dirty="0"/>
              <a:t>Energy transfer  pays dividends to the share holders. It’s a dividend stock</a:t>
            </a:r>
          </a:p>
        </p:txBody>
      </p:sp>
    </p:spTree>
    <p:extLst>
      <p:ext uri="{BB962C8B-B14F-4D97-AF65-F5344CB8AC3E}">
        <p14:creationId xmlns:p14="http://schemas.microsoft.com/office/powerpoint/2010/main" val="1424065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9A6D1-62F2-4C99-B3FE-C9BFA80D3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025" y="75350"/>
            <a:ext cx="4429125" cy="539750"/>
          </a:xfrm>
        </p:spPr>
        <p:txBody>
          <a:bodyPr>
            <a:normAutofit/>
          </a:bodyPr>
          <a:lstStyle/>
          <a:p>
            <a:r>
              <a:rPr lang="en-US" sz="2400" b="1" dirty="0"/>
              <a:t>Correlation between stock price 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CC8130F-4399-48C0-A5E1-4B6F08F8C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1896" y="639544"/>
            <a:ext cx="7208207" cy="4161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8953D56-F061-4D13-9EB3-A0C4B67C47BC}"/>
              </a:ext>
            </a:extLst>
          </p:cNvPr>
          <p:cNvSpPr txBox="1"/>
          <p:nvPr/>
        </p:nvSpPr>
        <p:spPr>
          <a:xfrm>
            <a:off x="609600" y="5200650"/>
            <a:ext cx="108394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Correlation between stocks can be used to identify similar stocks. For example VGT (technology index and VOO (S&amp;P 500 index are heavily correlated))</a:t>
            </a:r>
          </a:p>
          <a:p>
            <a:r>
              <a:rPr lang="en-US" dirty="0"/>
              <a:t>- To enhance diversity of the portfolio,  avoid investing all of your investments in the same bucket</a:t>
            </a:r>
          </a:p>
        </p:txBody>
      </p:sp>
    </p:spTree>
    <p:extLst>
      <p:ext uri="{BB962C8B-B14F-4D97-AF65-F5344CB8AC3E}">
        <p14:creationId xmlns:p14="http://schemas.microsoft.com/office/powerpoint/2010/main" val="3847534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3E90897-EC0E-4105-856F-898EEAD95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825" y="88901"/>
            <a:ext cx="10515600" cy="711200"/>
          </a:xfrm>
        </p:spPr>
        <p:txBody>
          <a:bodyPr>
            <a:normAutofit/>
          </a:bodyPr>
          <a:lstStyle/>
          <a:p>
            <a:r>
              <a:rPr lang="en-US" sz="2400" b="1" dirty="0"/>
              <a:t>50 Day moving avg vs 200 day moving Avg.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2919B41D-C0C0-4996-8300-026E8D74BA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6938" y="800101"/>
            <a:ext cx="6791325" cy="429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BF1BC8-C178-42E2-8973-F749C07C8270}"/>
              </a:ext>
            </a:extLst>
          </p:cNvPr>
          <p:cNvSpPr txBox="1"/>
          <p:nvPr/>
        </p:nvSpPr>
        <p:spPr>
          <a:xfrm>
            <a:off x="561975" y="5180736"/>
            <a:ext cx="110680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When 50day moving average cuts the 200day moving average, it is called the golden cross</a:t>
            </a:r>
          </a:p>
          <a:p>
            <a:r>
              <a:rPr lang="en-US" dirty="0"/>
              <a:t>- 50day moving average cuts the 200day moving average and the slop is positive, it’s a bullish signal (buy)</a:t>
            </a:r>
          </a:p>
          <a:p>
            <a:r>
              <a:rPr lang="en-US" dirty="0"/>
              <a:t>- 50day moving average cuts the 200day moving average and the slop is positive, it’s a bearish signal (sell)</a:t>
            </a:r>
          </a:p>
          <a:p>
            <a:endParaRPr lang="en-US" dirty="0"/>
          </a:p>
          <a:p>
            <a:r>
              <a:rPr lang="en-US" dirty="0"/>
              <a:t>The figure above for the ticker ‘ABBV’ (a pharmaceutical stock) validates the above-mentioned fact</a:t>
            </a:r>
          </a:p>
          <a:p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148C440-39C3-4E58-B819-0E3E3946ADDB}"/>
              </a:ext>
            </a:extLst>
          </p:cNvPr>
          <p:cNvCxnSpPr/>
          <p:nvPr/>
        </p:nvCxnSpPr>
        <p:spPr>
          <a:xfrm flipV="1">
            <a:off x="5486400" y="1609725"/>
            <a:ext cx="1238250" cy="162877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B7EF204-4492-4300-B632-4DC7C7254737}"/>
              </a:ext>
            </a:extLst>
          </p:cNvPr>
          <p:cNvCxnSpPr>
            <a:cxnSpLocks/>
          </p:cNvCxnSpPr>
          <p:nvPr/>
        </p:nvCxnSpPr>
        <p:spPr>
          <a:xfrm>
            <a:off x="7179052" y="1677880"/>
            <a:ext cx="961771" cy="103816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C31E1AE-D6D5-43CC-A0DE-51475F90C17C}"/>
              </a:ext>
            </a:extLst>
          </p:cNvPr>
          <p:cNvSpPr txBox="1"/>
          <p:nvPr/>
        </p:nvSpPr>
        <p:spPr>
          <a:xfrm>
            <a:off x="4762500" y="2061731"/>
            <a:ext cx="1057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bullish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1A77BC7-40E6-43F7-BF6F-C899A0FB9827}"/>
              </a:ext>
            </a:extLst>
          </p:cNvPr>
          <p:cNvSpPr/>
          <p:nvPr/>
        </p:nvSpPr>
        <p:spPr>
          <a:xfrm>
            <a:off x="7563591" y="1620685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bearish</a:t>
            </a:r>
          </a:p>
        </p:txBody>
      </p:sp>
    </p:spTree>
    <p:extLst>
      <p:ext uri="{BB962C8B-B14F-4D97-AF65-F5344CB8AC3E}">
        <p14:creationId xmlns:p14="http://schemas.microsoft.com/office/powerpoint/2010/main" val="1760148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</TotalTime>
  <Words>536</Words>
  <Application>Microsoft Office PowerPoint</Application>
  <PresentationFormat>Widescreen</PresentationFormat>
  <Paragraphs>44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Objective</vt:lpstr>
      <vt:lpstr>Data collection</vt:lpstr>
      <vt:lpstr>Data analysis</vt:lpstr>
      <vt:lpstr>Data analysis</vt:lpstr>
      <vt:lpstr>PowerPoint Presentation</vt:lpstr>
      <vt:lpstr>PowerPoint Presentation</vt:lpstr>
      <vt:lpstr>Correlation between stock price </vt:lpstr>
      <vt:lpstr>50 Day moving avg vs 200 day moving Avg.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Rezoan Ahmed</dc:creator>
  <cp:lastModifiedBy>Rezoan Ahmed</cp:lastModifiedBy>
  <cp:revision>22</cp:revision>
  <dcterms:created xsi:type="dcterms:W3CDTF">2020-04-25T16:14:27Z</dcterms:created>
  <dcterms:modified xsi:type="dcterms:W3CDTF">2020-04-25T23:08:16Z</dcterms:modified>
</cp:coreProperties>
</file>