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581" r:id="rId3"/>
    <p:sldId id="257" r:id="rId4"/>
    <p:sldId id="576" r:id="rId5"/>
    <p:sldId id="593" r:id="rId6"/>
    <p:sldId id="584" r:id="rId7"/>
    <p:sldId id="583" r:id="rId8"/>
    <p:sldId id="585" r:id="rId9"/>
    <p:sldId id="594" r:id="rId10"/>
    <p:sldId id="595" r:id="rId11"/>
    <p:sldId id="590" r:id="rId12"/>
    <p:sldId id="578" r:id="rId13"/>
    <p:sldId id="579" r:id="rId14"/>
    <p:sldId id="591" r:id="rId15"/>
    <p:sldId id="592" r:id="rId16"/>
    <p:sldId id="582" r:id="rId17"/>
    <p:sldId id="5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06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394shuvror\Documents\CLASS%20work\6822%20Machine%20learning%20papers\project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394shuvror\Documents\CLASS%20work\6822%20Machine%20learning%20papers\project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394shuvror\Documents\CLASS%20work\6822%20Machine%20learning%20papers\project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394shuvror\Documents\CLASS%20work\6822%20Machine%20learning%20papers\project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Predicting Cascading failures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[results.xlsx]Sheet1!$G$7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[results.xlsx]Sheet1!$F$8:$F$12</c:f>
              <c:strCache>
                <c:ptCount val="5"/>
                <c:pt idx="0">
                  <c:v>Logistic regression</c:v>
                </c:pt>
                <c:pt idx="1">
                  <c:v>KNN(k nearest neighbors)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Support vector machine</c:v>
                </c:pt>
              </c:strCache>
            </c:strRef>
          </c:cat>
          <c:val>
            <c:numRef>
              <c:f>[results.xlsx]Sheet1!$G$8:$G$12</c:f>
              <c:numCache>
                <c:formatCode>General</c:formatCode>
                <c:ptCount val="5"/>
                <c:pt idx="0">
                  <c:v>0.89</c:v>
                </c:pt>
                <c:pt idx="1">
                  <c:v>0.88</c:v>
                </c:pt>
                <c:pt idx="2">
                  <c:v>0.87</c:v>
                </c:pt>
                <c:pt idx="3">
                  <c:v>0.91</c:v>
                </c:pt>
                <c:pt idx="4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C-4DDC-B1D8-532643000A25}"/>
            </c:ext>
          </c:extLst>
        </c:ser>
        <c:ser>
          <c:idx val="1"/>
          <c:order val="1"/>
          <c:tx>
            <c:strRef>
              <c:f>[results.xlsx]Sheet1!$H$7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[results.xlsx]Sheet1!$F$8:$F$12</c:f>
              <c:strCache>
                <c:ptCount val="5"/>
                <c:pt idx="0">
                  <c:v>Logistic regression</c:v>
                </c:pt>
                <c:pt idx="1">
                  <c:v>KNN(k nearest neighbors)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Support vector machine</c:v>
                </c:pt>
              </c:strCache>
            </c:strRef>
          </c:cat>
          <c:val>
            <c:numRef>
              <c:f>[results.xlsx]Sheet1!$H$8:$H$12</c:f>
              <c:numCache>
                <c:formatCode>General</c:formatCode>
                <c:ptCount val="5"/>
                <c:pt idx="0">
                  <c:v>0.9</c:v>
                </c:pt>
                <c:pt idx="1">
                  <c:v>0.88</c:v>
                </c:pt>
                <c:pt idx="2">
                  <c:v>0.87</c:v>
                </c:pt>
                <c:pt idx="3">
                  <c:v>0.91</c:v>
                </c:pt>
                <c:pt idx="4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C-4DDC-B1D8-532643000A25}"/>
            </c:ext>
          </c:extLst>
        </c:ser>
        <c:ser>
          <c:idx val="2"/>
          <c:order val="2"/>
          <c:tx>
            <c:strRef>
              <c:f>[results.xlsx]Sheet1!$I$7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[results.xlsx]Sheet1!$F$8:$F$12</c:f>
              <c:strCache>
                <c:ptCount val="5"/>
                <c:pt idx="0">
                  <c:v>Logistic regression</c:v>
                </c:pt>
                <c:pt idx="1">
                  <c:v>KNN(k nearest neighbors)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Support vector machine</c:v>
                </c:pt>
              </c:strCache>
            </c:strRef>
          </c:cat>
          <c:val>
            <c:numRef>
              <c:f>[results.xlsx]Sheet1!$I$8:$I$12</c:f>
              <c:numCache>
                <c:formatCode>General</c:formatCode>
                <c:ptCount val="5"/>
                <c:pt idx="0">
                  <c:v>0.89</c:v>
                </c:pt>
                <c:pt idx="1">
                  <c:v>0.88</c:v>
                </c:pt>
                <c:pt idx="2">
                  <c:v>0.87</c:v>
                </c:pt>
                <c:pt idx="3">
                  <c:v>0.91</c:v>
                </c:pt>
                <c:pt idx="4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1C-4DDC-B1D8-532643000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8069247"/>
        <c:axId val="1099440015"/>
      </c:barChart>
      <c:catAx>
        <c:axId val="29806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9440015"/>
        <c:crosses val="autoZero"/>
        <c:auto val="1"/>
        <c:lblAlgn val="ctr"/>
        <c:lblOffset val="100"/>
        <c:noMultiLvlLbl val="0"/>
      </c:catAx>
      <c:valAx>
        <c:axId val="10994400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9806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Predicting Cascading failures (No cascade)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[results.xlsx]Sheet2!$C$3</c:f>
              <c:strCache>
                <c:ptCount val="1"/>
                <c:pt idx="0">
                  <c:v>Cascade type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[results.xlsx]Sheet2!$B$4:$B$8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[results.xlsx]Sheet2!$C$4:$C$8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3C-4EB0-A48A-E03977C765B5}"/>
            </c:ext>
          </c:extLst>
        </c:ser>
        <c:ser>
          <c:idx val="1"/>
          <c:order val="1"/>
          <c:tx>
            <c:strRef>
              <c:f>[results.xlsx]Sheet2!$D$3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[results.xlsx]Sheet2!$B$4:$B$8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[results.xlsx]Sheet2!$D$4:$D$8</c:f>
              <c:numCache>
                <c:formatCode>General</c:formatCode>
                <c:ptCount val="5"/>
                <c:pt idx="0">
                  <c:v>0.92</c:v>
                </c:pt>
                <c:pt idx="1">
                  <c:v>0.89</c:v>
                </c:pt>
                <c:pt idx="2">
                  <c:v>0.93</c:v>
                </c:pt>
                <c:pt idx="3">
                  <c:v>0.94</c:v>
                </c:pt>
                <c:pt idx="4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3C-4EB0-A48A-E03977C765B5}"/>
            </c:ext>
          </c:extLst>
        </c:ser>
        <c:ser>
          <c:idx val="2"/>
          <c:order val="2"/>
          <c:tx>
            <c:strRef>
              <c:f>[results.xlsx]Sheet2!$E$3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[results.xlsx]Sheet2!$B$4:$B$8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[results.xlsx]Sheet2!$E$4:$E$8</c:f>
              <c:numCache>
                <c:formatCode>General</c:formatCode>
                <c:ptCount val="5"/>
                <c:pt idx="0">
                  <c:v>0.97</c:v>
                </c:pt>
                <c:pt idx="1">
                  <c:v>0.99</c:v>
                </c:pt>
                <c:pt idx="2">
                  <c:v>0.93</c:v>
                </c:pt>
                <c:pt idx="3">
                  <c:v>0.96</c:v>
                </c:pt>
                <c:pt idx="4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3C-4EB0-A48A-E03977C765B5}"/>
            </c:ext>
          </c:extLst>
        </c:ser>
        <c:ser>
          <c:idx val="3"/>
          <c:order val="3"/>
          <c:tx>
            <c:strRef>
              <c:f>[results.xlsx]Sheet2!$F$3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[results.xlsx]Sheet2!$B$4:$B$8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[results.xlsx]Sheet2!$F$4:$F$8</c:f>
              <c:numCache>
                <c:formatCode>General</c:formatCode>
                <c:ptCount val="5"/>
                <c:pt idx="0">
                  <c:v>0.95</c:v>
                </c:pt>
                <c:pt idx="1">
                  <c:v>0.94</c:v>
                </c:pt>
                <c:pt idx="2">
                  <c:v>0.93</c:v>
                </c:pt>
                <c:pt idx="3">
                  <c:v>0.95</c:v>
                </c:pt>
                <c:pt idx="4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3C-4EB0-A48A-E03977C76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1827167"/>
        <c:axId val="924312239"/>
      </c:barChart>
      <c:catAx>
        <c:axId val="301827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312239"/>
        <c:crosses val="autoZero"/>
        <c:auto val="1"/>
        <c:lblAlgn val="ctr"/>
        <c:lblOffset val="100"/>
        <c:noMultiLvlLbl val="0"/>
      </c:catAx>
      <c:valAx>
        <c:axId val="924312239"/>
        <c:scaling>
          <c:orientation val="minMax"/>
          <c:max val="1"/>
          <c:min val="0.85000000000000009"/>
        </c:scaling>
        <c:delete val="1"/>
        <c:axPos val="l"/>
        <c:numFmt formatCode="General" sourceLinked="1"/>
        <c:majorTickMark val="none"/>
        <c:minorTickMark val="none"/>
        <c:tickLblPos val="nextTo"/>
        <c:crossAx val="301827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Predicting Cascading failures (small cascade)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[results.xlsx]Sheet2!$D$3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[results.xlsx]Sheet2!$B$9:$B$13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[results.xlsx]Sheet2!$D$9:$D$13</c:f>
              <c:numCache>
                <c:formatCode>General</c:formatCode>
                <c:ptCount val="5"/>
                <c:pt idx="0">
                  <c:v>0.88</c:v>
                </c:pt>
                <c:pt idx="1">
                  <c:v>0.85</c:v>
                </c:pt>
                <c:pt idx="2">
                  <c:v>0.81</c:v>
                </c:pt>
                <c:pt idx="3">
                  <c:v>0.87</c:v>
                </c:pt>
                <c:pt idx="4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6-4C12-A84C-FCE0CC53967B}"/>
            </c:ext>
          </c:extLst>
        </c:ser>
        <c:ser>
          <c:idx val="2"/>
          <c:order val="1"/>
          <c:tx>
            <c:strRef>
              <c:f>[results.xlsx]Sheet2!$E$3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[results.xlsx]Sheet2!$B$9:$B$13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[results.xlsx]Sheet2!$E$9:$E$13</c:f>
              <c:numCache>
                <c:formatCode>General</c:formatCode>
                <c:ptCount val="5"/>
                <c:pt idx="0">
                  <c:v>0.79</c:v>
                </c:pt>
                <c:pt idx="1">
                  <c:v>0.78</c:v>
                </c:pt>
                <c:pt idx="2">
                  <c:v>0.8</c:v>
                </c:pt>
                <c:pt idx="3">
                  <c:v>0.85</c:v>
                </c:pt>
                <c:pt idx="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6-4C12-A84C-FCE0CC53967B}"/>
            </c:ext>
          </c:extLst>
        </c:ser>
        <c:ser>
          <c:idx val="3"/>
          <c:order val="2"/>
          <c:tx>
            <c:strRef>
              <c:f>[results.xlsx]Sheet2!$F$3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[results.xlsx]Sheet2!$B$9:$B$13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[results.xlsx]Sheet2!$F$9:$F$13</c:f>
              <c:numCache>
                <c:formatCode>General</c:formatCode>
                <c:ptCount val="5"/>
                <c:pt idx="0">
                  <c:v>0.83</c:v>
                </c:pt>
                <c:pt idx="1">
                  <c:v>0.81</c:v>
                </c:pt>
                <c:pt idx="2">
                  <c:v>0.8</c:v>
                </c:pt>
                <c:pt idx="3">
                  <c:v>0.86</c:v>
                </c:pt>
                <c:pt idx="4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6-4C12-A84C-FCE0CC539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4814623"/>
        <c:axId val="33956063"/>
      </c:barChart>
      <c:catAx>
        <c:axId val="192481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6063"/>
        <c:crosses val="autoZero"/>
        <c:auto val="1"/>
        <c:lblAlgn val="ctr"/>
        <c:lblOffset val="100"/>
        <c:noMultiLvlLbl val="0"/>
      </c:catAx>
      <c:valAx>
        <c:axId val="339560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2481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Predicting Cascading failures (Large cascade)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[results.xlsx]Sheet3!$B$2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[results.xlsx]Sheet3!$A$3:$A$7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[results.xlsx]Sheet3!$B$3:$B$7</c:f>
              <c:numCache>
                <c:formatCode>General</c:formatCode>
                <c:ptCount val="5"/>
                <c:pt idx="0">
                  <c:v>0.83</c:v>
                </c:pt>
                <c:pt idx="1">
                  <c:v>0.94</c:v>
                </c:pt>
                <c:pt idx="2">
                  <c:v>0.76</c:v>
                </c:pt>
                <c:pt idx="3">
                  <c:v>0.86</c:v>
                </c:pt>
                <c:pt idx="4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F-4C4D-9D2B-2196FF03FB0E}"/>
            </c:ext>
          </c:extLst>
        </c:ser>
        <c:ser>
          <c:idx val="1"/>
          <c:order val="1"/>
          <c:tx>
            <c:strRef>
              <c:f>[results.xlsx]Sheet3!$C$2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[results.xlsx]Sheet3!$A$3:$A$7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[results.xlsx]Sheet3!$C$3:$C$7</c:f>
              <c:numCache>
                <c:formatCode>General</c:formatCode>
                <c:ptCount val="5"/>
                <c:pt idx="0">
                  <c:v>0.8</c:v>
                </c:pt>
                <c:pt idx="1">
                  <c:v>0.67</c:v>
                </c:pt>
                <c:pt idx="2">
                  <c:v>0.79</c:v>
                </c:pt>
                <c:pt idx="3">
                  <c:v>0.8</c:v>
                </c:pt>
                <c:pt idx="4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F-4C4D-9D2B-2196FF03FB0E}"/>
            </c:ext>
          </c:extLst>
        </c:ser>
        <c:ser>
          <c:idx val="2"/>
          <c:order val="2"/>
          <c:tx>
            <c:strRef>
              <c:f>[results.xlsx]Sheet3!$D$2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[results.xlsx]Sheet3!$A$3:$A$7</c:f>
              <c:strCache>
                <c:ptCount val="5"/>
                <c:pt idx="0">
                  <c:v>logistic regression</c:v>
                </c:pt>
                <c:pt idx="1">
                  <c:v>KNN</c:v>
                </c:pt>
                <c:pt idx="2">
                  <c:v>decesion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[results.xlsx]Sheet3!$D$3:$D$7</c:f>
              <c:numCache>
                <c:formatCode>General</c:formatCode>
                <c:ptCount val="5"/>
                <c:pt idx="0">
                  <c:v>0.81</c:v>
                </c:pt>
                <c:pt idx="1">
                  <c:v>0.78</c:v>
                </c:pt>
                <c:pt idx="2">
                  <c:v>0.77</c:v>
                </c:pt>
                <c:pt idx="3">
                  <c:v>0.83</c:v>
                </c:pt>
                <c:pt idx="4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F-4C4D-9D2B-2196FF03F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9001999"/>
        <c:axId val="1342693983"/>
      </c:barChart>
      <c:catAx>
        <c:axId val="26900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693983"/>
        <c:crosses val="autoZero"/>
        <c:auto val="1"/>
        <c:lblAlgn val="ctr"/>
        <c:lblOffset val="100"/>
        <c:noMultiLvlLbl val="0"/>
      </c:catAx>
      <c:valAx>
        <c:axId val="1342693983"/>
        <c:scaling>
          <c:orientation val="minMax"/>
          <c:min val="0.60000000000000009"/>
        </c:scaling>
        <c:delete val="1"/>
        <c:axPos val="l"/>
        <c:numFmt formatCode="General" sourceLinked="1"/>
        <c:majorTickMark val="none"/>
        <c:minorTickMark val="none"/>
        <c:tickLblPos val="nextTo"/>
        <c:crossAx val="26900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4E928-D908-42AF-A59B-E545793899EF}" type="doc">
      <dgm:prSet loTypeId="urn:microsoft.com/office/officeart/2008/layout/VerticalCurvedList" loCatId="list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CF514F-DBE6-4DB4-A26C-134B44B29721}">
      <dgm:prSet phldrT="[Text]"/>
      <dgm:spPr>
        <a:solidFill>
          <a:srgbClr val="0070C0"/>
        </a:solidFill>
      </dgm:spPr>
      <dgm:t>
        <a:bodyPr/>
        <a:lstStyle/>
        <a:p>
          <a:r>
            <a:rPr lang="en-US" b="1" i="1" dirty="0">
              <a:latin typeface="+mn-lt"/>
            </a:rPr>
            <a:t>Overview of Cascading Failures in power grid</a:t>
          </a:r>
          <a:endParaRPr lang="en-US" dirty="0"/>
        </a:p>
      </dgm:t>
    </dgm:pt>
    <dgm:pt modelId="{48A612CE-6573-4659-BDB6-1778E6FB7428}" type="parTrans" cxnId="{849808CE-BA98-42AC-A2FC-DDBC31664B44}">
      <dgm:prSet/>
      <dgm:spPr/>
      <dgm:t>
        <a:bodyPr/>
        <a:lstStyle/>
        <a:p>
          <a:endParaRPr lang="en-US"/>
        </a:p>
      </dgm:t>
    </dgm:pt>
    <dgm:pt modelId="{12EC776F-159B-4773-A9EC-6B497EA28E6E}" type="sibTrans" cxnId="{849808CE-BA98-42AC-A2FC-DDBC31664B44}">
      <dgm:prSet/>
      <dgm:spPr/>
      <dgm:t>
        <a:bodyPr/>
        <a:lstStyle/>
        <a:p>
          <a:endParaRPr lang="en-US"/>
        </a:p>
      </dgm:t>
    </dgm:pt>
    <dgm:pt modelId="{1EF19B04-84D2-476F-9F03-EAF828899AB6}">
      <dgm:prSet phldrT="[Text]"/>
      <dgm:spPr>
        <a:solidFill>
          <a:srgbClr val="0070C0"/>
        </a:solidFill>
      </dgm:spPr>
      <dgm:t>
        <a:bodyPr/>
        <a:lstStyle/>
        <a:p>
          <a:r>
            <a:rPr lang="en-US" b="1" i="1" dirty="0"/>
            <a:t>Problem, Challenges and Related Works</a:t>
          </a:r>
        </a:p>
      </dgm:t>
    </dgm:pt>
    <dgm:pt modelId="{E09E7DE7-AEE0-4254-84D6-C266424A8E56}" type="parTrans" cxnId="{3D9563B6-3FBF-4534-B61A-C015DBDEEB70}">
      <dgm:prSet/>
      <dgm:spPr/>
      <dgm:t>
        <a:bodyPr/>
        <a:lstStyle/>
        <a:p>
          <a:endParaRPr lang="en-US"/>
        </a:p>
      </dgm:t>
    </dgm:pt>
    <dgm:pt modelId="{4D1EB095-6C38-4755-9AAC-3B6E16C106DB}" type="sibTrans" cxnId="{3D9563B6-3FBF-4534-B61A-C015DBDEEB70}">
      <dgm:prSet/>
      <dgm:spPr/>
      <dgm:t>
        <a:bodyPr/>
        <a:lstStyle/>
        <a:p>
          <a:endParaRPr lang="en-US"/>
        </a:p>
      </dgm:t>
    </dgm:pt>
    <dgm:pt modelId="{C0CF2B6B-B542-40BB-9935-77EB54F97166}">
      <dgm:prSet phldrT="[Text]"/>
      <dgm:spPr>
        <a:solidFill>
          <a:srgbClr val="0070C0"/>
        </a:solidFill>
      </dgm:spPr>
      <dgm:t>
        <a:bodyPr/>
        <a:lstStyle/>
        <a:p>
          <a:r>
            <a:rPr lang="en-US" b="1" i="1" dirty="0"/>
            <a:t>Data Set and Features</a:t>
          </a:r>
        </a:p>
      </dgm:t>
    </dgm:pt>
    <dgm:pt modelId="{F4C64805-4C4D-4EAD-BB39-2BBED824AC44}" type="parTrans" cxnId="{068350B1-E4BD-4447-896A-62E8DA22F628}">
      <dgm:prSet/>
      <dgm:spPr/>
      <dgm:t>
        <a:bodyPr/>
        <a:lstStyle/>
        <a:p>
          <a:endParaRPr lang="en-US"/>
        </a:p>
      </dgm:t>
    </dgm:pt>
    <dgm:pt modelId="{2917017A-C79C-4B73-96DB-100D5593528D}" type="sibTrans" cxnId="{068350B1-E4BD-4447-896A-62E8DA22F628}">
      <dgm:prSet/>
      <dgm:spPr/>
      <dgm:t>
        <a:bodyPr/>
        <a:lstStyle/>
        <a:p>
          <a:endParaRPr lang="en-US"/>
        </a:p>
      </dgm:t>
    </dgm:pt>
    <dgm:pt modelId="{0C123D1F-936D-41A0-852A-280D3E8D2BD1}">
      <dgm:prSet phldrT="[Text]"/>
      <dgm:spPr>
        <a:solidFill>
          <a:srgbClr val="0070C0"/>
        </a:solidFill>
      </dgm:spPr>
      <dgm:t>
        <a:bodyPr/>
        <a:lstStyle/>
        <a:p>
          <a:r>
            <a:rPr lang="en-US" b="1" i="1" dirty="0"/>
            <a:t>Results</a:t>
          </a:r>
        </a:p>
      </dgm:t>
    </dgm:pt>
    <dgm:pt modelId="{5F3AECBE-E753-47E6-9667-2F5894056ECE}" type="parTrans" cxnId="{B5BF67E5-0199-4270-B381-73006DB1B612}">
      <dgm:prSet/>
      <dgm:spPr/>
      <dgm:t>
        <a:bodyPr/>
        <a:lstStyle/>
        <a:p>
          <a:endParaRPr lang="en-US"/>
        </a:p>
      </dgm:t>
    </dgm:pt>
    <dgm:pt modelId="{8AB82CD8-769E-4022-B143-E2B325FBD87E}" type="sibTrans" cxnId="{B5BF67E5-0199-4270-B381-73006DB1B612}">
      <dgm:prSet/>
      <dgm:spPr/>
      <dgm:t>
        <a:bodyPr/>
        <a:lstStyle/>
        <a:p>
          <a:endParaRPr lang="en-US"/>
        </a:p>
      </dgm:t>
    </dgm:pt>
    <dgm:pt modelId="{F1151512-37E5-433A-82D3-AFF750B6804A}">
      <dgm:prSet phldrT="[Text]"/>
      <dgm:spPr>
        <a:solidFill>
          <a:srgbClr val="0070C0"/>
        </a:solidFill>
      </dgm:spPr>
      <dgm:t>
        <a:bodyPr/>
        <a:lstStyle/>
        <a:p>
          <a:r>
            <a:rPr lang="en-US" b="1" i="1" dirty="0"/>
            <a:t>Summary</a:t>
          </a:r>
        </a:p>
      </dgm:t>
    </dgm:pt>
    <dgm:pt modelId="{321303F5-7F29-46E1-A9C7-B4DA337B3AB4}" type="parTrans" cxnId="{57040662-E161-433F-9AA2-9EF460AF11B7}">
      <dgm:prSet/>
      <dgm:spPr/>
      <dgm:t>
        <a:bodyPr/>
        <a:lstStyle/>
        <a:p>
          <a:endParaRPr lang="en-US"/>
        </a:p>
      </dgm:t>
    </dgm:pt>
    <dgm:pt modelId="{EBA43CD4-61A0-402B-BDE1-333C3B4F5081}" type="sibTrans" cxnId="{57040662-E161-433F-9AA2-9EF460AF11B7}">
      <dgm:prSet/>
      <dgm:spPr/>
      <dgm:t>
        <a:bodyPr/>
        <a:lstStyle/>
        <a:p>
          <a:endParaRPr lang="en-US"/>
        </a:p>
      </dgm:t>
    </dgm:pt>
    <dgm:pt modelId="{8C44849B-1DC5-4584-934F-375E67D00FC5}" type="pres">
      <dgm:prSet presAssocID="{2674E928-D908-42AF-A59B-E545793899EF}" presName="Name0" presStyleCnt="0">
        <dgm:presLayoutVars>
          <dgm:chMax val="7"/>
          <dgm:chPref val="7"/>
          <dgm:dir/>
        </dgm:presLayoutVars>
      </dgm:prSet>
      <dgm:spPr/>
    </dgm:pt>
    <dgm:pt modelId="{89BFDFE7-929B-40BA-89A8-B14FF7BE5E48}" type="pres">
      <dgm:prSet presAssocID="{2674E928-D908-42AF-A59B-E545793899EF}" presName="Name1" presStyleCnt="0"/>
      <dgm:spPr/>
    </dgm:pt>
    <dgm:pt modelId="{4B105BA0-8734-4FE4-9459-B23AE1275D66}" type="pres">
      <dgm:prSet presAssocID="{2674E928-D908-42AF-A59B-E545793899EF}" presName="cycle" presStyleCnt="0"/>
      <dgm:spPr/>
    </dgm:pt>
    <dgm:pt modelId="{7CB4A22D-A23B-4B9A-AC52-938037B75171}" type="pres">
      <dgm:prSet presAssocID="{2674E928-D908-42AF-A59B-E545793899EF}" presName="srcNode" presStyleLbl="node1" presStyleIdx="0" presStyleCnt="5"/>
      <dgm:spPr/>
    </dgm:pt>
    <dgm:pt modelId="{84422497-4868-4283-8E71-C17675C25A8A}" type="pres">
      <dgm:prSet presAssocID="{2674E928-D908-42AF-A59B-E545793899EF}" presName="conn" presStyleLbl="parChTrans1D2" presStyleIdx="0" presStyleCnt="1"/>
      <dgm:spPr/>
    </dgm:pt>
    <dgm:pt modelId="{BE62AA0A-FAD3-4476-BEF0-F945F877BED7}" type="pres">
      <dgm:prSet presAssocID="{2674E928-D908-42AF-A59B-E545793899EF}" presName="extraNode" presStyleLbl="node1" presStyleIdx="0" presStyleCnt="5"/>
      <dgm:spPr/>
    </dgm:pt>
    <dgm:pt modelId="{0964E008-52B8-4A6C-8D4B-CDC30E3D16FC}" type="pres">
      <dgm:prSet presAssocID="{2674E928-D908-42AF-A59B-E545793899EF}" presName="dstNode" presStyleLbl="node1" presStyleIdx="0" presStyleCnt="5"/>
      <dgm:spPr/>
    </dgm:pt>
    <dgm:pt modelId="{3C3281F2-408A-408A-A6DF-5110E06930E6}" type="pres">
      <dgm:prSet presAssocID="{C1CF514F-DBE6-4DB4-A26C-134B44B29721}" presName="text_1" presStyleLbl="node1" presStyleIdx="0" presStyleCnt="5">
        <dgm:presLayoutVars>
          <dgm:bulletEnabled val="1"/>
        </dgm:presLayoutVars>
      </dgm:prSet>
      <dgm:spPr/>
    </dgm:pt>
    <dgm:pt modelId="{16619FA0-9D3F-4467-B764-DAD9AFC7F05A}" type="pres">
      <dgm:prSet presAssocID="{C1CF514F-DBE6-4DB4-A26C-134B44B29721}" presName="accent_1" presStyleCnt="0"/>
      <dgm:spPr/>
    </dgm:pt>
    <dgm:pt modelId="{D4EDD950-1108-4A89-8DAA-A71B8BD4C9ED}" type="pres">
      <dgm:prSet presAssocID="{C1CF514F-DBE6-4DB4-A26C-134B44B29721}" presName="accentRepeatNode" presStyleLbl="solidFgAcc1" presStyleIdx="0" presStyleCnt="5"/>
      <dgm:spPr>
        <a:solidFill>
          <a:srgbClr val="92D050"/>
        </a:solidFill>
      </dgm:spPr>
    </dgm:pt>
    <dgm:pt modelId="{BD241EF2-43FB-4509-AE1D-DD4104851E9D}" type="pres">
      <dgm:prSet presAssocID="{1EF19B04-84D2-476F-9F03-EAF828899AB6}" presName="text_2" presStyleLbl="node1" presStyleIdx="1" presStyleCnt="5">
        <dgm:presLayoutVars>
          <dgm:bulletEnabled val="1"/>
        </dgm:presLayoutVars>
      </dgm:prSet>
      <dgm:spPr/>
    </dgm:pt>
    <dgm:pt modelId="{5F3D5420-4F69-479B-99AC-F80F8E893464}" type="pres">
      <dgm:prSet presAssocID="{1EF19B04-84D2-476F-9F03-EAF828899AB6}" presName="accent_2" presStyleCnt="0"/>
      <dgm:spPr/>
    </dgm:pt>
    <dgm:pt modelId="{44546CE5-CA18-486C-B49E-9CFE7A0AC8DC}" type="pres">
      <dgm:prSet presAssocID="{1EF19B04-84D2-476F-9F03-EAF828899AB6}" presName="accentRepeatNode" presStyleLbl="solidFgAcc1" presStyleIdx="1" presStyleCnt="5"/>
      <dgm:spPr>
        <a:solidFill>
          <a:srgbClr val="92D050"/>
        </a:solidFill>
      </dgm:spPr>
    </dgm:pt>
    <dgm:pt modelId="{2147F91C-9437-4F8B-B83B-0771F6F2F1B8}" type="pres">
      <dgm:prSet presAssocID="{C0CF2B6B-B542-40BB-9935-77EB54F97166}" presName="text_3" presStyleLbl="node1" presStyleIdx="2" presStyleCnt="5">
        <dgm:presLayoutVars>
          <dgm:bulletEnabled val="1"/>
        </dgm:presLayoutVars>
      </dgm:prSet>
      <dgm:spPr/>
    </dgm:pt>
    <dgm:pt modelId="{E6C539B9-A943-47F8-B62F-6201591D8CD4}" type="pres">
      <dgm:prSet presAssocID="{C0CF2B6B-B542-40BB-9935-77EB54F97166}" presName="accent_3" presStyleCnt="0"/>
      <dgm:spPr/>
    </dgm:pt>
    <dgm:pt modelId="{3994D51E-D20D-4D82-89EC-6D13C0A61946}" type="pres">
      <dgm:prSet presAssocID="{C0CF2B6B-B542-40BB-9935-77EB54F97166}" presName="accentRepeatNode" presStyleLbl="solidFgAcc1" presStyleIdx="2" presStyleCnt="5"/>
      <dgm:spPr>
        <a:solidFill>
          <a:srgbClr val="92D050"/>
        </a:solidFill>
      </dgm:spPr>
    </dgm:pt>
    <dgm:pt modelId="{17FD2368-0201-4FF7-93EA-8B8529C79432}" type="pres">
      <dgm:prSet presAssocID="{0C123D1F-936D-41A0-852A-280D3E8D2BD1}" presName="text_4" presStyleLbl="node1" presStyleIdx="3" presStyleCnt="5">
        <dgm:presLayoutVars>
          <dgm:bulletEnabled val="1"/>
        </dgm:presLayoutVars>
      </dgm:prSet>
      <dgm:spPr/>
    </dgm:pt>
    <dgm:pt modelId="{602ABCB0-1C15-4A11-9797-510C57A4C694}" type="pres">
      <dgm:prSet presAssocID="{0C123D1F-936D-41A0-852A-280D3E8D2BD1}" presName="accent_4" presStyleCnt="0"/>
      <dgm:spPr/>
    </dgm:pt>
    <dgm:pt modelId="{FCC78D6B-EB66-49A6-9709-C33369783FA9}" type="pres">
      <dgm:prSet presAssocID="{0C123D1F-936D-41A0-852A-280D3E8D2BD1}" presName="accentRepeatNode" presStyleLbl="solidFgAcc1" presStyleIdx="3" presStyleCnt="5"/>
      <dgm:spPr>
        <a:solidFill>
          <a:srgbClr val="92D050"/>
        </a:solidFill>
      </dgm:spPr>
    </dgm:pt>
    <dgm:pt modelId="{F77D9235-CDEF-4E78-95FB-A1DD6BB15466}" type="pres">
      <dgm:prSet presAssocID="{F1151512-37E5-433A-82D3-AFF750B6804A}" presName="text_5" presStyleLbl="node1" presStyleIdx="4" presStyleCnt="5">
        <dgm:presLayoutVars>
          <dgm:bulletEnabled val="1"/>
        </dgm:presLayoutVars>
      </dgm:prSet>
      <dgm:spPr/>
    </dgm:pt>
    <dgm:pt modelId="{64967798-9565-4D1E-81BA-8FEC8687F402}" type="pres">
      <dgm:prSet presAssocID="{F1151512-37E5-433A-82D3-AFF750B6804A}" presName="accent_5" presStyleCnt="0"/>
      <dgm:spPr/>
    </dgm:pt>
    <dgm:pt modelId="{755799DC-5489-4134-8B3A-608E2AAE3E7C}" type="pres">
      <dgm:prSet presAssocID="{F1151512-37E5-433A-82D3-AFF750B6804A}" presName="accentRepeatNode" presStyleLbl="solidFgAcc1" presStyleIdx="4" presStyleCnt="5"/>
      <dgm:spPr>
        <a:solidFill>
          <a:srgbClr val="92D050"/>
        </a:solidFill>
      </dgm:spPr>
    </dgm:pt>
  </dgm:ptLst>
  <dgm:cxnLst>
    <dgm:cxn modelId="{1AD48123-8BD2-41EC-8E62-48255FCE22A6}" type="presOf" srcId="{2674E928-D908-42AF-A59B-E545793899EF}" destId="{8C44849B-1DC5-4584-934F-375E67D00FC5}" srcOrd="0" destOrd="0" presId="urn:microsoft.com/office/officeart/2008/layout/VerticalCurvedList"/>
    <dgm:cxn modelId="{2848542A-9C01-4B6F-B259-66B8124CFEE2}" type="presOf" srcId="{C1CF514F-DBE6-4DB4-A26C-134B44B29721}" destId="{3C3281F2-408A-408A-A6DF-5110E06930E6}" srcOrd="0" destOrd="0" presId="urn:microsoft.com/office/officeart/2008/layout/VerticalCurvedList"/>
    <dgm:cxn modelId="{57040662-E161-433F-9AA2-9EF460AF11B7}" srcId="{2674E928-D908-42AF-A59B-E545793899EF}" destId="{F1151512-37E5-433A-82D3-AFF750B6804A}" srcOrd="4" destOrd="0" parTransId="{321303F5-7F29-46E1-A9C7-B4DA337B3AB4}" sibTransId="{EBA43CD4-61A0-402B-BDE1-333C3B4F5081}"/>
    <dgm:cxn modelId="{77646D62-BEDC-4C66-86A2-06A8F5F47134}" type="presOf" srcId="{C0CF2B6B-B542-40BB-9935-77EB54F97166}" destId="{2147F91C-9437-4F8B-B83B-0771F6F2F1B8}" srcOrd="0" destOrd="0" presId="urn:microsoft.com/office/officeart/2008/layout/VerticalCurvedList"/>
    <dgm:cxn modelId="{58AB7269-11DE-4827-A300-7FC462290C81}" type="presOf" srcId="{1EF19B04-84D2-476F-9F03-EAF828899AB6}" destId="{BD241EF2-43FB-4509-AE1D-DD4104851E9D}" srcOrd="0" destOrd="0" presId="urn:microsoft.com/office/officeart/2008/layout/VerticalCurvedList"/>
    <dgm:cxn modelId="{D8DF3CA8-7F4C-46DE-8DD8-F65CD38C4B0F}" type="presOf" srcId="{F1151512-37E5-433A-82D3-AFF750B6804A}" destId="{F77D9235-CDEF-4E78-95FB-A1DD6BB15466}" srcOrd="0" destOrd="0" presId="urn:microsoft.com/office/officeart/2008/layout/VerticalCurvedList"/>
    <dgm:cxn modelId="{23032FAC-A27C-4392-806A-8922ECF7306F}" type="presOf" srcId="{12EC776F-159B-4773-A9EC-6B497EA28E6E}" destId="{84422497-4868-4283-8E71-C17675C25A8A}" srcOrd="0" destOrd="0" presId="urn:microsoft.com/office/officeart/2008/layout/VerticalCurvedList"/>
    <dgm:cxn modelId="{068350B1-E4BD-4447-896A-62E8DA22F628}" srcId="{2674E928-D908-42AF-A59B-E545793899EF}" destId="{C0CF2B6B-B542-40BB-9935-77EB54F97166}" srcOrd="2" destOrd="0" parTransId="{F4C64805-4C4D-4EAD-BB39-2BBED824AC44}" sibTransId="{2917017A-C79C-4B73-96DB-100D5593528D}"/>
    <dgm:cxn modelId="{3D9563B6-3FBF-4534-B61A-C015DBDEEB70}" srcId="{2674E928-D908-42AF-A59B-E545793899EF}" destId="{1EF19B04-84D2-476F-9F03-EAF828899AB6}" srcOrd="1" destOrd="0" parTransId="{E09E7DE7-AEE0-4254-84D6-C266424A8E56}" sibTransId="{4D1EB095-6C38-4755-9AAC-3B6E16C106DB}"/>
    <dgm:cxn modelId="{C11F12C9-9110-47FE-8058-E5043609057B}" type="presOf" srcId="{0C123D1F-936D-41A0-852A-280D3E8D2BD1}" destId="{17FD2368-0201-4FF7-93EA-8B8529C79432}" srcOrd="0" destOrd="0" presId="urn:microsoft.com/office/officeart/2008/layout/VerticalCurvedList"/>
    <dgm:cxn modelId="{849808CE-BA98-42AC-A2FC-DDBC31664B44}" srcId="{2674E928-D908-42AF-A59B-E545793899EF}" destId="{C1CF514F-DBE6-4DB4-A26C-134B44B29721}" srcOrd="0" destOrd="0" parTransId="{48A612CE-6573-4659-BDB6-1778E6FB7428}" sibTransId="{12EC776F-159B-4773-A9EC-6B497EA28E6E}"/>
    <dgm:cxn modelId="{B5BF67E5-0199-4270-B381-73006DB1B612}" srcId="{2674E928-D908-42AF-A59B-E545793899EF}" destId="{0C123D1F-936D-41A0-852A-280D3E8D2BD1}" srcOrd="3" destOrd="0" parTransId="{5F3AECBE-E753-47E6-9667-2F5894056ECE}" sibTransId="{8AB82CD8-769E-4022-B143-E2B325FBD87E}"/>
    <dgm:cxn modelId="{CDB635FB-DEFA-483E-ADF7-6C46BE7B57FE}" type="presParOf" srcId="{8C44849B-1DC5-4584-934F-375E67D00FC5}" destId="{89BFDFE7-929B-40BA-89A8-B14FF7BE5E48}" srcOrd="0" destOrd="0" presId="urn:microsoft.com/office/officeart/2008/layout/VerticalCurvedList"/>
    <dgm:cxn modelId="{B73BB32A-4990-4A34-AEE5-8F1E49039784}" type="presParOf" srcId="{89BFDFE7-929B-40BA-89A8-B14FF7BE5E48}" destId="{4B105BA0-8734-4FE4-9459-B23AE1275D66}" srcOrd="0" destOrd="0" presId="urn:microsoft.com/office/officeart/2008/layout/VerticalCurvedList"/>
    <dgm:cxn modelId="{2BABF1D6-6041-4A1D-8310-0F4B588CF6BE}" type="presParOf" srcId="{4B105BA0-8734-4FE4-9459-B23AE1275D66}" destId="{7CB4A22D-A23B-4B9A-AC52-938037B75171}" srcOrd="0" destOrd="0" presId="urn:microsoft.com/office/officeart/2008/layout/VerticalCurvedList"/>
    <dgm:cxn modelId="{F522E47E-AFBA-4461-9E44-DF1DAECD6E9C}" type="presParOf" srcId="{4B105BA0-8734-4FE4-9459-B23AE1275D66}" destId="{84422497-4868-4283-8E71-C17675C25A8A}" srcOrd="1" destOrd="0" presId="urn:microsoft.com/office/officeart/2008/layout/VerticalCurvedList"/>
    <dgm:cxn modelId="{21B1DA72-7EF2-4204-BE52-C5CFBEC9E2C5}" type="presParOf" srcId="{4B105BA0-8734-4FE4-9459-B23AE1275D66}" destId="{BE62AA0A-FAD3-4476-BEF0-F945F877BED7}" srcOrd="2" destOrd="0" presId="urn:microsoft.com/office/officeart/2008/layout/VerticalCurvedList"/>
    <dgm:cxn modelId="{00965550-84B4-4A64-AB77-510EDE8123B2}" type="presParOf" srcId="{4B105BA0-8734-4FE4-9459-B23AE1275D66}" destId="{0964E008-52B8-4A6C-8D4B-CDC30E3D16FC}" srcOrd="3" destOrd="0" presId="urn:microsoft.com/office/officeart/2008/layout/VerticalCurvedList"/>
    <dgm:cxn modelId="{50F65F4E-26ED-4300-8D0C-785002FD404B}" type="presParOf" srcId="{89BFDFE7-929B-40BA-89A8-B14FF7BE5E48}" destId="{3C3281F2-408A-408A-A6DF-5110E06930E6}" srcOrd="1" destOrd="0" presId="urn:microsoft.com/office/officeart/2008/layout/VerticalCurvedList"/>
    <dgm:cxn modelId="{887D3D31-9140-41C6-8457-7351F132C4B2}" type="presParOf" srcId="{89BFDFE7-929B-40BA-89A8-B14FF7BE5E48}" destId="{16619FA0-9D3F-4467-B764-DAD9AFC7F05A}" srcOrd="2" destOrd="0" presId="urn:microsoft.com/office/officeart/2008/layout/VerticalCurvedList"/>
    <dgm:cxn modelId="{6D5DC43F-75CB-4857-8231-73E7E8225D3F}" type="presParOf" srcId="{16619FA0-9D3F-4467-B764-DAD9AFC7F05A}" destId="{D4EDD950-1108-4A89-8DAA-A71B8BD4C9ED}" srcOrd="0" destOrd="0" presId="urn:microsoft.com/office/officeart/2008/layout/VerticalCurvedList"/>
    <dgm:cxn modelId="{4E9C29D4-7066-4746-AE7F-4AAF2A6D148D}" type="presParOf" srcId="{89BFDFE7-929B-40BA-89A8-B14FF7BE5E48}" destId="{BD241EF2-43FB-4509-AE1D-DD4104851E9D}" srcOrd="3" destOrd="0" presId="urn:microsoft.com/office/officeart/2008/layout/VerticalCurvedList"/>
    <dgm:cxn modelId="{6872694B-5048-4F68-B0CB-9AA48542CF53}" type="presParOf" srcId="{89BFDFE7-929B-40BA-89A8-B14FF7BE5E48}" destId="{5F3D5420-4F69-479B-99AC-F80F8E893464}" srcOrd="4" destOrd="0" presId="urn:microsoft.com/office/officeart/2008/layout/VerticalCurvedList"/>
    <dgm:cxn modelId="{AED8F64C-8795-4DA0-9613-8F5B471B9240}" type="presParOf" srcId="{5F3D5420-4F69-479B-99AC-F80F8E893464}" destId="{44546CE5-CA18-486C-B49E-9CFE7A0AC8DC}" srcOrd="0" destOrd="0" presId="urn:microsoft.com/office/officeart/2008/layout/VerticalCurvedList"/>
    <dgm:cxn modelId="{CC743BF6-17A8-4B02-A9DA-1BC2685FB1D4}" type="presParOf" srcId="{89BFDFE7-929B-40BA-89A8-B14FF7BE5E48}" destId="{2147F91C-9437-4F8B-B83B-0771F6F2F1B8}" srcOrd="5" destOrd="0" presId="urn:microsoft.com/office/officeart/2008/layout/VerticalCurvedList"/>
    <dgm:cxn modelId="{2018E878-4695-495D-A544-11B8201E9B23}" type="presParOf" srcId="{89BFDFE7-929B-40BA-89A8-B14FF7BE5E48}" destId="{E6C539B9-A943-47F8-B62F-6201591D8CD4}" srcOrd="6" destOrd="0" presId="urn:microsoft.com/office/officeart/2008/layout/VerticalCurvedList"/>
    <dgm:cxn modelId="{A4860E3B-5C4D-43E4-BF18-60966096F133}" type="presParOf" srcId="{E6C539B9-A943-47F8-B62F-6201591D8CD4}" destId="{3994D51E-D20D-4D82-89EC-6D13C0A61946}" srcOrd="0" destOrd="0" presId="urn:microsoft.com/office/officeart/2008/layout/VerticalCurvedList"/>
    <dgm:cxn modelId="{D51FF0E7-CC06-4CAC-A0CB-2EDA60238339}" type="presParOf" srcId="{89BFDFE7-929B-40BA-89A8-B14FF7BE5E48}" destId="{17FD2368-0201-4FF7-93EA-8B8529C79432}" srcOrd="7" destOrd="0" presId="urn:microsoft.com/office/officeart/2008/layout/VerticalCurvedList"/>
    <dgm:cxn modelId="{A2779694-7C13-4F4B-855A-B0E592A2F088}" type="presParOf" srcId="{89BFDFE7-929B-40BA-89A8-B14FF7BE5E48}" destId="{602ABCB0-1C15-4A11-9797-510C57A4C694}" srcOrd="8" destOrd="0" presId="urn:microsoft.com/office/officeart/2008/layout/VerticalCurvedList"/>
    <dgm:cxn modelId="{0290FCD7-4359-4DCB-92AD-DBB929B41725}" type="presParOf" srcId="{602ABCB0-1C15-4A11-9797-510C57A4C694}" destId="{FCC78D6B-EB66-49A6-9709-C33369783FA9}" srcOrd="0" destOrd="0" presId="urn:microsoft.com/office/officeart/2008/layout/VerticalCurvedList"/>
    <dgm:cxn modelId="{52601FE6-087B-4408-82AD-3CA320557640}" type="presParOf" srcId="{89BFDFE7-929B-40BA-89A8-B14FF7BE5E48}" destId="{F77D9235-CDEF-4E78-95FB-A1DD6BB15466}" srcOrd="9" destOrd="0" presId="urn:microsoft.com/office/officeart/2008/layout/VerticalCurvedList"/>
    <dgm:cxn modelId="{854BA163-B7E1-445E-903F-B6270A3B7715}" type="presParOf" srcId="{89BFDFE7-929B-40BA-89A8-B14FF7BE5E48}" destId="{64967798-9565-4D1E-81BA-8FEC8687F402}" srcOrd="10" destOrd="0" presId="urn:microsoft.com/office/officeart/2008/layout/VerticalCurvedList"/>
    <dgm:cxn modelId="{9069E5A7-4BDE-4875-B67A-4D9E305D72C1}" type="presParOf" srcId="{64967798-9565-4D1E-81BA-8FEC8687F402}" destId="{755799DC-5489-4134-8B3A-608E2AAE3E7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44633-231C-405F-95A3-4171B96BFA53}" type="doc">
      <dgm:prSet loTypeId="urn:microsoft.com/office/officeart/2016/7/layout/RepeatingBendingProcessNew" loCatId="process" qsTypeId="urn:microsoft.com/office/officeart/2005/8/quickstyle/3d3" qsCatId="3D" csTypeId="urn:microsoft.com/office/officeart/2005/8/colors/colorful5" csCatId="colorful" phldr="1"/>
      <dgm:spPr/>
    </dgm:pt>
    <dgm:pt modelId="{8E21DB3B-3A07-4457-AB2C-5276664CF136}">
      <dgm:prSet phldrT="[Text]"/>
      <dgm:spPr/>
      <dgm:t>
        <a:bodyPr/>
        <a:lstStyle/>
        <a:p>
          <a:r>
            <a:rPr lang="en-US" b="1" dirty="0"/>
            <a:t>Loads shifted to nearby elements in the system</a:t>
          </a:r>
        </a:p>
      </dgm:t>
    </dgm:pt>
    <dgm:pt modelId="{472320D7-6065-41A1-ADE6-178C9C016107}" type="parTrans" cxnId="{0196D7A0-9C33-45B7-B299-E51785EB8644}">
      <dgm:prSet/>
      <dgm:spPr/>
      <dgm:t>
        <a:bodyPr/>
        <a:lstStyle/>
        <a:p>
          <a:endParaRPr lang="en-US" b="1"/>
        </a:p>
      </dgm:t>
    </dgm:pt>
    <dgm:pt modelId="{C11BDD5B-B3A1-4110-88EB-27B34EA97442}" type="sibTrans" cxnId="{0196D7A0-9C33-45B7-B299-E51785EB8644}">
      <dgm:prSet/>
      <dgm:spPr/>
      <dgm:t>
        <a:bodyPr/>
        <a:lstStyle/>
        <a:p>
          <a:endParaRPr lang="en-US" b="1"/>
        </a:p>
      </dgm:t>
    </dgm:pt>
    <dgm:pt modelId="{D0CEFAA0-D36D-49F1-8202-9A1E98B0D2D3}">
      <dgm:prSet phldrT="[Text]" custT="1"/>
      <dgm:spPr/>
      <dgm:t>
        <a:bodyPr/>
        <a:lstStyle/>
        <a:p>
          <a:r>
            <a:rPr lang="en-US" sz="1500" b="1" dirty="0"/>
            <a:t>Nearby elements are overloaded beyond their capacity </a:t>
          </a:r>
        </a:p>
      </dgm:t>
    </dgm:pt>
    <dgm:pt modelId="{269FFCBD-D7C1-468D-A64C-A86E3C6327EB}" type="parTrans" cxnId="{41D058A7-F98B-453B-9AC4-700FA8F8D1C9}">
      <dgm:prSet/>
      <dgm:spPr/>
      <dgm:t>
        <a:bodyPr/>
        <a:lstStyle/>
        <a:p>
          <a:endParaRPr lang="en-US" b="1"/>
        </a:p>
      </dgm:t>
    </dgm:pt>
    <dgm:pt modelId="{6F21580F-7DCD-4D13-AFFB-7967D361A499}" type="sibTrans" cxnId="{41D058A7-F98B-453B-9AC4-700FA8F8D1C9}">
      <dgm:prSet/>
      <dgm:spPr/>
      <dgm:t>
        <a:bodyPr/>
        <a:lstStyle/>
        <a:p>
          <a:endParaRPr lang="en-US" b="1"/>
        </a:p>
      </dgm:t>
    </dgm:pt>
    <dgm:pt modelId="{9B5196F0-A6B0-4267-A46D-AFBB6BA789F9}">
      <dgm:prSet phldrT="[Text]" custT="1"/>
      <dgm:spPr/>
      <dgm:t>
        <a:bodyPr/>
        <a:lstStyle/>
        <a:p>
          <a:r>
            <a:rPr lang="en-US" sz="1500" b="1" dirty="0"/>
            <a:t>Elements are tripped; load are shifted onto other elements</a:t>
          </a:r>
        </a:p>
      </dgm:t>
    </dgm:pt>
    <dgm:pt modelId="{768D7914-AA28-4FB0-BB54-8294812C000A}" type="parTrans" cxnId="{05C30A11-5E5E-460B-84AC-2FDD69CB0D4D}">
      <dgm:prSet/>
      <dgm:spPr/>
      <dgm:t>
        <a:bodyPr/>
        <a:lstStyle/>
        <a:p>
          <a:endParaRPr lang="en-US" b="1"/>
        </a:p>
      </dgm:t>
    </dgm:pt>
    <dgm:pt modelId="{CD3F7944-ABC5-4F70-AD20-6BBAFB2829D8}" type="sibTrans" cxnId="{05C30A11-5E5E-460B-84AC-2FDD69CB0D4D}">
      <dgm:prSet/>
      <dgm:spPr/>
      <dgm:t>
        <a:bodyPr/>
        <a:lstStyle/>
        <a:p>
          <a:endParaRPr lang="en-US" b="1"/>
        </a:p>
      </dgm:t>
    </dgm:pt>
    <dgm:pt modelId="{A18D5A49-CEBA-43CB-B633-A439C0C32445}">
      <dgm:prSet phldrT="[Text]"/>
      <dgm:spPr/>
      <dgm:t>
        <a:bodyPr/>
        <a:lstStyle/>
        <a:p>
          <a:r>
            <a:rPr lang="en-US" b="1" dirty="0"/>
            <a:t>Cascading chain of failures starts, which can lead to system blackout</a:t>
          </a:r>
        </a:p>
      </dgm:t>
    </dgm:pt>
    <dgm:pt modelId="{ABB46A57-C3BC-4FA5-8870-BC5621863935}" type="parTrans" cxnId="{E76E776B-D94A-4E06-BB6E-75A695851A62}">
      <dgm:prSet/>
      <dgm:spPr/>
      <dgm:t>
        <a:bodyPr/>
        <a:lstStyle/>
        <a:p>
          <a:endParaRPr lang="en-US" b="1"/>
        </a:p>
      </dgm:t>
    </dgm:pt>
    <dgm:pt modelId="{7D657C01-1E5C-4E39-A2DB-8C524E91EEEE}" type="sibTrans" cxnId="{E76E776B-D94A-4E06-BB6E-75A695851A62}">
      <dgm:prSet/>
      <dgm:spPr/>
      <dgm:t>
        <a:bodyPr/>
        <a:lstStyle/>
        <a:p>
          <a:endParaRPr lang="en-US" b="1"/>
        </a:p>
      </dgm:t>
    </dgm:pt>
    <dgm:pt modelId="{D36ABF79-B9F7-425C-A9C9-9717C115F67E}">
      <dgm:prSet phldrT="[Text]"/>
      <dgm:spPr/>
      <dgm:t>
        <a:bodyPr/>
        <a:lstStyle/>
        <a:p>
          <a:r>
            <a:rPr lang="en-US" b="1" dirty="0"/>
            <a:t>A few lines/generators trip initially</a:t>
          </a:r>
        </a:p>
      </dgm:t>
    </dgm:pt>
    <dgm:pt modelId="{348F27EA-32C5-4727-B945-F221B3533E59}" type="sibTrans" cxnId="{5041324D-472A-49A5-AC3C-03DD9A5E8139}">
      <dgm:prSet/>
      <dgm:spPr/>
      <dgm:t>
        <a:bodyPr/>
        <a:lstStyle/>
        <a:p>
          <a:endParaRPr lang="en-US" b="1"/>
        </a:p>
      </dgm:t>
    </dgm:pt>
    <dgm:pt modelId="{84E4CF46-6C6C-4977-8BF5-7121796E7926}" type="parTrans" cxnId="{5041324D-472A-49A5-AC3C-03DD9A5E8139}">
      <dgm:prSet/>
      <dgm:spPr/>
      <dgm:t>
        <a:bodyPr/>
        <a:lstStyle/>
        <a:p>
          <a:endParaRPr lang="en-US" b="1"/>
        </a:p>
      </dgm:t>
    </dgm:pt>
    <dgm:pt modelId="{EC94CC3A-E01E-459A-A126-274651A52CD7}" type="pres">
      <dgm:prSet presAssocID="{39A44633-231C-405F-95A3-4171B96BFA53}" presName="Name0" presStyleCnt="0">
        <dgm:presLayoutVars>
          <dgm:dir/>
          <dgm:resizeHandles val="exact"/>
        </dgm:presLayoutVars>
      </dgm:prSet>
      <dgm:spPr/>
    </dgm:pt>
    <dgm:pt modelId="{1878089A-6ED4-487C-B1F2-B17F405C6976}" type="pres">
      <dgm:prSet presAssocID="{D36ABF79-B9F7-425C-A9C9-9717C115F67E}" presName="node" presStyleLbl="node1" presStyleIdx="0" presStyleCnt="5">
        <dgm:presLayoutVars>
          <dgm:bulletEnabled val="1"/>
        </dgm:presLayoutVars>
      </dgm:prSet>
      <dgm:spPr/>
    </dgm:pt>
    <dgm:pt modelId="{BE563E9C-C377-474F-9E27-EB8219E67260}" type="pres">
      <dgm:prSet presAssocID="{348F27EA-32C5-4727-B945-F221B3533E59}" presName="sibTrans" presStyleLbl="sibTrans1D1" presStyleIdx="0" presStyleCnt="4"/>
      <dgm:spPr/>
    </dgm:pt>
    <dgm:pt modelId="{EE36F613-9302-4351-90BF-33B2EB9F1D5D}" type="pres">
      <dgm:prSet presAssocID="{348F27EA-32C5-4727-B945-F221B3533E59}" presName="connectorText" presStyleLbl="sibTrans1D1" presStyleIdx="0" presStyleCnt="4"/>
      <dgm:spPr/>
    </dgm:pt>
    <dgm:pt modelId="{DF9050D5-C252-47A3-9F99-66122499D289}" type="pres">
      <dgm:prSet presAssocID="{8E21DB3B-3A07-4457-AB2C-5276664CF136}" presName="node" presStyleLbl="node1" presStyleIdx="1" presStyleCnt="5">
        <dgm:presLayoutVars>
          <dgm:bulletEnabled val="1"/>
        </dgm:presLayoutVars>
      </dgm:prSet>
      <dgm:spPr/>
    </dgm:pt>
    <dgm:pt modelId="{35312402-19A9-462C-9FE2-0EE63F55BB7D}" type="pres">
      <dgm:prSet presAssocID="{C11BDD5B-B3A1-4110-88EB-27B34EA97442}" presName="sibTrans" presStyleLbl="sibTrans1D1" presStyleIdx="1" presStyleCnt="4"/>
      <dgm:spPr/>
    </dgm:pt>
    <dgm:pt modelId="{2BCC4253-E98F-4247-9135-A15F6E6CC49C}" type="pres">
      <dgm:prSet presAssocID="{C11BDD5B-B3A1-4110-88EB-27B34EA97442}" presName="connectorText" presStyleLbl="sibTrans1D1" presStyleIdx="1" presStyleCnt="4"/>
      <dgm:spPr/>
    </dgm:pt>
    <dgm:pt modelId="{EBB2A2B4-6B10-4091-9028-FD40B40C79B9}" type="pres">
      <dgm:prSet presAssocID="{D0CEFAA0-D36D-49F1-8202-9A1E98B0D2D3}" presName="node" presStyleLbl="node1" presStyleIdx="2" presStyleCnt="5">
        <dgm:presLayoutVars>
          <dgm:bulletEnabled val="1"/>
        </dgm:presLayoutVars>
      </dgm:prSet>
      <dgm:spPr/>
    </dgm:pt>
    <dgm:pt modelId="{A8C994D0-F764-4749-92CB-362A910FFC80}" type="pres">
      <dgm:prSet presAssocID="{6F21580F-7DCD-4D13-AFFB-7967D361A499}" presName="sibTrans" presStyleLbl="sibTrans1D1" presStyleIdx="2" presStyleCnt="4"/>
      <dgm:spPr/>
    </dgm:pt>
    <dgm:pt modelId="{0DD8975A-B546-4681-95D0-E6E414864DEF}" type="pres">
      <dgm:prSet presAssocID="{6F21580F-7DCD-4D13-AFFB-7967D361A499}" presName="connectorText" presStyleLbl="sibTrans1D1" presStyleIdx="2" presStyleCnt="4"/>
      <dgm:spPr/>
    </dgm:pt>
    <dgm:pt modelId="{2047E8BC-1E5A-475D-A97F-53799941EBEF}" type="pres">
      <dgm:prSet presAssocID="{9B5196F0-A6B0-4267-A46D-AFBB6BA789F9}" presName="node" presStyleLbl="node1" presStyleIdx="3" presStyleCnt="5" custScaleX="125663" custScaleY="108417">
        <dgm:presLayoutVars>
          <dgm:bulletEnabled val="1"/>
        </dgm:presLayoutVars>
      </dgm:prSet>
      <dgm:spPr/>
    </dgm:pt>
    <dgm:pt modelId="{DE5B07F1-DC55-430F-9977-8608F9FCEC2E}" type="pres">
      <dgm:prSet presAssocID="{CD3F7944-ABC5-4F70-AD20-6BBAFB2829D8}" presName="sibTrans" presStyleLbl="sibTrans1D1" presStyleIdx="3" presStyleCnt="4"/>
      <dgm:spPr/>
    </dgm:pt>
    <dgm:pt modelId="{B8D2E049-DF49-4C36-8DB8-7EAF71C6BF9B}" type="pres">
      <dgm:prSet presAssocID="{CD3F7944-ABC5-4F70-AD20-6BBAFB2829D8}" presName="connectorText" presStyleLbl="sibTrans1D1" presStyleIdx="3" presStyleCnt="4"/>
      <dgm:spPr/>
    </dgm:pt>
    <dgm:pt modelId="{E2CEE8BE-AB19-4DFA-9179-E1D565CA2993}" type="pres">
      <dgm:prSet presAssocID="{A18D5A49-CEBA-43CB-B633-A439C0C32445}" presName="node" presStyleLbl="node1" presStyleIdx="4" presStyleCnt="5" custScaleX="112022">
        <dgm:presLayoutVars>
          <dgm:bulletEnabled val="1"/>
        </dgm:presLayoutVars>
      </dgm:prSet>
      <dgm:spPr/>
    </dgm:pt>
  </dgm:ptLst>
  <dgm:cxnLst>
    <dgm:cxn modelId="{5BA97F00-F96F-4E9B-879E-083EC7BE82F0}" type="presOf" srcId="{D0CEFAA0-D36D-49F1-8202-9A1E98B0D2D3}" destId="{EBB2A2B4-6B10-4091-9028-FD40B40C79B9}" srcOrd="0" destOrd="0" presId="urn:microsoft.com/office/officeart/2016/7/layout/RepeatingBendingProcessNew"/>
    <dgm:cxn modelId="{D21CC40B-ED3D-4AA6-A4C0-B38D0D7AA14C}" type="presOf" srcId="{6F21580F-7DCD-4D13-AFFB-7967D361A499}" destId="{0DD8975A-B546-4681-95D0-E6E414864DEF}" srcOrd="1" destOrd="0" presId="urn:microsoft.com/office/officeart/2016/7/layout/RepeatingBendingProcessNew"/>
    <dgm:cxn modelId="{05C30A11-5E5E-460B-84AC-2FDD69CB0D4D}" srcId="{39A44633-231C-405F-95A3-4171B96BFA53}" destId="{9B5196F0-A6B0-4267-A46D-AFBB6BA789F9}" srcOrd="3" destOrd="0" parTransId="{768D7914-AA28-4FB0-BB54-8294812C000A}" sibTransId="{CD3F7944-ABC5-4F70-AD20-6BBAFB2829D8}"/>
    <dgm:cxn modelId="{4A926A13-EB05-439B-A9E9-1E944267A05B}" type="presOf" srcId="{CD3F7944-ABC5-4F70-AD20-6BBAFB2829D8}" destId="{DE5B07F1-DC55-430F-9977-8608F9FCEC2E}" srcOrd="0" destOrd="0" presId="urn:microsoft.com/office/officeart/2016/7/layout/RepeatingBendingProcessNew"/>
    <dgm:cxn modelId="{1F33BB14-1B99-4D70-AA8C-E406B128B6E8}" type="presOf" srcId="{348F27EA-32C5-4727-B945-F221B3533E59}" destId="{BE563E9C-C377-474F-9E27-EB8219E67260}" srcOrd="0" destOrd="0" presId="urn:microsoft.com/office/officeart/2016/7/layout/RepeatingBendingProcessNew"/>
    <dgm:cxn modelId="{4AF47C24-7652-4C2E-9046-EDED659ADD28}" type="presOf" srcId="{C11BDD5B-B3A1-4110-88EB-27B34EA97442}" destId="{2BCC4253-E98F-4247-9135-A15F6E6CC49C}" srcOrd="1" destOrd="0" presId="urn:microsoft.com/office/officeart/2016/7/layout/RepeatingBendingProcessNew"/>
    <dgm:cxn modelId="{3D338A26-F574-4AB8-91C2-CEE3F1C91A80}" type="presOf" srcId="{39A44633-231C-405F-95A3-4171B96BFA53}" destId="{EC94CC3A-E01E-459A-A126-274651A52CD7}" srcOrd="0" destOrd="0" presId="urn:microsoft.com/office/officeart/2016/7/layout/RepeatingBendingProcessNew"/>
    <dgm:cxn modelId="{A0D39241-8177-4C88-8D7F-C2125A849AC9}" type="presOf" srcId="{D36ABF79-B9F7-425C-A9C9-9717C115F67E}" destId="{1878089A-6ED4-487C-B1F2-B17F405C6976}" srcOrd="0" destOrd="0" presId="urn:microsoft.com/office/officeart/2016/7/layout/RepeatingBendingProcessNew"/>
    <dgm:cxn modelId="{E76E776B-D94A-4E06-BB6E-75A695851A62}" srcId="{39A44633-231C-405F-95A3-4171B96BFA53}" destId="{A18D5A49-CEBA-43CB-B633-A439C0C32445}" srcOrd="4" destOrd="0" parTransId="{ABB46A57-C3BC-4FA5-8870-BC5621863935}" sibTransId="{7D657C01-1E5C-4E39-A2DB-8C524E91EEEE}"/>
    <dgm:cxn modelId="{5041324D-472A-49A5-AC3C-03DD9A5E8139}" srcId="{39A44633-231C-405F-95A3-4171B96BFA53}" destId="{D36ABF79-B9F7-425C-A9C9-9717C115F67E}" srcOrd="0" destOrd="0" parTransId="{84E4CF46-6C6C-4977-8BF5-7121796E7926}" sibTransId="{348F27EA-32C5-4727-B945-F221B3533E59}"/>
    <dgm:cxn modelId="{0196D7A0-9C33-45B7-B299-E51785EB8644}" srcId="{39A44633-231C-405F-95A3-4171B96BFA53}" destId="{8E21DB3B-3A07-4457-AB2C-5276664CF136}" srcOrd="1" destOrd="0" parTransId="{472320D7-6065-41A1-ADE6-178C9C016107}" sibTransId="{C11BDD5B-B3A1-4110-88EB-27B34EA97442}"/>
    <dgm:cxn modelId="{41D058A7-F98B-453B-9AC4-700FA8F8D1C9}" srcId="{39A44633-231C-405F-95A3-4171B96BFA53}" destId="{D0CEFAA0-D36D-49F1-8202-9A1E98B0D2D3}" srcOrd="2" destOrd="0" parTransId="{269FFCBD-D7C1-468D-A64C-A86E3C6327EB}" sibTransId="{6F21580F-7DCD-4D13-AFFB-7967D361A499}"/>
    <dgm:cxn modelId="{DE96B1AC-E83F-4D00-A143-61613B4A06AF}" type="presOf" srcId="{8E21DB3B-3A07-4457-AB2C-5276664CF136}" destId="{DF9050D5-C252-47A3-9F99-66122499D289}" srcOrd="0" destOrd="0" presId="urn:microsoft.com/office/officeart/2016/7/layout/RepeatingBendingProcessNew"/>
    <dgm:cxn modelId="{35BABAB8-5870-477C-8576-108469FCA592}" type="presOf" srcId="{A18D5A49-CEBA-43CB-B633-A439C0C32445}" destId="{E2CEE8BE-AB19-4DFA-9179-E1D565CA2993}" srcOrd="0" destOrd="0" presId="urn:microsoft.com/office/officeart/2016/7/layout/RepeatingBendingProcessNew"/>
    <dgm:cxn modelId="{356B7DBE-CA36-438C-B590-D607E4808E14}" type="presOf" srcId="{9B5196F0-A6B0-4267-A46D-AFBB6BA789F9}" destId="{2047E8BC-1E5A-475D-A97F-53799941EBEF}" srcOrd="0" destOrd="0" presId="urn:microsoft.com/office/officeart/2016/7/layout/RepeatingBendingProcessNew"/>
    <dgm:cxn modelId="{C861C9D8-47FB-4467-8231-81BD0D3801B9}" type="presOf" srcId="{CD3F7944-ABC5-4F70-AD20-6BBAFB2829D8}" destId="{B8D2E049-DF49-4C36-8DB8-7EAF71C6BF9B}" srcOrd="1" destOrd="0" presId="urn:microsoft.com/office/officeart/2016/7/layout/RepeatingBendingProcessNew"/>
    <dgm:cxn modelId="{F5B74EDB-C75F-45AE-A69B-2F8D1A47C30E}" type="presOf" srcId="{6F21580F-7DCD-4D13-AFFB-7967D361A499}" destId="{A8C994D0-F764-4749-92CB-362A910FFC80}" srcOrd="0" destOrd="0" presId="urn:microsoft.com/office/officeart/2016/7/layout/RepeatingBendingProcessNew"/>
    <dgm:cxn modelId="{6D4588E6-96CE-4970-A827-73711518C1A2}" type="presOf" srcId="{348F27EA-32C5-4727-B945-F221B3533E59}" destId="{EE36F613-9302-4351-90BF-33B2EB9F1D5D}" srcOrd="1" destOrd="0" presId="urn:microsoft.com/office/officeart/2016/7/layout/RepeatingBendingProcessNew"/>
    <dgm:cxn modelId="{627117EF-67B5-4940-ABA0-7F20EFEDF256}" type="presOf" srcId="{C11BDD5B-B3A1-4110-88EB-27B34EA97442}" destId="{35312402-19A9-462C-9FE2-0EE63F55BB7D}" srcOrd="0" destOrd="0" presId="urn:microsoft.com/office/officeart/2016/7/layout/RepeatingBendingProcessNew"/>
    <dgm:cxn modelId="{1E338199-3D4F-4ACA-9A59-ADF194970B46}" type="presParOf" srcId="{EC94CC3A-E01E-459A-A126-274651A52CD7}" destId="{1878089A-6ED4-487C-B1F2-B17F405C6976}" srcOrd="0" destOrd="0" presId="urn:microsoft.com/office/officeart/2016/7/layout/RepeatingBendingProcessNew"/>
    <dgm:cxn modelId="{3A6D26D9-1251-456E-9507-5C8B805BA964}" type="presParOf" srcId="{EC94CC3A-E01E-459A-A126-274651A52CD7}" destId="{BE563E9C-C377-474F-9E27-EB8219E67260}" srcOrd="1" destOrd="0" presId="urn:microsoft.com/office/officeart/2016/7/layout/RepeatingBendingProcessNew"/>
    <dgm:cxn modelId="{94C26B16-508E-4369-B7DB-A55D58832D05}" type="presParOf" srcId="{BE563E9C-C377-474F-9E27-EB8219E67260}" destId="{EE36F613-9302-4351-90BF-33B2EB9F1D5D}" srcOrd="0" destOrd="0" presId="urn:microsoft.com/office/officeart/2016/7/layout/RepeatingBendingProcessNew"/>
    <dgm:cxn modelId="{2F9D6EAD-0800-4F14-90D3-D18BB8B463C2}" type="presParOf" srcId="{EC94CC3A-E01E-459A-A126-274651A52CD7}" destId="{DF9050D5-C252-47A3-9F99-66122499D289}" srcOrd="2" destOrd="0" presId="urn:microsoft.com/office/officeart/2016/7/layout/RepeatingBendingProcessNew"/>
    <dgm:cxn modelId="{53FC08E1-3444-426A-A61A-DCF67B462C9A}" type="presParOf" srcId="{EC94CC3A-E01E-459A-A126-274651A52CD7}" destId="{35312402-19A9-462C-9FE2-0EE63F55BB7D}" srcOrd="3" destOrd="0" presId="urn:microsoft.com/office/officeart/2016/7/layout/RepeatingBendingProcessNew"/>
    <dgm:cxn modelId="{1A77AB02-DF8D-4C61-83D4-C51AF5EE68B3}" type="presParOf" srcId="{35312402-19A9-462C-9FE2-0EE63F55BB7D}" destId="{2BCC4253-E98F-4247-9135-A15F6E6CC49C}" srcOrd="0" destOrd="0" presId="urn:microsoft.com/office/officeart/2016/7/layout/RepeatingBendingProcessNew"/>
    <dgm:cxn modelId="{C19D6DAE-536C-4C64-98D8-6A26EA22F245}" type="presParOf" srcId="{EC94CC3A-E01E-459A-A126-274651A52CD7}" destId="{EBB2A2B4-6B10-4091-9028-FD40B40C79B9}" srcOrd="4" destOrd="0" presId="urn:microsoft.com/office/officeart/2016/7/layout/RepeatingBendingProcessNew"/>
    <dgm:cxn modelId="{1A88558F-F08E-47EF-A036-C6E1D8102103}" type="presParOf" srcId="{EC94CC3A-E01E-459A-A126-274651A52CD7}" destId="{A8C994D0-F764-4749-92CB-362A910FFC80}" srcOrd="5" destOrd="0" presId="urn:microsoft.com/office/officeart/2016/7/layout/RepeatingBendingProcessNew"/>
    <dgm:cxn modelId="{FDC548D6-D1B1-431C-A6D5-053E7041869F}" type="presParOf" srcId="{A8C994D0-F764-4749-92CB-362A910FFC80}" destId="{0DD8975A-B546-4681-95D0-E6E414864DEF}" srcOrd="0" destOrd="0" presId="urn:microsoft.com/office/officeart/2016/7/layout/RepeatingBendingProcessNew"/>
    <dgm:cxn modelId="{3F60C403-28C3-4A14-AE57-AA1A0A2666BC}" type="presParOf" srcId="{EC94CC3A-E01E-459A-A126-274651A52CD7}" destId="{2047E8BC-1E5A-475D-A97F-53799941EBEF}" srcOrd="6" destOrd="0" presId="urn:microsoft.com/office/officeart/2016/7/layout/RepeatingBendingProcessNew"/>
    <dgm:cxn modelId="{0F2B8B21-BAEF-4C2F-8CA1-98933B513E6E}" type="presParOf" srcId="{EC94CC3A-E01E-459A-A126-274651A52CD7}" destId="{DE5B07F1-DC55-430F-9977-8608F9FCEC2E}" srcOrd="7" destOrd="0" presId="urn:microsoft.com/office/officeart/2016/7/layout/RepeatingBendingProcessNew"/>
    <dgm:cxn modelId="{BEF4FEB2-3BA5-40F3-AE1B-D440C1A26337}" type="presParOf" srcId="{DE5B07F1-DC55-430F-9977-8608F9FCEC2E}" destId="{B8D2E049-DF49-4C36-8DB8-7EAF71C6BF9B}" srcOrd="0" destOrd="0" presId="urn:microsoft.com/office/officeart/2016/7/layout/RepeatingBendingProcessNew"/>
    <dgm:cxn modelId="{E33268FE-B9B6-4D57-8D34-4FB2E8457B50}" type="presParOf" srcId="{EC94CC3A-E01E-459A-A126-274651A52CD7}" destId="{E2CEE8BE-AB19-4DFA-9179-E1D565CA2993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0155BB-3BCD-46DA-B057-A4C78DE80643}" type="doc">
      <dgm:prSet loTypeId="urn:microsoft.com/office/officeart/2005/8/layout/lProcess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12C9B7-2825-4C75-AC3D-DB544D0864D9}">
      <dgm:prSet phldrT="[Text]"/>
      <dgm:spPr/>
      <dgm:t>
        <a:bodyPr/>
        <a:lstStyle/>
        <a:p>
          <a:r>
            <a:rPr lang="en-US" b="1" i="1" dirty="0">
              <a:latin typeface="Cambria" panose="02040503050406030204" pitchFamily="18" charset="0"/>
              <a:ea typeface="Cambria" panose="02040503050406030204" pitchFamily="18" charset="0"/>
            </a:rPr>
            <a:t>Challenges:</a:t>
          </a:r>
          <a:endParaRPr lang="en-US" dirty="0"/>
        </a:p>
      </dgm:t>
    </dgm:pt>
    <dgm:pt modelId="{E5823715-BC8D-445C-A538-08A5986FA794}" type="parTrans" cxnId="{93310564-5BAA-4433-B9AD-3CCF7864D637}">
      <dgm:prSet/>
      <dgm:spPr/>
      <dgm:t>
        <a:bodyPr/>
        <a:lstStyle/>
        <a:p>
          <a:endParaRPr lang="en-US"/>
        </a:p>
      </dgm:t>
    </dgm:pt>
    <dgm:pt modelId="{E74461E7-80A3-4834-A519-90C706F5A0E0}" type="sibTrans" cxnId="{93310564-5BAA-4433-B9AD-3CCF7864D637}">
      <dgm:prSet/>
      <dgm:spPr/>
      <dgm:t>
        <a:bodyPr/>
        <a:lstStyle/>
        <a:p>
          <a:endParaRPr lang="en-US"/>
        </a:p>
      </dgm:t>
    </dgm:pt>
    <dgm:pt modelId="{8B212648-54A0-49AB-AA90-C63D5AF21CBC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Limited amount of real-world data</a:t>
          </a:r>
        </a:p>
      </dgm:t>
    </dgm:pt>
    <dgm:pt modelId="{2A7BA97B-1767-4FD2-BCBE-CEA6D0704413}" type="parTrans" cxnId="{2D178829-CE28-4BF3-AE1B-3E1F48D9BC0A}">
      <dgm:prSet/>
      <dgm:spPr/>
      <dgm:t>
        <a:bodyPr/>
        <a:lstStyle/>
        <a:p>
          <a:endParaRPr lang="en-US"/>
        </a:p>
      </dgm:t>
    </dgm:pt>
    <dgm:pt modelId="{2B659699-5DC7-43B4-B51F-434A2C24D131}" type="sibTrans" cxnId="{2D178829-CE28-4BF3-AE1B-3E1F48D9BC0A}">
      <dgm:prSet/>
      <dgm:spPr/>
      <dgm:t>
        <a:bodyPr/>
        <a:lstStyle/>
        <a:p>
          <a:endParaRPr lang="en-US"/>
        </a:p>
      </dgm:t>
    </dgm:pt>
    <dgm:pt modelId="{5DEED401-77D4-44B5-953B-5864AE89959D}">
      <dgm:prSet/>
      <dgm:spPr/>
      <dgm:t>
        <a:bodyPr/>
        <a:lstStyle/>
        <a:p>
          <a:r>
            <a:rPr lang="en-US" dirty="0"/>
            <a:t>Generating synthetic cascade data using DC/AC optimal power flow formulations </a:t>
          </a:r>
        </a:p>
      </dgm:t>
    </dgm:pt>
    <dgm:pt modelId="{D047FEFF-A95D-498D-97D4-5BA2FDA3171F}" type="parTrans" cxnId="{91B92693-804A-44FF-9EC4-FD9F9E791684}">
      <dgm:prSet/>
      <dgm:spPr/>
      <dgm:t>
        <a:bodyPr/>
        <a:lstStyle/>
        <a:p>
          <a:endParaRPr lang="en-US"/>
        </a:p>
      </dgm:t>
    </dgm:pt>
    <dgm:pt modelId="{3C386858-16DA-44E1-9F10-3540F180C111}" type="sibTrans" cxnId="{91B92693-804A-44FF-9EC4-FD9F9E791684}">
      <dgm:prSet/>
      <dgm:spPr/>
      <dgm:t>
        <a:bodyPr/>
        <a:lstStyle/>
        <a:p>
          <a:endParaRPr lang="en-US"/>
        </a:p>
      </dgm:t>
    </dgm:pt>
    <dgm:pt modelId="{79C5115B-0552-45A8-B1F9-9A18E1BB0575}">
      <dgm:prSet/>
      <dgm:spPr/>
      <dgm:t>
        <a:bodyPr/>
        <a:lstStyle/>
        <a:p>
          <a:r>
            <a:rPr lang="en-US" dirty="0"/>
            <a:t>Validation</a:t>
          </a:r>
        </a:p>
      </dgm:t>
    </dgm:pt>
    <dgm:pt modelId="{776A6577-A90E-4A1E-B045-2EE467C8C589}" type="parTrans" cxnId="{F52BD311-2E18-4150-9CC0-616D5E18B4AD}">
      <dgm:prSet/>
      <dgm:spPr/>
      <dgm:t>
        <a:bodyPr/>
        <a:lstStyle/>
        <a:p>
          <a:endParaRPr lang="en-US"/>
        </a:p>
      </dgm:t>
    </dgm:pt>
    <dgm:pt modelId="{76D53E2C-C4FD-46E4-9E85-CE67D01BC6D8}" type="sibTrans" cxnId="{F52BD311-2E18-4150-9CC0-616D5E18B4AD}">
      <dgm:prSet/>
      <dgm:spPr/>
      <dgm:t>
        <a:bodyPr/>
        <a:lstStyle/>
        <a:p>
          <a:endParaRPr lang="en-US"/>
        </a:p>
      </dgm:t>
    </dgm:pt>
    <dgm:pt modelId="{BEAA3BB1-20BC-44EF-9670-5F3399FC7C94}">
      <dgm:prSet/>
      <dgm:spPr/>
      <dgm:t>
        <a:bodyPr/>
        <a:lstStyle/>
        <a:p>
          <a:r>
            <a:rPr lang="en-US" dirty="0"/>
            <a:t>Limited amount of prior works </a:t>
          </a:r>
        </a:p>
      </dgm:t>
    </dgm:pt>
    <dgm:pt modelId="{62AD6009-C838-42DB-BF7D-239A78240803}" type="parTrans" cxnId="{CA890967-D425-4689-8ED3-061B9131D2AB}">
      <dgm:prSet/>
      <dgm:spPr/>
      <dgm:t>
        <a:bodyPr/>
        <a:lstStyle/>
        <a:p>
          <a:endParaRPr lang="en-US"/>
        </a:p>
      </dgm:t>
    </dgm:pt>
    <dgm:pt modelId="{71DA0DEF-A03A-4649-9D9E-0C8A846DE95F}" type="sibTrans" cxnId="{CA890967-D425-4689-8ED3-061B9131D2AB}">
      <dgm:prSet/>
      <dgm:spPr/>
      <dgm:t>
        <a:bodyPr/>
        <a:lstStyle/>
        <a:p>
          <a:endParaRPr lang="en-US"/>
        </a:p>
      </dgm:t>
    </dgm:pt>
    <dgm:pt modelId="{4AA3535B-06DA-4886-8CB3-FFFFB2057A1A}" type="pres">
      <dgm:prSet presAssocID="{F00155BB-3BCD-46DA-B057-A4C78DE80643}" presName="theList" presStyleCnt="0">
        <dgm:presLayoutVars>
          <dgm:dir/>
          <dgm:animLvl val="lvl"/>
          <dgm:resizeHandles val="exact"/>
        </dgm:presLayoutVars>
      </dgm:prSet>
      <dgm:spPr/>
    </dgm:pt>
    <dgm:pt modelId="{B406790C-F1EB-486A-89E8-7BF4A474AD51}" type="pres">
      <dgm:prSet presAssocID="{B712C9B7-2825-4C75-AC3D-DB544D0864D9}" presName="compNode" presStyleCnt="0"/>
      <dgm:spPr/>
    </dgm:pt>
    <dgm:pt modelId="{0E3E627C-22E7-49E8-A766-0DBA83EF73FC}" type="pres">
      <dgm:prSet presAssocID="{B712C9B7-2825-4C75-AC3D-DB544D0864D9}" presName="aNode" presStyleLbl="bgShp" presStyleIdx="0" presStyleCnt="1" custLinFactNeighborX="8228" custLinFactNeighborY="-15549"/>
      <dgm:spPr/>
    </dgm:pt>
    <dgm:pt modelId="{CE201EB7-E6D0-434A-86E6-9C852AC62CA5}" type="pres">
      <dgm:prSet presAssocID="{B712C9B7-2825-4C75-AC3D-DB544D0864D9}" presName="textNode" presStyleLbl="bgShp" presStyleIdx="0" presStyleCnt="1"/>
      <dgm:spPr/>
    </dgm:pt>
    <dgm:pt modelId="{D0455F09-AFA2-49D4-B77C-2CB0846EB213}" type="pres">
      <dgm:prSet presAssocID="{B712C9B7-2825-4C75-AC3D-DB544D0864D9}" presName="compChildNode" presStyleCnt="0"/>
      <dgm:spPr/>
    </dgm:pt>
    <dgm:pt modelId="{0E45E352-C260-414E-B5AD-E55DCC95C624}" type="pres">
      <dgm:prSet presAssocID="{B712C9B7-2825-4C75-AC3D-DB544D0864D9}" presName="theInnerList" presStyleCnt="0"/>
      <dgm:spPr/>
    </dgm:pt>
    <dgm:pt modelId="{D1271D4A-E810-4611-B718-226A74DD0B91}" type="pres">
      <dgm:prSet presAssocID="{8B212648-54A0-49AB-AA90-C63D5AF21CBC}" presName="childNode" presStyleLbl="node1" presStyleIdx="0" presStyleCnt="4">
        <dgm:presLayoutVars>
          <dgm:bulletEnabled val="1"/>
        </dgm:presLayoutVars>
      </dgm:prSet>
      <dgm:spPr/>
    </dgm:pt>
    <dgm:pt modelId="{2F5E61F4-68EA-40A1-91A6-C1C8A0A004FC}" type="pres">
      <dgm:prSet presAssocID="{8B212648-54A0-49AB-AA90-C63D5AF21CBC}" presName="aSpace2" presStyleCnt="0"/>
      <dgm:spPr/>
    </dgm:pt>
    <dgm:pt modelId="{DFBE0815-0A91-437B-BB67-30F021570865}" type="pres">
      <dgm:prSet presAssocID="{5DEED401-77D4-44B5-953B-5864AE89959D}" presName="childNode" presStyleLbl="node1" presStyleIdx="1" presStyleCnt="4">
        <dgm:presLayoutVars>
          <dgm:bulletEnabled val="1"/>
        </dgm:presLayoutVars>
      </dgm:prSet>
      <dgm:spPr/>
    </dgm:pt>
    <dgm:pt modelId="{E345BDA6-0B79-457D-91E9-4C44AF2B39AA}" type="pres">
      <dgm:prSet presAssocID="{5DEED401-77D4-44B5-953B-5864AE89959D}" presName="aSpace2" presStyleCnt="0"/>
      <dgm:spPr/>
    </dgm:pt>
    <dgm:pt modelId="{B1876300-E596-44D2-86AE-A30796CA930E}" type="pres">
      <dgm:prSet presAssocID="{79C5115B-0552-45A8-B1F9-9A18E1BB0575}" presName="childNode" presStyleLbl="node1" presStyleIdx="2" presStyleCnt="4">
        <dgm:presLayoutVars>
          <dgm:bulletEnabled val="1"/>
        </dgm:presLayoutVars>
      </dgm:prSet>
      <dgm:spPr/>
    </dgm:pt>
    <dgm:pt modelId="{447912E5-256D-42B4-BA89-81479E150E48}" type="pres">
      <dgm:prSet presAssocID="{79C5115B-0552-45A8-B1F9-9A18E1BB0575}" presName="aSpace2" presStyleCnt="0"/>
      <dgm:spPr/>
    </dgm:pt>
    <dgm:pt modelId="{621FB9FE-7933-4715-A153-D3165DF69FD5}" type="pres">
      <dgm:prSet presAssocID="{BEAA3BB1-20BC-44EF-9670-5F3399FC7C94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3D94E60D-F8AD-4C9E-8AEE-BFA410FE3A73}" type="presOf" srcId="{BEAA3BB1-20BC-44EF-9670-5F3399FC7C94}" destId="{621FB9FE-7933-4715-A153-D3165DF69FD5}" srcOrd="0" destOrd="0" presId="urn:microsoft.com/office/officeart/2005/8/layout/lProcess2"/>
    <dgm:cxn modelId="{F52BD311-2E18-4150-9CC0-616D5E18B4AD}" srcId="{B712C9B7-2825-4C75-AC3D-DB544D0864D9}" destId="{79C5115B-0552-45A8-B1F9-9A18E1BB0575}" srcOrd="2" destOrd="0" parTransId="{776A6577-A90E-4A1E-B045-2EE467C8C589}" sibTransId="{76D53E2C-C4FD-46E4-9E85-CE67D01BC6D8}"/>
    <dgm:cxn modelId="{2D178829-CE28-4BF3-AE1B-3E1F48D9BC0A}" srcId="{B712C9B7-2825-4C75-AC3D-DB544D0864D9}" destId="{8B212648-54A0-49AB-AA90-C63D5AF21CBC}" srcOrd="0" destOrd="0" parTransId="{2A7BA97B-1767-4FD2-BCBE-CEA6D0704413}" sibTransId="{2B659699-5DC7-43B4-B51F-434A2C24D131}"/>
    <dgm:cxn modelId="{8B70FF3E-A542-4A03-A001-0E47958436F1}" type="presOf" srcId="{5DEED401-77D4-44B5-953B-5864AE89959D}" destId="{DFBE0815-0A91-437B-BB67-30F021570865}" srcOrd="0" destOrd="0" presId="urn:microsoft.com/office/officeart/2005/8/layout/lProcess2"/>
    <dgm:cxn modelId="{93310564-5BAA-4433-B9AD-3CCF7864D637}" srcId="{F00155BB-3BCD-46DA-B057-A4C78DE80643}" destId="{B712C9B7-2825-4C75-AC3D-DB544D0864D9}" srcOrd="0" destOrd="0" parTransId="{E5823715-BC8D-445C-A538-08A5986FA794}" sibTransId="{E74461E7-80A3-4834-A519-90C706F5A0E0}"/>
    <dgm:cxn modelId="{CA890967-D425-4689-8ED3-061B9131D2AB}" srcId="{B712C9B7-2825-4C75-AC3D-DB544D0864D9}" destId="{BEAA3BB1-20BC-44EF-9670-5F3399FC7C94}" srcOrd="3" destOrd="0" parTransId="{62AD6009-C838-42DB-BF7D-239A78240803}" sibTransId="{71DA0DEF-A03A-4649-9D9E-0C8A846DE95F}"/>
    <dgm:cxn modelId="{3AE2A092-57EF-472F-8803-1F6BD939AF13}" type="presOf" srcId="{B712C9B7-2825-4C75-AC3D-DB544D0864D9}" destId="{CE201EB7-E6D0-434A-86E6-9C852AC62CA5}" srcOrd="1" destOrd="0" presId="urn:microsoft.com/office/officeart/2005/8/layout/lProcess2"/>
    <dgm:cxn modelId="{91B92693-804A-44FF-9EC4-FD9F9E791684}" srcId="{B712C9B7-2825-4C75-AC3D-DB544D0864D9}" destId="{5DEED401-77D4-44B5-953B-5864AE89959D}" srcOrd="1" destOrd="0" parTransId="{D047FEFF-A95D-498D-97D4-5BA2FDA3171F}" sibTransId="{3C386858-16DA-44E1-9F10-3540F180C111}"/>
    <dgm:cxn modelId="{A779D198-A368-4EB9-B8ED-9F14C1E04BBB}" type="presOf" srcId="{8B212648-54A0-49AB-AA90-C63D5AF21CBC}" destId="{D1271D4A-E810-4611-B718-226A74DD0B91}" srcOrd="0" destOrd="0" presId="urn:microsoft.com/office/officeart/2005/8/layout/lProcess2"/>
    <dgm:cxn modelId="{F14328AD-8DDB-41B8-98A9-C39690009715}" type="presOf" srcId="{79C5115B-0552-45A8-B1F9-9A18E1BB0575}" destId="{B1876300-E596-44D2-86AE-A30796CA930E}" srcOrd="0" destOrd="0" presId="urn:microsoft.com/office/officeart/2005/8/layout/lProcess2"/>
    <dgm:cxn modelId="{CE7189CF-6677-4136-B57D-4C2F17C6BDFC}" type="presOf" srcId="{F00155BB-3BCD-46DA-B057-A4C78DE80643}" destId="{4AA3535B-06DA-4886-8CB3-FFFFB2057A1A}" srcOrd="0" destOrd="0" presId="urn:microsoft.com/office/officeart/2005/8/layout/lProcess2"/>
    <dgm:cxn modelId="{73E40DE3-C805-4561-A8A8-FEC475F8699A}" type="presOf" srcId="{B712C9B7-2825-4C75-AC3D-DB544D0864D9}" destId="{0E3E627C-22E7-49E8-A766-0DBA83EF73FC}" srcOrd="0" destOrd="0" presId="urn:microsoft.com/office/officeart/2005/8/layout/lProcess2"/>
    <dgm:cxn modelId="{605D25B6-7C1F-49D7-973B-C3F5B3C393A3}" type="presParOf" srcId="{4AA3535B-06DA-4886-8CB3-FFFFB2057A1A}" destId="{B406790C-F1EB-486A-89E8-7BF4A474AD51}" srcOrd="0" destOrd="0" presId="urn:microsoft.com/office/officeart/2005/8/layout/lProcess2"/>
    <dgm:cxn modelId="{4265E312-7F78-4529-A8B6-44AE30EFB44D}" type="presParOf" srcId="{B406790C-F1EB-486A-89E8-7BF4A474AD51}" destId="{0E3E627C-22E7-49E8-A766-0DBA83EF73FC}" srcOrd="0" destOrd="0" presId="urn:microsoft.com/office/officeart/2005/8/layout/lProcess2"/>
    <dgm:cxn modelId="{3F99CE2C-AFB9-4FBB-8844-9402FE470021}" type="presParOf" srcId="{B406790C-F1EB-486A-89E8-7BF4A474AD51}" destId="{CE201EB7-E6D0-434A-86E6-9C852AC62CA5}" srcOrd="1" destOrd="0" presId="urn:microsoft.com/office/officeart/2005/8/layout/lProcess2"/>
    <dgm:cxn modelId="{66BC813D-8382-481D-B253-B61DFA28553B}" type="presParOf" srcId="{B406790C-F1EB-486A-89E8-7BF4A474AD51}" destId="{D0455F09-AFA2-49D4-B77C-2CB0846EB213}" srcOrd="2" destOrd="0" presId="urn:microsoft.com/office/officeart/2005/8/layout/lProcess2"/>
    <dgm:cxn modelId="{4075DF39-25E7-411D-816E-FD41A3AABFE0}" type="presParOf" srcId="{D0455F09-AFA2-49D4-B77C-2CB0846EB213}" destId="{0E45E352-C260-414E-B5AD-E55DCC95C624}" srcOrd="0" destOrd="0" presId="urn:microsoft.com/office/officeart/2005/8/layout/lProcess2"/>
    <dgm:cxn modelId="{A28F7047-74FD-4D4A-A32D-40DA0AB2D1B5}" type="presParOf" srcId="{0E45E352-C260-414E-B5AD-E55DCC95C624}" destId="{D1271D4A-E810-4611-B718-226A74DD0B91}" srcOrd="0" destOrd="0" presId="urn:microsoft.com/office/officeart/2005/8/layout/lProcess2"/>
    <dgm:cxn modelId="{80EC8E72-7649-41F3-8631-377F43E187E8}" type="presParOf" srcId="{0E45E352-C260-414E-B5AD-E55DCC95C624}" destId="{2F5E61F4-68EA-40A1-91A6-C1C8A0A004FC}" srcOrd="1" destOrd="0" presId="urn:microsoft.com/office/officeart/2005/8/layout/lProcess2"/>
    <dgm:cxn modelId="{8E22BEEF-CF44-4E4C-B0A7-E4263EAC65B4}" type="presParOf" srcId="{0E45E352-C260-414E-B5AD-E55DCC95C624}" destId="{DFBE0815-0A91-437B-BB67-30F021570865}" srcOrd="2" destOrd="0" presId="urn:microsoft.com/office/officeart/2005/8/layout/lProcess2"/>
    <dgm:cxn modelId="{13791A10-E964-49DF-89B9-BE5C3AC13A70}" type="presParOf" srcId="{0E45E352-C260-414E-B5AD-E55DCC95C624}" destId="{E345BDA6-0B79-457D-91E9-4C44AF2B39AA}" srcOrd="3" destOrd="0" presId="urn:microsoft.com/office/officeart/2005/8/layout/lProcess2"/>
    <dgm:cxn modelId="{572D6E53-E133-4185-8996-2CF570BFD0C1}" type="presParOf" srcId="{0E45E352-C260-414E-B5AD-E55DCC95C624}" destId="{B1876300-E596-44D2-86AE-A30796CA930E}" srcOrd="4" destOrd="0" presId="urn:microsoft.com/office/officeart/2005/8/layout/lProcess2"/>
    <dgm:cxn modelId="{D0756443-2B59-4CB1-A0E0-5604920060AA}" type="presParOf" srcId="{0E45E352-C260-414E-B5AD-E55DCC95C624}" destId="{447912E5-256D-42B4-BA89-81479E150E48}" srcOrd="5" destOrd="0" presId="urn:microsoft.com/office/officeart/2005/8/layout/lProcess2"/>
    <dgm:cxn modelId="{A9B92F48-762E-4ED4-97CC-C070DE0CF277}" type="presParOf" srcId="{0E45E352-C260-414E-B5AD-E55DCC95C624}" destId="{621FB9FE-7933-4715-A153-D3165DF69FD5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C6A45-D14D-4AE4-9FDA-D47BC1C76993}" type="doc">
      <dgm:prSet loTypeId="urn:microsoft.com/office/officeart/2005/8/layout/vList4" loCatId="list" qsTypeId="urn:microsoft.com/office/officeart/2005/8/quickstyle/simple1" qsCatId="simple" csTypeId="urn:microsoft.com/office/officeart/2005/8/colors/accent0_3" csCatId="mainScheme" phldr="1"/>
      <dgm:spPr/>
    </dgm:pt>
    <dgm:pt modelId="{9A540B5C-DB53-4D3F-A8CC-4D2792AFC44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	Development of a cascading failure simulation 	framework using MATPOWER</a:t>
          </a:r>
          <a:endParaRPr lang="en-US" sz="1800" b="1" dirty="0"/>
        </a:p>
      </dgm:t>
    </dgm:pt>
    <dgm:pt modelId="{44C34CBE-5E1C-40DD-9E5A-D458D13B7DD2}" type="parTrans" cxnId="{ECCC69F5-47E9-4EF3-B145-17DFD3943974}">
      <dgm:prSet/>
      <dgm:spPr/>
      <dgm:t>
        <a:bodyPr/>
        <a:lstStyle/>
        <a:p>
          <a:endParaRPr lang="en-US" sz="1800"/>
        </a:p>
      </dgm:t>
    </dgm:pt>
    <dgm:pt modelId="{4075DDC3-EC84-4E4F-8DEB-FEB7EBC8245A}" type="sibTrans" cxnId="{ECCC69F5-47E9-4EF3-B145-17DFD3943974}">
      <dgm:prSet/>
      <dgm:spPr/>
      <dgm:t>
        <a:bodyPr/>
        <a:lstStyle/>
        <a:p>
          <a:endParaRPr lang="en-US" sz="1800"/>
        </a:p>
      </dgm:t>
    </dgm:pt>
    <dgm:pt modelId="{33FF9D82-9333-4581-AB38-E378E89346E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	Classification of cascading failures in power grids 	using various machine learning algorithms and 	their comparison.</a:t>
          </a:r>
          <a:endParaRPr lang="en-US" sz="1800" b="1" dirty="0"/>
        </a:p>
      </dgm:t>
    </dgm:pt>
    <dgm:pt modelId="{89DD1713-9B31-4306-8A36-EC98E106D8DE}" type="parTrans" cxnId="{ADB5F58E-9DD4-4789-84E4-B2F3DEC2BB00}">
      <dgm:prSet/>
      <dgm:spPr/>
      <dgm:t>
        <a:bodyPr/>
        <a:lstStyle/>
        <a:p>
          <a:endParaRPr lang="en-US" sz="1800"/>
        </a:p>
      </dgm:t>
    </dgm:pt>
    <dgm:pt modelId="{A536BD4C-7B02-4D51-9297-A52FE9425239}" type="sibTrans" cxnId="{ADB5F58E-9DD4-4789-84E4-B2F3DEC2BB00}">
      <dgm:prSet/>
      <dgm:spPr/>
      <dgm:t>
        <a:bodyPr/>
        <a:lstStyle/>
        <a:p>
          <a:endParaRPr lang="en-US" sz="1800"/>
        </a:p>
      </dgm:t>
    </dgm:pt>
    <dgm:pt modelId="{74B4D258-6524-4AE7-9E18-A261E7383F3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	Predicting the severity of cascading failures (from  	amount of lien failures and  load shedding) using 	linear regression technique.</a:t>
          </a:r>
          <a:endParaRPr lang="en-US" sz="1800" b="1" dirty="0"/>
        </a:p>
      </dgm:t>
    </dgm:pt>
    <dgm:pt modelId="{B799FFC7-3EA8-4C12-B39C-40F7CCBEE40C}" type="parTrans" cxnId="{5DF81488-A1C8-44FA-9BC5-132622508BD5}">
      <dgm:prSet/>
      <dgm:spPr/>
      <dgm:t>
        <a:bodyPr/>
        <a:lstStyle/>
        <a:p>
          <a:endParaRPr lang="en-US" sz="1800"/>
        </a:p>
      </dgm:t>
    </dgm:pt>
    <dgm:pt modelId="{83CFFEDE-82DD-4F15-A19C-BA6A2D3E7766}" type="sibTrans" cxnId="{5DF81488-A1C8-44FA-9BC5-132622508BD5}">
      <dgm:prSet/>
      <dgm:spPr/>
      <dgm:t>
        <a:bodyPr/>
        <a:lstStyle/>
        <a:p>
          <a:endParaRPr lang="en-US" sz="1800"/>
        </a:p>
      </dgm:t>
    </dgm:pt>
    <dgm:pt modelId="{F6F3AA0F-407F-4C2D-8526-745ECF08B392}" type="pres">
      <dgm:prSet presAssocID="{972C6A45-D14D-4AE4-9FDA-D47BC1C76993}" presName="linear" presStyleCnt="0">
        <dgm:presLayoutVars>
          <dgm:dir/>
          <dgm:resizeHandles val="exact"/>
        </dgm:presLayoutVars>
      </dgm:prSet>
      <dgm:spPr/>
    </dgm:pt>
    <dgm:pt modelId="{4938E1F5-DA2E-4596-AF56-7F0D3C1148D6}" type="pres">
      <dgm:prSet presAssocID="{9A540B5C-DB53-4D3F-A8CC-4D2792AFC44D}" presName="comp" presStyleCnt="0"/>
      <dgm:spPr/>
    </dgm:pt>
    <dgm:pt modelId="{59ACA523-E738-4E09-A506-394B2E47C89D}" type="pres">
      <dgm:prSet presAssocID="{9A540B5C-DB53-4D3F-A8CC-4D2792AFC44D}" presName="box" presStyleLbl="node1" presStyleIdx="0" presStyleCnt="3"/>
      <dgm:spPr/>
    </dgm:pt>
    <dgm:pt modelId="{D075355D-BBC4-4A72-A3BB-AFD75A0F045C}" type="pres">
      <dgm:prSet presAssocID="{9A540B5C-DB53-4D3F-A8CC-4D2792AFC44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6FBF81F-3D26-4404-9D4B-D8C632E646F1}" type="pres">
      <dgm:prSet presAssocID="{9A540B5C-DB53-4D3F-A8CC-4D2792AFC44D}" presName="text" presStyleLbl="node1" presStyleIdx="0" presStyleCnt="3">
        <dgm:presLayoutVars>
          <dgm:bulletEnabled val="1"/>
        </dgm:presLayoutVars>
      </dgm:prSet>
      <dgm:spPr/>
    </dgm:pt>
    <dgm:pt modelId="{A93CC938-285A-40B0-89E5-BAD2F2956FB8}" type="pres">
      <dgm:prSet presAssocID="{4075DDC3-EC84-4E4F-8DEB-FEB7EBC8245A}" presName="spacer" presStyleCnt="0"/>
      <dgm:spPr/>
    </dgm:pt>
    <dgm:pt modelId="{A38BF225-3AE9-4312-A025-3DEF2445E717}" type="pres">
      <dgm:prSet presAssocID="{33FF9D82-9333-4581-AB38-E378E89346EA}" presName="comp" presStyleCnt="0"/>
      <dgm:spPr/>
    </dgm:pt>
    <dgm:pt modelId="{BB470224-9E21-4C1D-A4B2-F83555F62532}" type="pres">
      <dgm:prSet presAssocID="{33FF9D82-9333-4581-AB38-E378E89346EA}" presName="box" presStyleLbl="node1" presStyleIdx="1" presStyleCnt="3"/>
      <dgm:spPr/>
    </dgm:pt>
    <dgm:pt modelId="{4849025F-7D9E-408B-8FA2-FB67E1DEFED6}" type="pres">
      <dgm:prSet presAssocID="{33FF9D82-9333-4581-AB38-E378E89346EA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7BA327B-297D-4221-BEC7-806D7949C7BE}" type="pres">
      <dgm:prSet presAssocID="{33FF9D82-9333-4581-AB38-E378E89346EA}" presName="text" presStyleLbl="node1" presStyleIdx="1" presStyleCnt="3">
        <dgm:presLayoutVars>
          <dgm:bulletEnabled val="1"/>
        </dgm:presLayoutVars>
      </dgm:prSet>
      <dgm:spPr/>
    </dgm:pt>
    <dgm:pt modelId="{4EDF6F55-195B-4FE3-956F-602F8AF5E248}" type="pres">
      <dgm:prSet presAssocID="{A536BD4C-7B02-4D51-9297-A52FE9425239}" presName="spacer" presStyleCnt="0"/>
      <dgm:spPr/>
    </dgm:pt>
    <dgm:pt modelId="{E4AA943C-1E70-4EB5-B9FA-5B848093DE85}" type="pres">
      <dgm:prSet presAssocID="{74B4D258-6524-4AE7-9E18-A261E7383F39}" presName="comp" presStyleCnt="0"/>
      <dgm:spPr/>
    </dgm:pt>
    <dgm:pt modelId="{8F990426-38C8-46C4-8E72-B0CF0A6251FC}" type="pres">
      <dgm:prSet presAssocID="{74B4D258-6524-4AE7-9E18-A261E7383F39}" presName="box" presStyleLbl="node1" presStyleIdx="2" presStyleCnt="3"/>
      <dgm:spPr/>
    </dgm:pt>
    <dgm:pt modelId="{644F327D-AC0E-4961-A1EC-68C4558B8556}" type="pres">
      <dgm:prSet presAssocID="{74B4D258-6524-4AE7-9E18-A261E7383F39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23BF449-0C79-424E-9D03-F3674AFB46EC}" type="pres">
      <dgm:prSet presAssocID="{74B4D258-6524-4AE7-9E18-A261E7383F39}" presName="text" presStyleLbl="node1" presStyleIdx="2" presStyleCnt="3">
        <dgm:presLayoutVars>
          <dgm:bulletEnabled val="1"/>
        </dgm:presLayoutVars>
      </dgm:prSet>
      <dgm:spPr/>
    </dgm:pt>
  </dgm:ptLst>
  <dgm:cxnLst>
    <dgm:cxn modelId="{1DD18414-5D97-4BAD-8C26-AFCFCD1D899F}" type="presOf" srcId="{74B4D258-6524-4AE7-9E18-A261E7383F39}" destId="{623BF449-0C79-424E-9D03-F3674AFB46EC}" srcOrd="1" destOrd="0" presId="urn:microsoft.com/office/officeart/2005/8/layout/vList4"/>
    <dgm:cxn modelId="{928EE025-481F-4D20-A685-6A92A75E3E17}" type="presOf" srcId="{33FF9D82-9333-4581-AB38-E378E89346EA}" destId="{47BA327B-297D-4221-BEC7-806D7949C7BE}" srcOrd="1" destOrd="0" presId="urn:microsoft.com/office/officeart/2005/8/layout/vList4"/>
    <dgm:cxn modelId="{4E4B1062-D25E-4A31-96F6-BCF0329E19C9}" type="presOf" srcId="{33FF9D82-9333-4581-AB38-E378E89346EA}" destId="{BB470224-9E21-4C1D-A4B2-F83555F62532}" srcOrd="0" destOrd="0" presId="urn:microsoft.com/office/officeart/2005/8/layout/vList4"/>
    <dgm:cxn modelId="{9BA44864-C99A-46E0-A8FC-0AF988363DCD}" type="presOf" srcId="{972C6A45-D14D-4AE4-9FDA-D47BC1C76993}" destId="{F6F3AA0F-407F-4C2D-8526-745ECF08B392}" srcOrd="0" destOrd="0" presId="urn:microsoft.com/office/officeart/2005/8/layout/vList4"/>
    <dgm:cxn modelId="{5DF81488-A1C8-44FA-9BC5-132622508BD5}" srcId="{972C6A45-D14D-4AE4-9FDA-D47BC1C76993}" destId="{74B4D258-6524-4AE7-9E18-A261E7383F39}" srcOrd="2" destOrd="0" parTransId="{B799FFC7-3EA8-4C12-B39C-40F7CCBEE40C}" sibTransId="{83CFFEDE-82DD-4F15-A19C-BA6A2D3E7766}"/>
    <dgm:cxn modelId="{ADB5F58E-9DD4-4789-84E4-B2F3DEC2BB00}" srcId="{972C6A45-D14D-4AE4-9FDA-D47BC1C76993}" destId="{33FF9D82-9333-4581-AB38-E378E89346EA}" srcOrd="1" destOrd="0" parTransId="{89DD1713-9B31-4306-8A36-EC98E106D8DE}" sibTransId="{A536BD4C-7B02-4D51-9297-A52FE9425239}"/>
    <dgm:cxn modelId="{D99C77D3-E3C8-47F9-AFDB-7843ABA26FFF}" type="presOf" srcId="{74B4D258-6524-4AE7-9E18-A261E7383F39}" destId="{8F990426-38C8-46C4-8E72-B0CF0A6251FC}" srcOrd="0" destOrd="0" presId="urn:microsoft.com/office/officeart/2005/8/layout/vList4"/>
    <dgm:cxn modelId="{23E921EE-0BCC-48AA-8DD2-A27CC4558599}" type="presOf" srcId="{9A540B5C-DB53-4D3F-A8CC-4D2792AFC44D}" destId="{D6FBF81F-3D26-4404-9D4B-D8C632E646F1}" srcOrd="1" destOrd="0" presId="urn:microsoft.com/office/officeart/2005/8/layout/vList4"/>
    <dgm:cxn modelId="{ECCC69F5-47E9-4EF3-B145-17DFD3943974}" srcId="{972C6A45-D14D-4AE4-9FDA-D47BC1C76993}" destId="{9A540B5C-DB53-4D3F-A8CC-4D2792AFC44D}" srcOrd="0" destOrd="0" parTransId="{44C34CBE-5E1C-40DD-9E5A-D458D13B7DD2}" sibTransId="{4075DDC3-EC84-4E4F-8DEB-FEB7EBC8245A}"/>
    <dgm:cxn modelId="{6AE4E4F7-E522-4E8B-B06C-EBC567011034}" type="presOf" srcId="{9A540B5C-DB53-4D3F-A8CC-4D2792AFC44D}" destId="{59ACA523-E738-4E09-A506-394B2E47C89D}" srcOrd="0" destOrd="0" presId="urn:microsoft.com/office/officeart/2005/8/layout/vList4"/>
    <dgm:cxn modelId="{5FE89BC8-E645-4C31-AF1D-699B175296BB}" type="presParOf" srcId="{F6F3AA0F-407F-4C2D-8526-745ECF08B392}" destId="{4938E1F5-DA2E-4596-AF56-7F0D3C1148D6}" srcOrd="0" destOrd="0" presId="urn:microsoft.com/office/officeart/2005/8/layout/vList4"/>
    <dgm:cxn modelId="{3E75CD3C-2B3E-476C-9C27-5B3ED0B7FCAE}" type="presParOf" srcId="{4938E1F5-DA2E-4596-AF56-7F0D3C1148D6}" destId="{59ACA523-E738-4E09-A506-394B2E47C89D}" srcOrd="0" destOrd="0" presId="urn:microsoft.com/office/officeart/2005/8/layout/vList4"/>
    <dgm:cxn modelId="{94DF3614-1582-493E-86D9-8DEE87814D2A}" type="presParOf" srcId="{4938E1F5-DA2E-4596-AF56-7F0D3C1148D6}" destId="{D075355D-BBC4-4A72-A3BB-AFD75A0F045C}" srcOrd="1" destOrd="0" presId="urn:microsoft.com/office/officeart/2005/8/layout/vList4"/>
    <dgm:cxn modelId="{753FABB1-BF17-4914-938C-CBB1D0FA21F8}" type="presParOf" srcId="{4938E1F5-DA2E-4596-AF56-7F0D3C1148D6}" destId="{D6FBF81F-3D26-4404-9D4B-D8C632E646F1}" srcOrd="2" destOrd="0" presId="urn:microsoft.com/office/officeart/2005/8/layout/vList4"/>
    <dgm:cxn modelId="{A1A9464B-1AF8-4556-9337-D22310FAFEAD}" type="presParOf" srcId="{F6F3AA0F-407F-4C2D-8526-745ECF08B392}" destId="{A93CC938-285A-40B0-89E5-BAD2F2956FB8}" srcOrd="1" destOrd="0" presId="urn:microsoft.com/office/officeart/2005/8/layout/vList4"/>
    <dgm:cxn modelId="{37E7A8F1-E55C-4063-9147-22BDA4BD4316}" type="presParOf" srcId="{F6F3AA0F-407F-4C2D-8526-745ECF08B392}" destId="{A38BF225-3AE9-4312-A025-3DEF2445E717}" srcOrd="2" destOrd="0" presId="urn:microsoft.com/office/officeart/2005/8/layout/vList4"/>
    <dgm:cxn modelId="{53A27032-C057-4FE8-9EA8-D47B6D2BAA37}" type="presParOf" srcId="{A38BF225-3AE9-4312-A025-3DEF2445E717}" destId="{BB470224-9E21-4C1D-A4B2-F83555F62532}" srcOrd="0" destOrd="0" presId="urn:microsoft.com/office/officeart/2005/8/layout/vList4"/>
    <dgm:cxn modelId="{FF959AD2-4134-48DC-9759-3D97DEC6D4CB}" type="presParOf" srcId="{A38BF225-3AE9-4312-A025-3DEF2445E717}" destId="{4849025F-7D9E-408B-8FA2-FB67E1DEFED6}" srcOrd="1" destOrd="0" presId="urn:microsoft.com/office/officeart/2005/8/layout/vList4"/>
    <dgm:cxn modelId="{EB1FF94F-94FC-45FC-BA80-E1614DB6266B}" type="presParOf" srcId="{A38BF225-3AE9-4312-A025-3DEF2445E717}" destId="{47BA327B-297D-4221-BEC7-806D7949C7BE}" srcOrd="2" destOrd="0" presId="urn:microsoft.com/office/officeart/2005/8/layout/vList4"/>
    <dgm:cxn modelId="{A30FC462-8EA7-424E-BB19-B789A87CB69B}" type="presParOf" srcId="{F6F3AA0F-407F-4C2D-8526-745ECF08B392}" destId="{4EDF6F55-195B-4FE3-956F-602F8AF5E248}" srcOrd="3" destOrd="0" presId="urn:microsoft.com/office/officeart/2005/8/layout/vList4"/>
    <dgm:cxn modelId="{67DBAD5C-6366-4663-8645-EB3C8259DED5}" type="presParOf" srcId="{F6F3AA0F-407F-4C2D-8526-745ECF08B392}" destId="{E4AA943C-1E70-4EB5-B9FA-5B848093DE85}" srcOrd="4" destOrd="0" presId="urn:microsoft.com/office/officeart/2005/8/layout/vList4"/>
    <dgm:cxn modelId="{5BA146FA-7A51-4EF2-B644-26031DC69866}" type="presParOf" srcId="{E4AA943C-1E70-4EB5-B9FA-5B848093DE85}" destId="{8F990426-38C8-46C4-8E72-B0CF0A6251FC}" srcOrd="0" destOrd="0" presId="urn:microsoft.com/office/officeart/2005/8/layout/vList4"/>
    <dgm:cxn modelId="{04BE12B6-C456-4682-ABD6-B754BD14B948}" type="presParOf" srcId="{E4AA943C-1E70-4EB5-B9FA-5B848093DE85}" destId="{644F327D-AC0E-4961-A1EC-68C4558B8556}" srcOrd="1" destOrd="0" presId="urn:microsoft.com/office/officeart/2005/8/layout/vList4"/>
    <dgm:cxn modelId="{24A86F6F-2C1F-4CA1-86A2-868CD7D64F5F}" type="presParOf" srcId="{E4AA943C-1E70-4EB5-B9FA-5B848093DE85}" destId="{623BF449-0C79-424E-9D03-F3674AFB46E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84C9EB-D113-4690-844E-42E45F48DF98}" type="doc">
      <dgm:prSet loTypeId="urn:microsoft.com/office/officeart/2005/8/layout/funnel1" loCatId="process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E64745-940B-4649-AED4-B38EAA0F08B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Power-grid loading level, r</a:t>
          </a:r>
          <a:endParaRPr lang="en-US" dirty="0">
            <a:solidFill>
              <a:schemeClr val="tx1"/>
            </a:solidFill>
          </a:endParaRPr>
        </a:p>
      </dgm:t>
    </dgm:pt>
    <dgm:pt modelId="{53D4FBA1-AC47-4E35-A8A6-E3F91AEA6C8E}" type="parTrans" cxnId="{ACEC917A-DF9A-40A5-AD42-24310A9213EC}">
      <dgm:prSet/>
      <dgm:spPr/>
      <dgm:t>
        <a:bodyPr/>
        <a:lstStyle/>
        <a:p>
          <a:endParaRPr lang="en-US"/>
        </a:p>
      </dgm:t>
    </dgm:pt>
    <dgm:pt modelId="{7226CF8E-932F-4B04-BCCE-DB2CC72AEB23}" type="sibTrans" cxnId="{ACEC917A-DF9A-40A5-AD42-24310A9213EC}">
      <dgm:prSet/>
      <dgm:spPr/>
      <dgm:t>
        <a:bodyPr/>
        <a:lstStyle/>
        <a:p>
          <a:endParaRPr lang="en-US"/>
        </a:p>
      </dgm:t>
    </dgm:pt>
    <dgm:pt modelId="{F44A8D41-6B0A-4CA4-A7DA-C419F405AA9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Load-shedding constraint level, θ</a:t>
          </a:r>
          <a:endParaRPr lang="en-US" dirty="0">
            <a:solidFill>
              <a:schemeClr val="tx1"/>
            </a:solidFill>
          </a:endParaRPr>
        </a:p>
      </dgm:t>
    </dgm:pt>
    <dgm:pt modelId="{9EF49D9C-EB66-4BC1-B333-6B4892AE1B44}" type="parTrans" cxnId="{AE123601-81FB-4DE9-BD63-C4EC151D879F}">
      <dgm:prSet/>
      <dgm:spPr/>
      <dgm:t>
        <a:bodyPr/>
        <a:lstStyle/>
        <a:p>
          <a:endParaRPr lang="en-US"/>
        </a:p>
      </dgm:t>
    </dgm:pt>
    <dgm:pt modelId="{69B74142-2458-4B19-B87C-B13B7F8E73BF}" type="sibTrans" cxnId="{AE123601-81FB-4DE9-BD63-C4EC151D879F}">
      <dgm:prSet/>
      <dgm:spPr/>
      <dgm:t>
        <a:bodyPr/>
        <a:lstStyle/>
        <a:p>
          <a:endParaRPr lang="en-US"/>
        </a:p>
      </dgm:t>
    </dgm:pt>
    <dgm:pt modelId="{792D0958-E9A7-4761-98E8-7FAED43A05C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Line-capacity estimation error, e</a:t>
          </a:r>
          <a:endParaRPr lang="en-US" dirty="0">
            <a:solidFill>
              <a:schemeClr val="tx1"/>
            </a:solidFill>
          </a:endParaRPr>
        </a:p>
      </dgm:t>
    </dgm:pt>
    <dgm:pt modelId="{F95D730C-2D70-4A87-8B33-CB055E13A603}" type="parTrans" cxnId="{78F1ED87-4DB2-4EA8-9F32-C9D6EA79DDB1}">
      <dgm:prSet/>
      <dgm:spPr/>
      <dgm:t>
        <a:bodyPr/>
        <a:lstStyle/>
        <a:p>
          <a:endParaRPr lang="en-US"/>
        </a:p>
      </dgm:t>
    </dgm:pt>
    <dgm:pt modelId="{146AB854-20EF-4B61-A9A3-433C27516832}" type="sibTrans" cxnId="{78F1ED87-4DB2-4EA8-9F32-C9D6EA79DDB1}">
      <dgm:prSet/>
      <dgm:spPr/>
      <dgm:t>
        <a:bodyPr/>
        <a:lstStyle/>
        <a:p>
          <a:endParaRPr lang="en-US"/>
        </a:p>
      </dgm:t>
    </dgm:pt>
    <dgm:pt modelId="{1DCD33A6-483E-45FA-8C2A-4A51D5284018}">
      <dgm:prSet phldrT="[Text]" custT="1"/>
      <dgm:spPr/>
      <dgm:t>
        <a:bodyPr/>
        <a:lstStyle/>
        <a:p>
          <a:r>
            <a:rPr lang="en-US" sz="1600" b="1" dirty="0">
              <a:solidFill>
                <a:srgbClr val="0000FF"/>
              </a:solidFill>
              <a:latin typeface="+mj-lt"/>
              <a:cs typeface="Times New Roman" pitchFamily="18" charset="0"/>
            </a:rPr>
            <a:t>Power grid operating parameters</a:t>
          </a:r>
          <a:endParaRPr lang="en-US" sz="1600" b="1" dirty="0">
            <a:solidFill>
              <a:srgbClr val="0000FF"/>
            </a:solidFill>
            <a:latin typeface="+mj-lt"/>
          </a:endParaRPr>
        </a:p>
      </dgm:t>
    </dgm:pt>
    <dgm:pt modelId="{05C0FD03-DFA2-431B-AF3D-6578C39EA3DA}" type="parTrans" cxnId="{0695FC85-9798-4E4E-B59D-68F3FD5208B2}">
      <dgm:prSet/>
      <dgm:spPr/>
      <dgm:t>
        <a:bodyPr/>
        <a:lstStyle/>
        <a:p>
          <a:endParaRPr lang="en-US"/>
        </a:p>
      </dgm:t>
    </dgm:pt>
    <dgm:pt modelId="{0A9CAEAB-60F5-44DC-AF96-D3E57C307CCE}" type="sibTrans" cxnId="{0695FC85-9798-4E4E-B59D-68F3FD5208B2}">
      <dgm:prSet/>
      <dgm:spPr/>
      <dgm:t>
        <a:bodyPr/>
        <a:lstStyle/>
        <a:p>
          <a:endParaRPr lang="en-US"/>
        </a:p>
      </dgm:t>
    </dgm:pt>
    <dgm:pt modelId="{47EF7948-44B3-4D13-817C-12A13A485DB0}" type="pres">
      <dgm:prSet presAssocID="{D484C9EB-D113-4690-844E-42E45F48DF98}" presName="Name0" presStyleCnt="0">
        <dgm:presLayoutVars>
          <dgm:chMax val="4"/>
          <dgm:resizeHandles val="exact"/>
        </dgm:presLayoutVars>
      </dgm:prSet>
      <dgm:spPr/>
    </dgm:pt>
    <dgm:pt modelId="{A18AED81-A8BF-42BC-85AD-DFF8A5FC999A}" type="pres">
      <dgm:prSet presAssocID="{D484C9EB-D113-4690-844E-42E45F48DF98}" presName="ellipse" presStyleLbl="trBgShp" presStyleIdx="0" presStyleCnt="1"/>
      <dgm:spPr/>
    </dgm:pt>
    <dgm:pt modelId="{AB30AD20-4AF6-4317-86A8-31E02E95DA14}" type="pres">
      <dgm:prSet presAssocID="{D484C9EB-D113-4690-844E-42E45F48DF98}" presName="arrow1" presStyleLbl="fgShp" presStyleIdx="0" presStyleCnt="1" custAng="16200000" custScaleX="143931" custScaleY="326734" custLinFactX="200000" custLinFactY="-200000" custLinFactNeighborX="222752" custLinFactNeighborY="-260364"/>
      <dgm:spPr/>
    </dgm:pt>
    <dgm:pt modelId="{2AAFCF1D-6B5A-40E8-95B0-A8D61CEAA0AD}" type="pres">
      <dgm:prSet presAssocID="{D484C9EB-D113-4690-844E-42E45F48DF98}" presName="rectangle" presStyleLbl="revTx" presStyleIdx="0" presStyleCnt="1" custScaleX="157756" custLinFactNeighborX="-2280" custLinFactNeighborY="-35243">
        <dgm:presLayoutVars>
          <dgm:bulletEnabled val="1"/>
        </dgm:presLayoutVars>
      </dgm:prSet>
      <dgm:spPr/>
    </dgm:pt>
    <dgm:pt modelId="{1B967A0B-71FA-4ACF-B5A2-460FDD7A35D1}" type="pres">
      <dgm:prSet presAssocID="{F44A8D41-6B0A-4CA4-A7DA-C419F405AA9D}" presName="item1" presStyleLbl="node1" presStyleIdx="0" presStyleCnt="3">
        <dgm:presLayoutVars>
          <dgm:bulletEnabled val="1"/>
        </dgm:presLayoutVars>
      </dgm:prSet>
      <dgm:spPr/>
    </dgm:pt>
    <dgm:pt modelId="{36A7399E-7365-4136-8B49-21300E83466F}" type="pres">
      <dgm:prSet presAssocID="{792D0958-E9A7-4761-98E8-7FAED43A05C3}" presName="item2" presStyleLbl="node1" presStyleIdx="1" presStyleCnt="3">
        <dgm:presLayoutVars>
          <dgm:bulletEnabled val="1"/>
        </dgm:presLayoutVars>
      </dgm:prSet>
      <dgm:spPr/>
    </dgm:pt>
    <dgm:pt modelId="{43B2E42C-DE47-4538-886E-812D66E1F14F}" type="pres">
      <dgm:prSet presAssocID="{1DCD33A6-483E-45FA-8C2A-4A51D5284018}" presName="item3" presStyleLbl="node1" presStyleIdx="2" presStyleCnt="3">
        <dgm:presLayoutVars>
          <dgm:bulletEnabled val="1"/>
        </dgm:presLayoutVars>
      </dgm:prSet>
      <dgm:spPr/>
    </dgm:pt>
    <dgm:pt modelId="{EF3BF011-2E64-49D7-8F7D-C11B401A0D4D}" type="pres">
      <dgm:prSet presAssocID="{D484C9EB-D113-4690-844E-42E45F48DF98}" presName="funnel" presStyleLbl="trAlignAcc1" presStyleIdx="0" presStyleCnt="1"/>
      <dgm:spPr/>
    </dgm:pt>
  </dgm:ptLst>
  <dgm:cxnLst>
    <dgm:cxn modelId="{AE123601-81FB-4DE9-BD63-C4EC151D879F}" srcId="{D484C9EB-D113-4690-844E-42E45F48DF98}" destId="{F44A8D41-6B0A-4CA4-A7DA-C419F405AA9D}" srcOrd="1" destOrd="0" parTransId="{9EF49D9C-EB66-4BC1-B333-6B4892AE1B44}" sibTransId="{69B74142-2458-4B19-B87C-B13B7F8E73BF}"/>
    <dgm:cxn modelId="{075AC509-52CF-435E-A32A-F6397F57B2C6}" type="presOf" srcId="{43E64745-940B-4649-AED4-B38EAA0F08B0}" destId="{43B2E42C-DE47-4538-886E-812D66E1F14F}" srcOrd="0" destOrd="0" presId="urn:microsoft.com/office/officeart/2005/8/layout/funnel1"/>
    <dgm:cxn modelId="{ACEC917A-DF9A-40A5-AD42-24310A9213EC}" srcId="{D484C9EB-D113-4690-844E-42E45F48DF98}" destId="{43E64745-940B-4649-AED4-B38EAA0F08B0}" srcOrd="0" destOrd="0" parTransId="{53D4FBA1-AC47-4E35-A8A6-E3F91AEA6C8E}" sibTransId="{7226CF8E-932F-4B04-BCCE-DB2CC72AEB23}"/>
    <dgm:cxn modelId="{6100DA81-E8A2-49EA-B52C-393CB953881A}" type="presOf" srcId="{D484C9EB-D113-4690-844E-42E45F48DF98}" destId="{47EF7948-44B3-4D13-817C-12A13A485DB0}" srcOrd="0" destOrd="0" presId="urn:microsoft.com/office/officeart/2005/8/layout/funnel1"/>
    <dgm:cxn modelId="{0695FC85-9798-4E4E-B59D-68F3FD5208B2}" srcId="{D484C9EB-D113-4690-844E-42E45F48DF98}" destId="{1DCD33A6-483E-45FA-8C2A-4A51D5284018}" srcOrd="3" destOrd="0" parTransId="{05C0FD03-DFA2-431B-AF3D-6578C39EA3DA}" sibTransId="{0A9CAEAB-60F5-44DC-AF96-D3E57C307CCE}"/>
    <dgm:cxn modelId="{78F1ED87-4DB2-4EA8-9F32-C9D6EA79DDB1}" srcId="{D484C9EB-D113-4690-844E-42E45F48DF98}" destId="{792D0958-E9A7-4761-98E8-7FAED43A05C3}" srcOrd="2" destOrd="0" parTransId="{F95D730C-2D70-4A87-8B33-CB055E13A603}" sibTransId="{146AB854-20EF-4B61-A9A3-433C27516832}"/>
    <dgm:cxn modelId="{7F0AC3B5-9AB2-4147-A164-FC41B304261D}" type="presOf" srcId="{792D0958-E9A7-4761-98E8-7FAED43A05C3}" destId="{1B967A0B-71FA-4ACF-B5A2-460FDD7A35D1}" srcOrd="0" destOrd="0" presId="urn:microsoft.com/office/officeart/2005/8/layout/funnel1"/>
    <dgm:cxn modelId="{345F27D4-8F9D-4D71-A9F0-2E5A4270BE1C}" type="presOf" srcId="{F44A8D41-6B0A-4CA4-A7DA-C419F405AA9D}" destId="{36A7399E-7365-4136-8B49-21300E83466F}" srcOrd="0" destOrd="0" presId="urn:microsoft.com/office/officeart/2005/8/layout/funnel1"/>
    <dgm:cxn modelId="{F8997FEC-C6CD-4318-A57D-8C180C69EE69}" type="presOf" srcId="{1DCD33A6-483E-45FA-8C2A-4A51D5284018}" destId="{2AAFCF1D-6B5A-40E8-95B0-A8D61CEAA0AD}" srcOrd="0" destOrd="0" presId="urn:microsoft.com/office/officeart/2005/8/layout/funnel1"/>
    <dgm:cxn modelId="{D1FF6129-2674-4B28-9FF7-6B71F02906FF}" type="presParOf" srcId="{47EF7948-44B3-4D13-817C-12A13A485DB0}" destId="{A18AED81-A8BF-42BC-85AD-DFF8A5FC999A}" srcOrd="0" destOrd="0" presId="urn:microsoft.com/office/officeart/2005/8/layout/funnel1"/>
    <dgm:cxn modelId="{C26E05F9-586D-4BA3-BE7E-4BD3B54EF95D}" type="presParOf" srcId="{47EF7948-44B3-4D13-817C-12A13A485DB0}" destId="{AB30AD20-4AF6-4317-86A8-31E02E95DA14}" srcOrd="1" destOrd="0" presId="urn:microsoft.com/office/officeart/2005/8/layout/funnel1"/>
    <dgm:cxn modelId="{155B4C35-8724-45BE-BDCC-C0E7BE1EBB57}" type="presParOf" srcId="{47EF7948-44B3-4D13-817C-12A13A485DB0}" destId="{2AAFCF1D-6B5A-40E8-95B0-A8D61CEAA0AD}" srcOrd="2" destOrd="0" presId="urn:microsoft.com/office/officeart/2005/8/layout/funnel1"/>
    <dgm:cxn modelId="{0C50CF0A-5546-4736-9E4B-BDE00F582693}" type="presParOf" srcId="{47EF7948-44B3-4D13-817C-12A13A485DB0}" destId="{1B967A0B-71FA-4ACF-B5A2-460FDD7A35D1}" srcOrd="3" destOrd="0" presId="urn:microsoft.com/office/officeart/2005/8/layout/funnel1"/>
    <dgm:cxn modelId="{87E2AF3D-5406-43A2-A160-50CC25CD2581}" type="presParOf" srcId="{47EF7948-44B3-4D13-817C-12A13A485DB0}" destId="{36A7399E-7365-4136-8B49-21300E83466F}" srcOrd="4" destOrd="0" presId="urn:microsoft.com/office/officeart/2005/8/layout/funnel1"/>
    <dgm:cxn modelId="{D2484A29-4C2D-4D37-AF1F-A705C7AD0F06}" type="presParOf" srcId="{47EF7948-44B3-4D13-817C-12A13A485DB0}" destId="{43B2E42C-DE47-4538-886E-812D66E1F14F}" srcOrd="5" destOrd="0" presId="urn:microsoft.com/office/officeart/2005/8/layout/funnel1"/>
    <dgm:cxn modelId="{FF65BEBE-16A5-47FE-BB53-6215B6339128}" type="presParOf" srcId="{47EF7948-44B3-4D13-817C-12A13A485DB0}" destId="{EF3BF011-2E64-49D7-8F7D-C11B401A0D4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22497-4868-4283-8E71-C17675C25A8A}">
      <dsp:nvSpPr>
        <dsp:cNvPr id="0" name=""/>
        <dsp:cNvSpPr/>
      </dsp:nvSpPr>
      <dsp:spPr>
        <a:xfrm>
          <a:off x="-4335138" y="-665003"/>
          <a:ext cx="5164908" cy="5164908"/>
        </a:xfrm>
        <a:prstGeom prst="blockArc">
          <a:avLst>
            <a:gd name="adj1" fmla="val 18900000"/>
            <a:gd name="adj2" fmla="val 2700000"/>
            <a:gd name="adj3" fmla="val 418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281F2-408A-408A-A6DF-5110E06930E6}">
      <dsp:nvSpPr>
        <dsp:cNvPr id="0" name=""/>
        <dsp:cNvSpPr/>
      </dsp:nvSpPr>
      <dsp:spPr>
        <a:xfrm>
          <a:off x="363368" y="239604"/>
          <a:ext cx="7579531" cy="479516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6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>
              <a:latin typeface="+mn-lt"/>
            </a:rPr>
            <a:t>Overview of Cascading Failures in power grid</a:t>
          </a:r>
          <a:endParaRPr lang="en-US" sz="2500" kern="1200" dirty="0"/>
        </a:p>
      </dsp:txBody>
      <dsp:txXfrm>
        <a:off x="363368" y="239604"/>
        <a:ext cx="7579531" cy="479516"/>
      </dsp:txXfrm>
    </dsp:sp>
    <dsp:sp modelId="{D4EDD950-1108-4A89-8DAA-A71B8BD4C9ED}">
      <dsp:nvSpPr>
        <dsp:cNvPr id="0" name=""/>
        <dsp:cNvSpPr/>
      </dsp:nvSpPr>
      <dsp:spPr>
        <a:xfrm>
          <a:off x="63670" y="179665"/>
          <a:ext cx="599395" cy="599395"/>
        </a:xfrm>
        <a:prstGeom prst="ellipse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41EF2-43FB-4509-AE1D-DD4104851E9D}">
      <dsp:nvSpPr>
        <dsp:cNvPr id="0" name=""/>
        <dsp:cNvSpPr/>
      </dsp:nvSpPr>
      <dsp:spPr>
        <a:xfrm>
          <a:off x="706975" y="958648"/>
          <a:ext cx="7235924" cy="479516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6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Problem, Challenges and Related Works</a:t>
          </a:r>
        </a:p>
      </dsp:txBody>
      <dsp:txXfrm>
        <a:off x="706975" y="958648"/>
        <a:ext cx="7235924" cy="479516"/>
      </dsp:txXfrm>
    </dsp:sp>
    <dsp:sp modelId="{44546CE5-CA18-486C-B49E-9CFE7A0AC8DC}">
      <dsp:nvSpPr>
        <dsp:cNvPr id="0" name=""/>
        <dsp:cNvSpPr/>
      </dsp:nvSpPr>
      <dsp:spPr>
        <a:xfrm>
          <a:off x="407277" y="898709"/>
          <a:ext cx="599395" cy="599395"/>
        </a:xfrm>
        <a:prstGeom prst="ellipse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7F91C-9437-4F8B-B83B-0771F6F2F1B8}">
      <dsp:nvSpPr>
        <dsp:cNvPr id="0" name=""/>
        <dsp:cNvSpPr/>
      </dsp:nvSpPr>
      <dsp:spPr>
        <a:xfrm>
          <a:off x="812435" y="1677692"/>
          <a:ext cx="7130464" cy="479516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6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Data Set and Features</a:t>
          </a:r>
        </a:p>
      </dsp:txBody>
      <dsp:txXfrm>
        <a:off x="812435" y="1677692"/>
        <a:ext cx="7130464" cy="479516"/>
      </dsp:txXfrm>
    </dsp:sp>
    <dsp:sp modelId="{3994D51E-D20D-4D82-89EC-6D13C0A61946}">
      <dsp:nvSpPr>
        <dsp:cNvPr id="0" name=""/>
        <dsp:cNvSpPr/>
      </dsp:nvSpPr>
      <dsp:spPr>
        <a:xfrm>
          <a:off x="512737" y="1617753"/>
          <a:ext cx="599395" cy="599395"/>
        </a:xfrm>
        <a:prstGeom prst="ellipse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D2368-0201-4FF7-93EA-8B8529C79432}">
      <dsp:nvSpPr>
        <dsp:cNvPr id="0" name=""/>
        <dsp:cNvSpPr/>
      </dsp:nvSpPr>
      <dsp:spPr>
        <a:xfrm>
          <a:off x="706975" y="2396737"/>
          <a:ext cx="7235924" cy="479516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6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Results</a:t>
          </a:r>
        </a:p>
      </dsp:txBody>
      <dsp:txXfrm>
        <a:off x="706975" y="2396737"/>
        <a:ext cx="7235924" cy="479516"/>
      </dsp:txXfrm>
    </dsp:sp>
    <dsp:sp modelId="{FCC78D6B-EB66-49A6-9709-C33369783FA9}">
      <dsp:nvSpPr>
        <dsp:cNvPr id="0" name=""/>
        <dsp:cNvSpPr/>
      </dsp:nvSpPr>
      <dsp:spPr>
        <a:xfrm>
          <a:off x="407277" y="2336797"/>
          <a:ext cx="599395" cy="599395"/>
        </a:xfrm>
        <a:prstGeom prst="ellipse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D9235-CDEF-4E78-95FB-A1DD6BB15466}">
      <dsp:nvSpPr>
        <dsp:cNvPr id="0" name=""/>
        <dsp:cNvSpPr/>
      </dsp:nvSpPr>
      <dsp:spPr>
        <a:xfrm>
          <a:off x="363368" y="3115781"/>
          <a:ext cx="7579531" cy="479516"/>
        </a:xfrm>
        <a:prstGeom prst="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616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Summary</a:t>
          </a:r>
        </a:p>
      </dsp:txBody>
      <dsp:txXfrm>
        <a:off x="363368" y="3115781"/>
        <a:ext cx="7579531" cy="479516"/>
      </dsp:txXfrm>
    </dsp:sp>
    <dsp:sp modelId="{755799DC-5489-4134-8B3A-608E2AAE3E7C}">
      <dsp:nvSpPr>
        <dsp:cNvPr id="0" name=""/>
        <dsp:cNvSpPr/>
      </dsp:nvSpPr>
      <dsp:spPr>
        <a:xfrm>
          <a:off x="63670" y="3055841"/>
          <a:ext cx="599395" cy="599395"/>
        </a:xfrm>
        <a:prstGeom prst="ellipse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3E9C-C377-474F-9E27-EB8219E67260}">
      <dsp:nvSpPr>
        <dsp:cNvPr id="0" name=""/>
        <dsp:cNvSpPr/>
      </dsp:nvSpPr>
      <dsp:spPr>
        <a:xfrm>
          <a:off x="2012194" y="918473"/>
          <a:ext cx="4313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391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2216339" y="961883"/>
        <a:ext cx="23099" cy="4619"/>
      </dsp:txXfrm>
    </dsp:sp>
    <dsp:sp modelId="{1878089A-6ED4-487C-B1F2-B17F405C6976}">
      <dsp:nvSpPr>
        <dsp:cNvPr id="0" name=""/>
        <dsp:cNvSpPr/>
      </dsp:nvSpPr>
      <dsp:spPr>
        <a:xfrm>
          <a:off x="5336" y="361595"/>
          <a:ext cx="2008658" cy="12051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426" tIns="103315" rIns="98426" bIns="10331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 few lines/generators trip initially</a:t>
          </a:r>
        </a:p>
      </dsp:txBody>
      <dsp:txXfrm>
        <a:off x="5336" y="361595"/>
        <a:ext cx="2008658" cy="1205194"/>
      </dsp:txXfrm>
    </dsp:sp>
    <dsp:sp modelId="{35312402-19A9-462C-9FE2-0EE63F55BB7D}">
      <dsp:nvSpPr>
        <dsp:cNvPr id="0" name=""/>
        <dsp:cNvSpPr/>
      </dsp:nvSpPr>
      <dsp:spPr>
        <a:xfrm>
          <a:off x="4482843" y="918473"/>
          <a:ext cx="4313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391" y="45720"/>
              </a:lnTo>
            </a:path>
          </a:pathLst>
        </a:custGeom>
        <a:noFill/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686989" y="961883"/>
        <a:ext cx="23099" cy="4619"/>
      </dsp:txXfrm>
    </dsp:sp>
    <dsp:sp modelId="{DF9050D5-C252-47A3-9F99-66122499D289}">
      <dsp:nvSpPr>
        <dsp:cNvPr id="0" name=""/>
        <dsp:cNvSpPr/>
      </dsp:nvSpPr>
      <dsp:spPr>
        <a:xfrm>
          <a:off x="2475985" y="361595"/>
          <a:ext cx="2008658" cy="1205194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426" tIns="103315" rIns="98426" bIns="10331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Loads shifted to nearby elements in the system</a:t>
          </a:r>
        </a:p>
      </dsp:txBody>
      <dsp:txXfrm>
        <a:off x="2475985" y="361595"/>
        <a:ext cx="2008658" cy="1205194"/>
      </dsp:txXfrm>
    </dsp:sp>
    <dsp:sp modelId="{A8C994D0-F764-4749-92CB-362A910FFC80}">
      <dsp:nvSpPr>
        <dsp:cNvPr id="0" name=""/>
        <dsp:cNvSpPr/>
      </dsp:nvSpPr>
      <dsp:spPr>
        <a:xfrm>
          <a:off x="1267406" y="1564990"/>
          <a:ext cx="4683557" cy="431391"/>
        </a:xfrm>
        <a:custGeom>
          <a:avLst/>
          <a:gdLst/>
          <a:ahLst/>
          <a:cxnLst/>
          <a:rect l="0" t="0" r="0" b="0"/>
          <a:pathLst>
            <a:path>
              <a:moveTo>
                <a:pt x="4683557" y="0"/>
              </a:moveTo>
              <a:lnTo>
                <a:pt x="4683557" y="232795"/>
              </a:lnTo>
              <a:lnTo>
                <a:pt x="0" y="232795"/>
              </a:lnTo>
              <a:lnTo>
                <a:pt x="0" y="431391"/>
              </a:lnTo>
            </a:path>
          </a:pathLst>
        </a:custGeom>
        <a:noFill/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3491527" y="1778376"/>
        <a:ext cx="235314" cy="4619"/>
      </dsp:txXfrm>
    </dsp:sp>
    <dsp:sp modelId="{EBB2A2B4-6B10-4091-9028-FD40B40C79B9}">
      <dsp:nvSpPr>
        <dsp:cNvPr id="0" name=""/>
        <dsp:cNvSpPr/>
      </dsp:nvSpPr>
      <dsp:spPr>
        <a:xfrm>
          <a:off x="4946634" y="361595"/>
          <a:ext cx="2008658" cy="120519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426" tIns="103315" rIns="98426" bIns="10331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Nearby elements are overloaded beyond their capacity </a:t>
          </a:r>
        </a:p>
      </dsp:txBody>
      <dsp:txXfrm>
        <a:off x="4946634" y="361595"/>
        <a:ext cx="2008658" cy="1205194"/>
      </dsp:txXfrm>
    </dsp:sp>
    <dsp:sp modelId="{DE5B07F1-DC55-430F-9977-8608F9FCEC2E}">
      <dsp:nvSpPr>
        <dsp:cNvPr id="0" name=""/>
        <dsp:cNvSpPr/>
      </dsp:nvSpPr>
      <dsp:spPr>
        <a:xfrm>
          <a:off x="2527676" y="2636380"/>
          <a:ext cx="4313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391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2731821" y="2679790"/>
        <a:ext cx="23099" cy="4619"/>
      </dsp:txXfrm>
    </dsp:sp>
    <dsp:sp modelId="{2047E8BC-1E5A-475D-A97F-53799941EBEF}">
      <dsp:nvSpPr>
        <dsp:cNvPr id="0" name=""/>
        <dsp:cNvSpPr/>
      </dsp:nvSpPr>
      <dsp:spPr>
        <a:xfrm>
          <a:off x="5336" y="2028782"/>
          <a:ext cx="2524139" cy="1306636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426" tIns="103315" rIns="98426" bIns="10331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Elements are tripped; load are shifted onto other elements</a:t>
          </a:r>
        </a:p>
      </dsp:txBody>
      <dsp:txXfrm>
        <a:off x="5336" y="2028782"/>
        <a:ext cx="2524139" cy="1306636"/>
      </dsp:txXfrm>
    </dsp:sp>
    <dsp:sp modelId="{E2CEE8BE-AB19-4DFA-9179-E1D565CA2993}">
      <dsp:nvSpPr>
        <dsp:cNvPr id="0" name=""/>
        <dsp:cNvSpPr/>
      </dsp:nvSpPr>
      <dsp:spPr>
        <a:xfrm>
          <a:off x="2991467" y="2079502"/>
          <a:ext cx="2250138" cy="12051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426" tIns="103315" rIns="98426" bIns="10331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Cascading chain of failures starts, which can lead to system blackout</a:t>
          </a:r>
        </a:p>
      </dsp:txBody>
      <dsp:txXfrm>
        <a:off x="2991467" y="2079502"/>
        <a:ext cx="2250138" cy="1205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E627C-22E7-49E8-A766-0DBA83EF73FC}">
      <dsp:nvSpPr>
        <dsp:cNvPr id="0" name=""/>
        <dsp:cNvSpPr/>
      </dsp:nvSpPr>
      <dsp:spPr>
        <a:xfrm>
          <a:off x="0" y="0"/>
          <a:ext cx="3931921" cy="33893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i="1" kern="1200" dirty="0">
              <a:latin typeface="Cambria" panose="02040503050406030204" pitchFamily="18" charset="0"/>
              <a:ea typeface="Cambria" panose="02040503050406030204" pitchFamily="18" charset="0"/>
            </a:rPr>
            <a:t>Challenges:</a:t>
          </a:r>
          <a:endParaRPr lang="en-US" sz="4700" kern="1200" dirty="0"/>
        </a:p>
      </dsp:txBody>
      <dsp:txXfrm>
        <a:off x="0" y="0"/>
        <a:ext cx="3931921" cy="1016802"/>
      </dsp:txXfrm>
    </dsp:sp>
    <dsp:sp modelId="{D1271D4A-E810-4611-B718-226A74DD0B91}">
      <dsp:nvSpPr>
        <dsp:cNvPr id="0" name=""/>
        <dsp:cNvSpPr/>
      </dsp:nvSpPr>
      <dsp:spPr>
        <a:xfrm>
          <a:off x="393192" y="1016884"/>
          <a:ext cx="3145536" cy="49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400" kern="1200" dirty="0"/>
            <a:t>Limited amount of real-world data</a:t>
          </a:r>
        </a:p>
      </dsp:txBody>
      <dsp:txXfrm>
        <a:off x="407654" y="1031346"/>
        <a:ext cx="3116612" cy="464830"/>
      </dsp:txXfrm>
    </dsp:sp>
    <dsp:sp modelId="{DFBE0815-0A91-437B-BB67-30F021570865}">
      <dsp:nvSpPr>
        <dsp:cNvPr id="0" name=""/>
        <dsp:cNvSpPr/>
      </dsp:nvSpPr>
      <dsp:spPr>
        <a:xfrm>
          <a:off x="393192" y="1586601"/>
          <a:ext cx="3145536" cy="49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Generating synthetic cascade data using DC/AC optimal power flow formulations </a:t>
          </a:r>
        </a:p>
      </dsp:txBody>
      <dsp:txXfrm>
        <a:off x="407654" y="1601063"/>
        <a:ext cx="3116612" cy="464830"/>
      </dsp:txXfrm>
    </dsp:sp>
    <dsp:sp modelId="{B1876300-E596-44D2-86AE-A30796CA930E}">
      <dsp:nvSpPr>
        <dsp:cNvPr id="0" name=""/>
        <dsp:cNvSpPr/>
      </dsp:nvSpPr>
      <dsp:spPr>
        <a:xfrm>
          <a:off x="393192" y="2156318"/>
          <a:ext cx="3145536" cy="49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Validation</a:t>
          </a:r>
        </a:p>
      </dsp:txBody>
      <dsp:txXfrm>
        <a:off x="407654" y="2170780"/>
        <a:ext cx="3116612" cy="464830"/>
      </dsp:txXfrm>
    </dsp:sp>
    <dsp:sp modelId="{621FB9FE-7933-4715-A153-D3165DF69FD5}">
      <dsp:nvSpPr>
        <dsp:cNvPr id="0" name=""/>
        <dsp:cNvSpPr/>
      </dsp:nvSpPr>
      <dsp:spPr>
        <a:xfrm>
          <a:off x="393192" y="2726035"/>
          <a:ext cx="3145536" cy="49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Limited amount of prior works </a:t>
          </a:r>
        </a:p>
      </dsp:txBody>
      <dsp:txXfrm>
        <a:off x="407654" y="2740497"/>
        <a:ext cx="3116612" cy="464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CA523-E738-4E09-A506-394B2E47C89D}">
      <dsp:nvSpPr>
        <dsp:cNvPr id="0" name=""/>
        <dsp:cNvSpPr/>
      </dsp:nvSpPr>
      <dsp:spPr>
        <a:xfrm>
          <a:off x="0" y="0"/>
          <a:ext cx="7663618" cy="14355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Development of a cascading failure simulation 	framework using MATPOWER</a:t>
          </a:r>
          <a:endParaRPr lang="en-US" sz="1800" b="1" kern="1200" dirty="0"/>
        </a:p>
      </dsp:txBody>
      <dsp:txXfrm>
        <a:off x="1676275" y="0"/>
        <a:ext cx="5987342" cy="1435517"/>
      </dsp:txXfrm>
    </dsp:sp>
    <dsp:sp modelId="{D075355D-BBC4-4A72-A3BB-AFD75A0F045C}">
      <dsp:nvSpPr>
        <dsp:cNvPr id="0" name=""/>
        <dsp:cNvSpPr/>
      </dsp:nvSpPr>
      <dsp:spPr>
        <a:xfrm>
          <a:off x="143551" y="143551"/>
          <a:ext cx="1532723" cy="11484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70224-9E21-4C1D-A4B2-F83555F62532}">
      <dsp:nvSpPr>
        <dsp:cNvPr id="0" name=""/>
        <dsp:cNvSpPr/>
      </dsp:nvSpPr>
      <dsp:spPr>
        <a:xfrm>
          <a:off x="0" y="1579069"/>
          <a:ext cx="7663618" cy="14355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Classification of cascading failures in power grids 	using various machine learning algorithms and 	their comparison.</a:t>
          </a:r>
          <a:endParaRPr lang="en-US" sz="1800" b="1" kern="1200" dirty="0"/>
        </a:p>
      </dsp:txBody>
      <dsp:txXfrm>
        <a:off x="1676275" y="1579069"/>
        <a:ext cx="5987342" cy="1435517"/>
      </dsp:txXfrm>
    </dsp:sp>
    <dsp:sp modelId="{4849025F-7D9E-408B-8FA2-FB67E1DEFED6}">
      <dsp:nvSpPr>
        <dsp:cNvPr id="0" name=""/>
        <dsp:cNvSpPr/>
      </dsp:nvSpPr>
      <dsp:spPr>
        <a:xfrm>
          <a:off x="143551" y="1722621"/>
          <a:ext cx="1532723" cy="11484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90426-38C8-46C4-8E72-B0CF0A6251FC}">
      <dsp:nvSpPr>
        <dsp:cNvPr id="0" name=""/>
        <dsp:cNvSpPr/>
      </dsp:nvSpPr>
      <dsp:spPr>
        <a:xfrm>
          <a:off x="0" y="3158138"/>
          <a:ext cx="7663618" cy="14355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Predicting the severity of cascading failures (from  	amount of lien failures and  load shedding) using 	linear regression technique.</a:t>
          </a:r>
          <a:endParaRPr lang="en-US" sz="1800" b="1" kern="1200" dirty="0"/>
        </a:p>
      </dsp:txBody>
      <dsp:txXfrm>
        <a:off x="1676275" y="3158138"/>
        <a:ext cx="5987342" cy="1435517"/>
      </dsp:txXfrm>
    </dsp:sp>
    <dsp:sp modelId="{644F327D-AC0E-4961-A1EC-68C4558B8556}">
      <dsp:nvSpPr>
        <dsp:cNvPr id="0" name=""/>
        <dsp:cNvSpPr/>
      </dsp:nvSpPr>
      <dsp:spPr>
        <a:xfrm>
          <a:off x="143551" y="3301690"/>
          <a:ext cx="1532723" cy="11484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AED81-A8BF-42BC-85AD-DFF8A5FC999A}">
      <dsp:nvSpPr>
        <dsp:cNvPr id="0" name=""/>
        <dsp:cNvSpPr/>
      </dsp:nvSpPr>
      <dsp:spPr>
        <a:xfrm>
          <a:off x="890904" y="71539"/>
          <a:ext cx="1419777" cy="493069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0AD20-4AF6-4317-86A8-31E02E95DA14}">
      <dsp:nvSpPr>
        <dsp:cNvPr id="0" name=""/>
        <dsp:cNvSpPr/>
      </dsp:nvSpPr>
      <dsp:spPr>
        <a:xfrm rot="16200000">
          <a:off x="2568185" y="268580"/>
          <a:ext cx="396027" cy="575366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FCF1D-6B5A-40E8-95B0-A8D61CEAA0AD}">
      <dsp:nvSpPr>
        <dsp:cNvPr id="0" name=""/>
        <dsp:cNvSpPr/>
      </dsp:nvSpPr>
      <dsp:spPr>
        <a:xfrm>
          <a:off x="531122" y="1303411"/>
          <a:ext cx="2083519" cy="33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0000FF"/>
              </a:solidFill>
              <a:latin typeface="+mj-lt"/>
              <a:cs typeface="Times New Roman" pitchFamily="18" charset="0"/>
            </a:rPr>
            <a:t>Power grid operating parameters</a:t>
          </a:r>
          <a:endParaRPr lang="en-US" sz="1600" b="1" kern="1200" dirty="0">
            <a:solidFill>
              <a:srgbClr val="0000FF"/>
            </a:solidFill>
            <a:latin typeface="+mj-lt"/>
          </a:endParaRPr>
        </a:p>
      </dsp:txBody>
      <dsp:txXfrm>
        <a:off x="531122" y="1303411"/>
        <a:ext cx="2083519" cy="330180"/>
      </dsp:txXfrm>
    </dsp:sp>
    <dsp:sp modelId="{1B967A0B-71FA-4ACF-B5A2-460FDD7A35D1}">
      <dsp:nvSpPr>
        <dsp:cNvPr id="0" name=""/>
        <dsp:cNvSpPr/>
      </dsp:nvSpPr>
      <dsp:spPr>
        <a:xfrm>
          <a:off x="1407087" y="602689"/>
          <a:ext cx="495271" cy="4952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600" b="1" i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Line-capacity estimation error, e</a:t>
          </a:r>
          <a:endParaRPr lang="en-US" sz="600" kern="1200" dirty="0">
            <a:solidFill>
              <a:schemeClr val="tx1"/>
            </a:solidFill>
          </a:endParaRPr>
        </a:p>
      </dsp:txBody>
      <dsp:txXfrm>
        <a:off x="1479618" y="675220"/>
        <a:ext cx="350209" cy="350209"/>
      </dsp:txXfrm>
    </dsp:sp>
    <dsp:sp modelId="{36A7399E-7365-4136-8B49-21300E83466F}">
      <dsp:nvSpPr>
        <dsp:cNvPr id="0" name=""/>
        <dsp:cNvSpPr/>
      </dsp:nvSpPr>
      <dsp:spPr>
        <a:xfrm>
          <a:off x="1052693" y="231126"/>
          <a:ext cx="495271" cy="49527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600" b="1" i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Load-shedding constraint level, θ</a:t>
          </a:r>
          <a:endParaRPr lang="en-US" sz="600" kern="1200" dirty="0">
            <a:solidFill>
              <a:schemeClr val="tx1"/>
            </a:solidFill>
          </a:endParaRPr>
        </a:p>
      </dsp:txBody>
      <dsp:txXfrm>
        <a:off x="1125224" y="303657"/>
        <a:ext cx="350209" cy="350209"/>
      </dsp:txXfrm>
    </dsp:sp>
    <dsp:sp modelId="{43B2E42C-DE47-4538-886E-812D66E1F14F}">
      <dsp:nvSpPr>
        <dsp:cNvPr id="0" name=""/>
        <dsp:cNvSpPr/>
      </dsp:nvSpPr>
      <dsp:spPr>
        <a:xfrm>
          <a:off x="1558970" y="111380"/>
          <a:ext cx="495271" cy="495271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600" b="1" i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Power-grid loading level, r</a:t>
          </a:r>
          <a:endParaRPr lang="en-US" sz="600" kern="1200" dirty="0">
            <a:solidFill>
              <a:schemeClr val="tx1"/>
            </a:solidFill>
          </a:endParaRPr>
        </a:p>
      </dsp:txBody>
      <dsp:txXfrm>
        <a:off x="1631501" y="183911"/>
        <a:ext cx="350209" cy="350209"/>
      </dsp:txXfrm>
    </dsp:sp>
    <dsp:sp modelId="{EF3BF011-2E64-49D7-8F7D-C11B401A0D4D}">
      <dsp:nvSpPr>
        <dsp:cNvPr id="0" name=""/>
        <dsp:cNvSpPr/>
      </dsp:nvSpPr>
      <dsp:spPr>
        <a:xfrm>
          <a:off x="832572" y="11006"/>
          <a:ext cx="1540843" cy="12326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27FEF1-6EA2-48C9-8C04-0A4294357233}"/>
              </a:ext>
            </a:extLst>
          </p:cNvPr>
          <p:cNvSpPr/>
          <p:nvPr userDrawn="1"/>
        </p:nvSpPr>
        <p:spPr>
          <a:xfrm>
            <a:off x="0" y="0"/>
            <a:ext cx="12192000" cy="816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A938F-E32F-4B51-91AF-CA3F4584C7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298" y="347050"/>
            <a:ext cx="11171404" cy="2284187"/>
          </a:xfrm>
        </p:spPr>
        <p:txBody>
          <a:bodyPr anchor="ctr" anchorCtr="1">
            <a:normAutofit/>
          </a:bodyPr>
          <a:lstStyle>
            <a:lvl1pPr algn="ctr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CF297-E7EC-45FC-B2B1-CED443C83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298" y="2915554"/>
            <a:ext cx="11171404" cy="12610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4BEB7-563B-4D38-9948-EB233051F4F0}"/>
              </a:ext>
            </a:extLst>
          </p:cNvPr>
          <p:cNvSpPr/>
          <p:nvPr userDrawn="1"/>
        </p:nvSpPr>
        <p:spPr>
          <a:xfrm>
            <a:off x="0" y="5494454"/>
            <a:ext cx="12192000" cy="8166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6DB8E-2BF2-42B5-B875-066567517CF3}"/>
              </a:ext>
            </a:extLst>
          </p:cNvPr>
          <p:cNvSpPr/>
          <p:nvPr userDrawn="1"/>
        </p:nvSpPr>
        <p:spPr>
          <a:xfrm>
            <a:off x="0" y="4460900"/>
            <a:ext cx="12192000" cy="1850165"/>
          </a:xfrm>
          <a:prstGeom prst="rect">
            <a:avLst/>
          </a:prstGeom>
          <a:solidFill>
            <a:srgbClr val="F6CF0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77F33-231C-4C17-B7E7-107D9F914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6125"/>
          <a:stretch/>
        </p:blipFill>
        <p:spPr>
          <a:xfrm>
            <a:off x="2278166" y="4618985"/>
            <a:ext cx="7788068" cy="1692080"/>
          </a:xfrm>
          <a:prstGeom prst="rect">
            <a:avLst/>
          </a:prstGeom>
        </p:spPr>
      </p:pic>
      <p:pic>
        <p:nvPicPr>
          <p:cNvPr id="11" name="Picture 6" descr="Image result for NSF">
            <a:extLst>
              <a:ext uri="{FF2B5EF4-FFF2-40B4-BE49-F238E27FC236}">
                <a16:creationId xmlns:a16="http://schemas.microsoft.com/office/drawing/2014/main" id="{D4354173-1B31-45AA-96B3-0426A3A459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94633" y="4870665"/>
            <a:ext cx="1187069" cy="1188720"/>
          </a:xfrm>
          <a:prstGeom prst="rect">
            <a:avLst/>
          </a:prstGeom>
          <a:noFill/>
        </p:spPr>
      </p:pic>
      <p:pic>
        <p:nvPicPr>
          <p:cNvPr id="12" name="Picture 8" descr="Image result for ieee pes">
            <a:extLst>
              <a:ext uri="{FF2B5EF4-FFF2-40B4-BE49-F238E27FC236}">
                <a16:creationId xmlns:a16="http://schemas.microsoft.com/office/drawing/2014/main" id="{97B013F9-CE9B-44D8-9A47-75335AD1AF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591" y="4834824"/>
            <a:ext cx="1713461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6667D4E-6A53-4FC8-9D21-CC7024B4D0A0}"/>
              </a:ext>
            </a:extLst>
          </p:cNvPr>
          <p:cNvSpPr/>
          <p:nvPr userDrawn="1"/>
        </p:nvSpPr>
        <p:spPr>
          <a:xfrm>
            <a:off x="0" y="6238430"/>
            <a:ext cx="12192000" cy="619570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51</a:t>
            </a:r>
            <a:r>
              <a:rPr lang="en-US" sz="4400" baseline="30000" dirty="0"/>
              <a:t>st</a:t>
            </a:r>
            <a:r>
              <a:rPr lang="en-US" sz="4400" dirty="0"/>
              <a:t> North American Power Symposium</a:t>
            </a:r>
          </a:p>
        </p:txBody>
      </p:sp>
    </p:spTree>
    <p:extLst>
      <p:ext uri="{BB962C8B-B14F-4D97-AF65-F5344CB8AC3E}">
        <p14:creationId xmlns:p14="http://schemas.microsoft.com/office/powerpoint/2010/main" val="45851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742F-6E0F-40DB-88E8-1FE00070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0046-B58D-433A-9D8A-1A12BAE1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22CB-02D6-4A7A-A736-9279856B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11F8B-5BEF-48CC-B011-0AE05AF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DF6-102D-4E6B-B020-C6BC4EDD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1DAE-6A58-42F9-A8ED-8904FF26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DC0A-D67D-45C8-9DE6-B4F873BF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8FB4-D9BA-4A8F-9266-D16E87FB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F024-0A7D-4649-9C6D-407A4390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3DF6-102D-4E6B-B020-C6BC4EDD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A29E15-7705-4144-A484-5B4B968CBF64}"/>
              </a:ext>
            </a:extLst>
          </p:cNvPr>
          <p:cNvSpPr/>
          <p:nvPr userDrawn="1"/>
        </p:nvSpPr>
        <p:spPr>
          <a:xfrm>
            <a:off x="0" y="6483348"/>
            <a:ext cx="12192000" cy="374652"/>
          </a:xfrm>
          <a:prstGeom prst="rect">
            <a:avLst/>
          </a:prstGeom>
          <a:solidFill>
            <a:srgbClr val="F6C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7695-183F-46C8-BBB6-8F88A530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9036"/>
            <a:ext cx="10515600" cy="535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A3CE-073A-49FF-9B51-41C957565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4" y="6483347"/>
            <a:ext cx="5486404" cy="374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58585A"/>
                </a:solidFill>
              </a:defRPr>
            </a:lvl1pPr>
          </a:lstStyle>
          <a:p>
            <a:r>
              <a:rPr lang="en-US" dirty="0"/>
              <a:t>51</a:t>
            </a:r>
            <a:r>
              <a:rPr lang="en-US" baseline="30000" dirty="0"/>
              <a:t>st</a:t>
            </a:r>
            <a:r>
              <a:rPr lang="en-US" dirty="0"/>
              <a:t> North American Power Symposium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1ED9-A428-41BE-99C6-E0B22AC90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37277" y="6483347"/>
            <a:ext cx="599783" cy="374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3DF6-102D-4E6B-B020-C6BC4EDD7F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BE0377-5009-4DCE-8B50-DE3A945C1D0E}"/>
              </a:ext>
            </a:extLst>
          </p:cNvPr>
          <p:cNvSpPr/>
          <p:nvPr userDrawn="1"/>
        </p:nvSpPr>
        <p:spPr>
          <a:xfrm>
            <a:off x="1" y="0"/>
            <a:ext cx="12192000" cy="769649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F8F85634-8E68-4F3C-A406-32D05C16A5AC}"/>
              </a:ext>
            </a:extLst>
          </p:cNvPr>
          <p:cNvSpPr/>
          <p:nvPr userDrawn="1"/>
        </p:nvSpPr>
        <p:spPr>
          <a:xfrm>
            <a:off x="609600" y="0"/>
            <a:ext cx="1596571" cy="769649"/>
          </a:xfrm>
          <a:prstGeom prst="parallelogram">
            <a:avLst>
              <a:gd name="adj" fmla="val 94559"/>
            </a:avLst>
          </a:prstGeom>
          <a:solidFill>
            <a:srgbClr val="F6C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7A0C6-C773-406E-B75B-93B0FBCB8CF2}"/>
              </a:ext>
            </a:extLst>
          </p:cNvPr>
          <p:cNvSpPr/>
          <p:nvPr userDrawn="1"/>
        </p:nvSpPr>
        <p:spPr>
          <a:xfrm>
            <a:off x="-3" y="0"/>
            <a:ext cx="1379223" cy="769649"/>
          </a:xfrm>
          <a:prstGeom prst="rect">
            <a:avLst/>
          </a:prstGeom>
          <a:solidFill>
            <a:srgbClr val="F6C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&quot;WSU&quot; logo for Wichita State University." title="WSU Logo">
            <a:extLst>
              <a:ext uri="{FF2B5EF4-FFF2-40B4-BE49-F238E27FC236}">
                <a16:creationId xmlns:a16="http://schemas.microsoft.com/office/drawing/2014/main" id="{0AC13727-AB13-4F2A-9776-8CCFB47D4C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/>
          </a:blip>
          <a:srcRect b="37252"/>
          <a:stretch/>
        </p:blipFill>
        <p:spPr>
          <a:xfrm>
            <a:off x="191911" y="24080"/>
            <a:ext cx="1381660" cy="76964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6CC9E-8F67-4158-91DB-229E34D0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0" y="0"/>
            <a:ext cx="9147629" cy="769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D8ADC86E-6087-4BF4-A3AF-11CDCA9BE28F}"/>
              </a:ext>
            </a:extLst>
          </p:cNvPr>
          <p:cNvSpPr/>
          <p:nvPr userDrawn="1"/>
        </p:nvSpPr>
        <p:spPr>
          <a:xfrm>
            <a:off x="10400130" y="6289809"/>
            <a:ext cx="1596571" cy="568190"/>
          </a:xfrm>
          <a:prstGeom prst="parallelogram">
            <a:avLst>
              <a:gd name="adj" fmla="val 94559"/>
            </a:avLst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A66D0-BCDF-487D-A3CD-29301308C178}"/>
              </a:ext>
            </a:extLst>
          </p:cNvPr>
          <p:cNvSpPr/>
          <p:nvPr userDrawn="1"/>
        </p:nvSpPr>
        <p:spPr>
          <a:xfrm>
            <a:off x="11264901" y="6289810"/>
            <a:ext cx="927100" cy="568190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A054CF-FDD6-4E35-824E-39F47AAB2972}"/>
              </a:ext>
            </a:extLst>
          </p:cNvPr>
          <p:cNvSpPr/>
          <p:nvPr userDrawn="1"/>
        </p:nvSpPr>
        <p:spPr>
          <a:xfrm>
            <a:off x="10966567" y="6483347"/>
            <a:ext cx="927100" cy="374653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3AA047-7A32-4445-B7CC-91C10C9AD4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23910" y="6299584"/>
            <a:ext cx="547641" cy="548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DC749D-B0AF-4CED-A741-02FA7883AF2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896" y="6299584"/>
            <a:ext cx="79073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19.png"/><Relationship Id="rId7" Type="http://schemas.openxmlformats.org/officeDocument/2006/relationships/diagramData" Target="../diagrams/data5.xml"/><Relationship Id="rId12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diagramDrawing" Target="../diagrams/drawing5.xml"/><Relationship Id="rId5" Type="http://schemas.openxmlformats.org/officeDocument/2006/relationships/image" Target="../media/image21.wmf"/><Relationship Id="rId10" Type="http://schemas.openxmlformats.org/officeDocument/2006/relationships/diagramColors" Target="../diagrams/colors5.xml"/><Relationship Id="rId4" Type="http://schemas.openxmlformats.org/officeDocument/2006/relationships/image" Target="../media/image20.png"/><Relationship Id="rId9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98" y="347050"/>
            <a:ext cx="11171404" cy="228418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Predicting Cascading Failures in Power Grids using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Machine Learning Algorithms</a:t>
            </a:r>
            <a:br>
              <a:rPr lang="en-US" sz="4000" dirty="0">
                <a:solidFill>
                  <a:srgbClr val="0070C0"/>
                </a:solidFill>
              </a:rPr>
            </a:b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98" y="2631237"/>
            <a:ext cx="11171404" cy="1261030"/>
          </a:xfrm>
        </p:spPr>
        <p:txBody>
          <a:bodyPr>
            <a:normAutofit/>
          </a:bodyPr>
          <a:lstStyle/>
          <a:p>
            <a:r>
              <a:rPr lang="en-US" dirty="0"/>
              <a:t>Rezoan A. Shuvro, </a:t>
            </a:r>
            <a:r>
              <a:rPr lang="en-US" dirty="0" err="1"/>
              <a:t>Mitun</a:t>
            </a:r>
            <a:r>
              <a:rPr lang="en-US" dirty="0"/>
              <a:t> </a:t>
            </a:r>
            <a:r>
              <a:rPr lang="en-US" dirty="0" err="1"/>
              <a:t>Talukder</a:t>
            </a:r>
            <a:r>
              <a:rPr lang="en-US" dirty="0"/>
              <a:t>, Pankaz Das, Majeed M. Hayat</a:t>
            </a:r>
          </a:p>
          <a:p>
            <a:r>
              <a:rPr lang="en-US" sz="2000" dirty="0"/>
              <a:t>Department of Electrical and Computer Engineering, </a:t>
            </a:r>
          </a:p>
          <a:p>
            <a:r>
              <a:rPr lang="en-US" sz="2000" dirty="0"/>
              <a:t>Marquette University, Milwaukee, WI, USA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5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86AF-2DED-4C96-8809-893CF87A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570" y="0"/>
            <a:ext cx="10138230" cy="769649"/>
          </a:xfrm>
        </p:spPr>
        <p:txBody>
          <a:bodyPr>
            <a:normAutofit fontScale="90000"/>
          </a:bodyPr>
          <a:lstStyle/>
          <a:p>
            <a:r>
              <a:rPr lang="en-US" dirty="0"/>
              <a:t>ML Algorithms used and Metric for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22EA-F6CD-4633-B9C3-5E02FEFF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following algorithms for classification: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KNN (k nearest neighbor) 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Support vector machine </a:t>
            </a:r>
          </a:p>
          <a:p>
            <a:pPr lvl="1"/>
            <a:r>
              <a:rPr lang="en-US" dirty="0" err="1"/>
              <a:t>Adaboost</a:t>
            </a:r>
            <a:endParaRPr lang="en-US" dirty="0"/>
          </a:p>
          <a:p>
            <a:pPr lvl="1"/>
            <a:r>
              <a:rPr lang="en-US" dirty="0"/>
              <a:t>Linear regression (for prediction)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Classification Metric:</a:t>
            </a:r>
          </a:p>
          <a:p>
            <a:pPr lvl="1">
              <a:buFontTx/>
              <a:buChar char="-"/>
            </a:pPr>
            <a:r>
              <a:rPr lang="en-US" dirty="0"/>
              <a:t>Precession		 - recall 		- f1-score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</a:rPr>
              <a:t>Regression metric:</a:t>
            </a:r>
          </a:p>
          <a:p>
            <a:pPr marL="457200" lvl="1" indent="0">
              <a:buNone/>
            </a:pPr>
            <a:r>
              <a:rPr lang="en-US" dirty="0"/>
              <a:t>- mean absolute error 	- mean square error 	 - root mean square error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EBDE7A0-EA89-4F6B-9522-0695A826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>
                <a:latin typeface="Cambria" panose="02040503050406030204" pitchFamily="18" charset="0"/>
                <a:ea typeface="Cambria" panose="02040503050406030204" pitchFamily="18" charset="0"/>
              </a:rPr>
              <a:t>Predicting Cascading failures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6B742-1811-4239-B36B-A87279B08A75}"/>
              </a:ext>
            </a:extLst>
          </p:cNvPr>
          <p:cNvSpPr txBox="1"/>
          <p:nvPr/>
        </p:nvSpPr>
        <p:spPr>
          <a:xfrm>
            <a:off x="40277" y="1818195"/>
            <a:ext cx="33288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Number of transmission lines =186</a:t>
            </a:r>
          </a:p>
          <a:p>
            <a:endParaRPr lang="en-US" dirty="0"/>
          </a:p>
          <a:p>
            <a:r>
              <a:rPr lang="en-US" dirty="0"/>
              <a:t>Initial condition: 2 line failures</a:t>
            </a:r>
          </a:p>
          <a:p>
            <a:endParaRPr lang="en-US" dirty="0"/>
          </a:p>
          <a:p>
            <a:r>
              <a:rPr lang="en-US" dirty="0"/>
              <a:t>No cascade  = Less than 10 failures</a:t>
            </a:r>
          </a:p>
          <a:p>
            <a:endParaRPr lang="en-US" dirty="0"/>
          </a:p>
          <a:p>
            <a:r>
              <a:rPr lang="en-US" dirty="0"/>
              <a:t>small cascade  = greater than 10 and Less than 25 failures</a:t>
            </a:r>
          </a:p>
          <a:p>
            <a:endParaRPr lang="en-US" dirty="0"/>
          </a:p>
          <a:p>
            <a:r>
              <a:rPr lang="en-US" dirty="0"/>
              <a:t>Large  cascade  = greater than 25 failures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3DC15E9-114B-46B5-A810-636D63817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094699"/>
              </p:ext>
            </p:extLst>
          </p:nvPr>
        </p:nvGraphicFramePr>
        <p:xfrm>
          <a:off x="4113231" y="1644032"/>
          <a:ext cx="7746275" cy="4338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MU Logo-BTD-H-BG-4C.png">
            <a:extLst>
              <a:ext uri="{FF2B5EF4-FFF2-40B4-BE49-F238E27FC236}">
                <a16:creationId xmlns:a16="http://schemas.microsoft.com/office/drawing/2014/main" id="{CF241B88-0A1A-4FD9-8FB9-9677DF563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18BB45-F2F4-478A-B5B9-095B2BA38E68}"/>
              </a:ext>
            </a:extLst>
          </p:cNvPr>
          <p:cNvSpPr txBox="1"/>
          <p:nvPr/>
        </p:nvSpPr>
        <p:spPr>
          <a:xfrm>
            <a:off x="6568176" y="5982497"/>
            <a:ext cx="450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Random forest and SVM gives best accuracy</a:t>
            </a:r>
          </a:p>
        </p:txBody>
      </p:sp>
    </p:spTree>
    <p:extLst>
      <p:ext uri="{BB962C8B-B14F-4D97-AF65-F5344CB8AC3E}">
        <p14:creationId xmlns:p14="http://schemas.microsoft.com/office/powerpoint/2010/main" val="205422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7">
            <a:extLst>
              <a:ext uri="{FF2B5EF4-FFF2-40B4-BE49-F238E27FC236}">
                <a16:creationId xmlns:a16="http://schemas.microsoft.com/office/drawing/2014/main" id="{4C653FD6-4407-401E-B864-0616A3F5D39E}"/>
              </a:ext>
            </a:extLst>
          </p:cNvPr>
          <p:cNvSpPr txBox="1">
            <a:spLocks/>
          </p:cNvSpPr>
          <p:nvPr/>
        </p:nvSpPr>
        <p:spPr>
          <a:xfrm>
            <a:off x="2097756" y="-126387"/>
            <a:ext cx="8195536" cy="1009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ea typeface="Cambria" panose="02040503050406030204" pitchFamily="18" charset="0"/>
              </a:rPr>
              <a:t>Predicting Cascading failures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F15C52-558E-47C4-8E86-5FF8B81C19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925035"/>
              </p:ext>
            </p:extLst>
          </p:nvPr>
        </p:nvGraphicFramePr>
        <p:xfrm>
          <a:off x="487040" y="2191343"/>
          <a:ext cx="4889631" cy="282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D48EAA6-33BB-4820-AE56-6CC0FBA431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382798"/>
              </p:ext>
            </p:extLst>
          </p:nvPr>
        </p:nvGraphicFramePr>
        <p:xfrm>
          <a:off x="6451178" y="791385"/>
          <a:ext cx="5165089" cy="2356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8D23DFF-CAA4-4F58-A3F7-3A8BEFC60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85632"/>
              </p:ext>
            </p:extLst>
          </p:nvPr>
        </p:nvGraphicFramePr>
        <p:xfrm>
          <a:off x="6385137" y="3147688"/>
          <a:ext cx="5231130" cy="282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 descr="MU Logo-BTD-H-BG-4C.png">
            <a:extLst>
              <a:ext uri="{FF2B5EF4-FFF2-40B4-BE49-F238E27FC236}">
                <a16:creationId xmlns:a16="http://schemas.microsoft.com/office/drawing/2014/main" id="{95A2AEF2-D941-4DA5-961B-2031EA0B8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B21581-C98B-435C-A48B-D353B3FB0542}"/>
              </a:ext>
            </a:extLst>
          </p:cNvPr>
          <p:cNvSpPr txBox="1"/>
          <p:nvPr/>
        </p:nvSpPr>
        <p:spPr>
          <a:xfrm>
            <a:off x="1286714" y="5579680"/>
            <a:ext cx="450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Random forest and SVM gives best accuracy</a:t>
            </a:r>
          </a:p>
        </p:txBody>
      </p:sp>
    </p:spTree>
    <p:extLst>
      <p:ext uri="{BB962C8B-B14F-4D97-AF65-F5344CB8AC3E}">
        <p14:creationId xmlns:p14="http://schemas.microsoft.com/office/powerpoint/2010/main" val="194746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1" grpId="0">
        <p:bldAsOne/>
      </p:bldGraphic>
      <p:bldGraphic spid="1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EBDE7A0-EA89-4F6B-9522-0695A826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38" y="-68331"/>
            <a:ext cx="10010862" cy="916424"/>
          </a:xfrm>
        </p:spPr>
        <p:txBody>
          <a:bodyPr>
            <a:normAutofit/>
          </a:bodyPr>
          <a:lstStyle/>
          <a:p>
            <a:r>
              <a:rPr lang="en-US" sz="3000" b="1" dirty="0">
                <a:ea typeface="Cambria" panose="02040503050406030204" pitchFamily="18" charset="0"/>
              </a:rPr>
              <a:t>Linear regression to predict the number of failed </a:t>
            </a:r>
            <a:br>
              <a:rPr lang="en-US" sz="3000" b="1" dirty="0">
                <a:ea typeface="Cambria" panose="02040503050406030204" pitchFamily="18" charset="0"/>
              </a:rPr>
            </a:br>
            <a:r>
              <a:rPr lang="en-US" sz="3000" b="1" dirty="0">
                <a:ea typeface="Cambria" panose="02040503050406030204" pitchFamily="18" charset="0"/>
              </a:rPr>
              <a:t>lines and the amount of Load shedding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5297E0-6720-4249-A418-1D13946F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029"/>
              </p:ext>
            </p:extLst>
          </p:nvPr>
        </p:nvGraphicFramePr>
        <p:xfrm>
          <a:off x="1343438" y="4970047"/>
          <a:ext cx="3401966" cy="883920"/>
        </p:xfrm>
        <a:graphic>
          <a:graphicData uri="http://schemas.openxmlformats.org/drawingml/2006/table">
            <a:tbl>
              <a:tblPr/>
              <a:tblGrid>
                <a:gridCol w="2182764">
                  <a:extLst>
                    <a:ext uri="{9D8B030D-6E8A-4147-A177-3AD203B41FA5}">
                      <a16:colId xmlns:a16="http://schemas.microsoft.com/office/drawing/2014/main" val="1827624226"/>
                    </a:ext>
                  </a:extLst>
                </a:gridCol>
                <a:gridCol w="1219202">
                  <a:extLst>
                    <a:ext uri="{9D8B030D-6E8A-4147-A177-3AD203B41FA5}">
                      <a16:colId xmlns:a16="http://schemas.microsoft.com/office/drawing/2014/main" val="12872590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69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Absolute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800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Square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365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 Mean Square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86585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3D7A9C-A2A5-4762-BDD2-9045C0C5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04499"/>
              </p:ext>
            </p:extLst>
          </p:nvPr>
        </p:nvGraphicFramePr>
        <p:xfrm>
          <a:off x="6782945" y="4933501"/>
          <a:ext cx="3249330" cy="883920"/>
        </p:xfrm>
        <a:graphic>
          <a:graphicData uri="http://schemas.openxmlformats.org/drawingml/2006/table">
            <a:tbl>
              <a:tblPr/>
              <a:tblGrid>
                <a:gridCol w="2084830">
                  <a:extLst>
                    <a:ext uri="{9D8B030D-6E8A-4147-A177-3AD203B41FA5}">
                      <a16:colId xmlns:a16="http://schemas.microsoft.com/office/drawing/2014/main" val="3244382252"/>
                    </a:ext>
                  </a:extLst>
                </a:gridCol>
                <a:gridCol w="1164500">
                  <a:extLst>
                    <a:ext uri="{9D8B030D-6E8A-4147-A177-3AD203B41FA5}">
                      <a16:colId xmlns:a16="http://schemas.microsoft.com/office/drawing/2014/main" val="32602075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809255"/>
                  </a:ext>
                </a:extLst>
              </a:tr>
              <a:tr h="193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Absolute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41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Square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15334.84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809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 Mean Square Error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46054"/>
                  </a:ext>
                </a:extLst>
              </a:tr>
            </a:tbl>
          </a:graphicData>
        </a:graphic>
      </p:graphicFrame>
      <p:pic>
        <p:nvPicPr>
          <p:cNvPr id="3078" name="Picture 6">
            <a:extLst>
              <a:ext uri="{FF2B5EF4-FFF2-40B4-BE49-F238E27FC236}">
                <a16:creationId xmlns:a16="http://schemas.microsoft.com/office/drawing/2014/main" id="{5416F7C8-B371-485F-8079-3A7DBD63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1" y="1602449"/>
            <a:ext cx="4585663" cy="313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3EB307A-6212-436B-A5B7-8D10BCD4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997" y="1581265"/>
            <a:ext cx="4653433" cy="313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MU Logo-BTD-H-BG-4C.png">
            <a:extLst>
              <a:ext uri="{FF2B5EF4-FFF2-40B4-BE49-F238E27FC236}">
                <a16:creationId xmlns:a16="http://schemas.microsoft.com/office/drawing/2014/main" id="{94453CCA-75B3-4E69-A6FA-2059BE8A2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F8D6EC-B545-42AA-B5C6-2927D2DB1AAC}"/>
              </a:ext>
            </a:extLst>
          </p:cNvPr>
          <p:cNvSpPr txBox="1"/>
          <p:nvPr/>
        </p:nvSpPr>
        <p:spPr>
          <a:xfrm>
            <a:off x="920954" y="5853967"/>
            <a:ext cx="450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Linear regression works well for predicting the number of 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7D7CF-516B-4166-AB6C-0D0DC3B9B936}"/>
              </a:ext>
            </a:extLst>
          </p:cNvPr>
          <p:cNvSpPr txBox="1"/>
          <p:nvPr/>
        </p:nvSpPr>
        <p:spPr>
          <a:xfrm>
            <a:off x="5715000" y="5853967"/>
            <a:ext cx="51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To minimize error for load shed prediction, nonlinear regressor such us SVR, RFR can be used</a:t>
            </a:r>
          </a:p>
        </p:txBody>
      </p:sp>
    </p:spTree>
    <p:extLst>
      <p:ext uri="{BB962C8B-B14F-4D97-AF65-F5344CB8AC3E}">
        <p14:creationId xmlns:p14="http://schemas.microsoft.com/office/powerpoint/2010/main" val="204785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6EBDE7A0-EA89-4F6B-9522-0695A826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79" y="2387634"/>
            <a:ext cx="10515600" cy="1325563"/>
          </a:xfrm>
        </p:spPr>
        <p:txBody>
          <a:bodyPr>
            <a:noAutofit/>
          </a:bodyPr>
          <a:lstStyle/>
          <a:p>
            <a:br>
              <a:rPr lang="en-US" sz="32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 Machine learning algorithms were used to predict cascading failures in power grids.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 Results suggest that all the algorithms gives higher prediction accuracy( Random forest and Support vector Machines are the best with 0.91 precision)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We predicted the number of failed transmission lines with low error using linear regression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We predicted the amount of Load shed using linear regression, but the error was high.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 We didn’t observe strong correlation between cascading failures and topological features which is consistent with [1]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Future works includes finding the distribution of transmission line failures and amount of load shedding as well as improvement on the accuracies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D6ECE-4810-432A-82B5-9D66571A20D5}"/>
              </a:ext>
            </a:extLst>
          </p:cNvPr>
          <p:cNvSpPr/>
          <p:nvPr/>
        </p:nvSpPr>
        <p:spPr>
          <a:xfrm>
            <a:off x="-77993" y="6232937"/>
            <a:ext cx="11321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b="0" i="0" dirty="0" err="1">
                <a:solidFill>
                  <a:srgbClr val="222222"/>
                </a:solidFill>
                <a:effectLst/>
              </a:rPr>
              <a:t>Korkali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, M., Veneman, J. G., Tivnan, B. F., 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Bagrow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, J. P., &amp; Hines, P. D. (2017). Reducing cascading failure risk by increasing infrastructure network interdependence. </a:t>
            </a:r>
            <a:r>
              <a:rPr lang="en-US" sz="1000" b="0" i="1" dirty="0">
                <a:solidFill>
                  <a:srgbClr val="222222"/>
                </a:solidFill>
                <a:effectLst/>
              </a:rPr>
              <a:t>Scientific reports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</a:rPr>
              <a:t>7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, 44499.</a:t>
            </a:r>
            <a:endParaRPr lang="en-US" sz="1000" dirty="0"/>
          </a:p>
        </p:txBody>
      </p:sp>
      <p:pic>
        <p:nvPicPr>
          <p:cNvPr id="6" name="Picture 5" descr="MU Logo-BTD-H-BG-4C.png">
            <a:extLst>
              <a:ext uri="{FF2B5EF4-FFF2-40B4-BE49-F238E27FC236}">
                <a16:creationId xmlns:a16="http://schemas.microsoft.com/office/drawing/2014/main" id="{BF3B42A9-7870-433E-A1FC-F6D4B2EA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18B0EF-34D8-482B-88FF-3F25153D3559}"/>
              </a:ext>
            </a:extLst>
          </p:cNvPr>
          <p:cNvSpPr/>
          <p:nvPr/>
        </p:nvSpPr>
        <p:spPr>
          <a:xfrm>
            <a:off x="2053764" y="0"/>
            <a:ext cx="2102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rPr>
              <a:t>Summary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5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841C4F-A158-4122-A2F8-2F58BA26F2C3}"/>
              </a:ext>
            </a:extLst>
          </p:cNvPr>
          <p:cNvSpPr txBox="1"/>
          <p:nvPr/>
        </p:nvSpPr>
        <p:spPr>
          <a:xfrm>
            <a:off x="2429996" y="3655142"/>
            <a:ext cx="7175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 for your time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Questions?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FD492E81-1B0A-471C-8947-D7565219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13" y="1169165"/>
            <a:ext cx="1924259" cy="1924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19D85D-7E90-47A3-B692-1D613F30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29" y="1059733"/>
            <a:ext cx="2335161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4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25F8-CFB5-4936-871E-A9F14CD3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0" y="0"/>
            <a:ext cx="9985830" cy="769649"/>
          </a:xfrm>
        </p:spPr>
        <p:txBody>
          <a:bodyPr>
            <a:noAutofit/>
          </a:bodyPr>
          <a:lstStyle/>
          <a:p>
            <a:r>
              <a:rPr lang="en-US" sz="4000" dirty="0">
                <a:ea typeface="Cambria" panose="02040503050406030204" pitchFamily="18" charset="0"/>
              </a:rPr>
              <a:t>Overview of complex Power grid Infrastructure</a:t>
            </a:r>
            <a:endParaRPr lang="en-US" sz="4000" dirty="0"/>
          </a:p>
        </p:txBody>
      </p:sp>
      <p:pic>
        <p:nvPicPr>
          <p:cNvPr id="4" name="Picture 2" descr="https://encrypted-tbn3.gstatic.com/images?q=tbn:ANd9GcTonIMCrcqYYjt6vG-4_tbDHVk-qDsic_uEyMjAcI6FdcIq266F0g">
            <a:extLst>
              <a:ext uri="{FF2B5EF4-FFF2-40B4-BE49-F238E27FC236}">
                <a16:creationId xmlns:a16="http://schemas.microsoft.com/office/drawing/2014/main" id="{F892DA82-D2E0-4C31-A8ED-3D54526D7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97" y="2096129"/>
            <a:ext cx="511755" cy="5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27">
            <a:extLst>
              <a:ext uri="{FF2B5EF4-FFF2-40B4-BE49-F238E27FC236}">
                <a16:creationId xmlns:a16="http://schemas.microsoft.com/office/drawing/2014/main" id="{A6DCA55E-56B2-4663-A32A-1B345D74BE4E}"/>
              </a:ext>
            </a:extLst>
          </p:cNvPr>
          <p:cNvGrpSpPr>
            <a:grpSpLocks/>
          </p:cNvGrpSpPr>
          <p:nvPr/>
        </p:nvGrpSpPr>
        <p:grpSpPr bwMode="auto">
          <a:xfrm>
            <a:off x="3049193" y="4079257"/>
            <a:ext cx="6375797" cy="1575197"/>
            <a:chOff x="509588" y="4430484"/>
            <a:chExt cx="8501062" cy="2100491"/>
          </a:xfrm>
        </p:grpSpPr>
        <p:sp>
          <p:nvSpPr>
            <p:cNvPr id="6" name="Oval 866">
              <a:extLst>
                <a:ext uri="{FF2B5EF4-FFF2-40B4-BE49-F238E27FC236}">
                  <a16:creationId xmlns:a16="http://schemas.microsoft.com/office/drawing/2014/main" id="{A5F32BA5-8019-4476-BCA9-24C37A07C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7588" y="5826048"/>
              <a:ext cx="2146300" cy="261967"/>
            </a:xfrm>
            <a:prstGeom prst="ellipse">
              <a:avLst/>
            </a:prstGeom>
            <a:solidFill>
              <a:srgbClr val="E4EDD3"/>
            </a:solidFill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50800" dir="2700000" algn="ctr" rotWithShape="0">
                <a:schemeClr val="bg1">
                  <a:lumMod val="85000"/>
                </a:schemeClr>
              </a:outerShdw>
            </a:effectLst>
          </p:spPr>
          <p:txBody>
            <a:bodyPr wrap="none" anchor="ctr"/>
            <a:lstStyle/>
            <a:p>
              <a:pPr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7" name="Oval 866">
              <a:extLst>
                <a:ext uri="{FF2B5EF4-FFF2-40B4-BE49-F238E27FC236}">
                  <a16:creationId xmlns:a16="http://schemas.microsoft.com/office/drawing/2014/main" id="{A3A4215A-AF94-42FE-B75E-51CFE71B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288" y="5780006"/>
              <a:ext cx="2146300" cy="261966"/>
            </a:xfrm>
            <a:prstGeom prst="ellipse">
              <a:avLst/>
            </a:prstGeom>
            <a:solidFill>
              <a:srgbClr val="E4EDD3"/>
            </a:solidFill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50800" dir="2700000" algn="ctr" rotWithShape="0">
                <a:schemeClr val="bg1">
                  <a:lumMod val="85000"/>
                </a:schemeClr>
              </a:outerShdw>
            </a:effectLst>
          </p:spPr>
          <p:txBody>
            <a:bodyPr wrap="none" anchor="ctr"/>
            <a:lstStyle/>
            <a:p>
              <a:pPr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8" name="Freeform 146">
              <a:extLst>
                <a:ext uri="{FF2B5EF4-FFF2-40B4-BE49-F238E27FC236}">
                  <a16:creationId xmlns:a16="http://schemas.microsoft.com/office/drawing/2014/main" id="{A35D17A9-657D-4139-AFFA-8C2BC95F1B91}"/>
                </a:ext>
              </a:extLst>
            </p:cNvPr>
            <p:cNvSpPr/>
            <p:nvPr/>
          </p:nvSpPr>
          <p:spPr>
            <a:xfrm>
              <a:off x="7318375" y="5560907"/>
              <a:ext cx="649288" cy="100023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9" name="Freeform 147">
              <a:extLst>
                <a:ext uri="{FF2B5EF4-FFF2-40B4-BE49-F238E27FC236}">
                  <a16:creationId xmlns:a16="http://schemas.microsoft.com/office/drawing/2014/main" id="{54721645-EF1C-433B-8600-146E5409DC37}"/>
                </a:ext>
              </a:extLst>
            </p:cNvPr>
            <p:cNvSpPr/>
            <p:nvPr/>
          </p:nvSpPr>
          <p:spPr>
            <a:xfrm>
              <a:off x="7324725" y="5649817"/>
              <a:ext cx="649288" cy="100023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" name="Freeform 148">
              <a:extLst>
                <a:ext uri="{FF2B5EF4-FFF2-40B4-BE49-F238E27FC236}">
                  <a16:creationId xmlns:a16="http://schemas.microsoft.com/office/drawing/2014/main" id="{9A5E57AE-ECDC-43C6-B953-F683CE94D15A}"/>
                </a:ext>
              </a:extLst>
            </p:cNvPr>
            <p:cNvSpPr/>
            <p:nvPr/>
          </p:nvSpPr>
          <p:spPr>
            <a:xfrm>
              <a:off x="6470650" y="5567258"/>
              <a:ext cx="649288" cy="100023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1" name="Freeform 149">
              <a:extLst>
                <a:ext uri="{FF2B5EF4-FFF2-40B4-BE49-F238E27FC236}">
                  <a16:creationId xmlns:a16="http://schemas.microsoft.com/office/drawing/2014/main" id="{CE3BC7B6-CD43-416B-B109-E0AAD561201B}"/>
                </a:ext>
              </a:extLst>
            </p:cNvPr>
            <p:cNvSpPr/>
            <p:nvPr/>
          </p:nvSpPr>
          <p:spPr>
            <a:xfrm>
              <a:off x="6410325" y="5657755"/>
              <a:ext cx="679450" cy="92085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12" name="Group 127">
              <a:extLst>
                <a:ext uri="{FF2B5EF4-FFF2-40B4-BE49-F238E27FC236}">
                  <a16:creationId xmlns:a16="http://schemas.microsoft.com/office/drawing/2014/main" id="{1E13FB60-EBD5-45FB-A685-A9EFBB0C6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8663" y="5486400"/>
              <a:ext cx="277812" cy="506413"/>
              <a:chOff x="5959929" y="2710542"/>
              <a:chExt cx="628650" cy="1134836"/>
            </a:xfrm>
          </p:grpSpPr>
          <p:sp>
            <p:nvSpPr>
              <p:cNvPr id="204" name="Rounded Rectangle 120">
                <a:extLst>
                  <a:ext uri="{FF2B5EF4-FFF2-40B4-BE49-F238E27FC236}">
                    <a16:creationId xmlns:a16="http://schemas.microsoft.com/office/drawing/2014/main" id="{D6B50552-981D-47C0-8BE9-595BBC3AAF83}"/>
                  </a:ext>
                </a:extLst>
              </p:cNvPr>
              <p:cNvSpPr/>
              <p:nvPr/>
            </p:nvSpPr>
            <p:spPr>
              <a:xfrm>
                <a:off x="6222165" y="2710287"/>
                <a:ext cx="114953" cy="113495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5" name="Rounded Rectangle 121">
                <a:extLst>
                  <a:ext uri="{FF2B5EF4-FFF2-40B4-BE49-F238E27FC236}">
                    <a16:creationId xmlns:a16="http://schemas.microsoft.com/office/drawing/2014/main" id="{1640F321-0355-48BF-83DD-CABFF158C651}"/>
                  </a:ext>
                </a:extLst>
              </p:cNvPr>
              <p:cNvSpPr/>
              <p:nvPr/>
            </p:nvSpPr>
            <p:spPr>
              <a:xfrm>
                <a:off x="5967114" y="2870391"/>
                <a:ext cx="621465" cy="6048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6" name="Rounded Rectangle 122">
                <a:extLst>
                  <a:ext uri="{FF2B5EF4-FFF2-40B4-BE49-F238E27FC236}">
                    <a16:creationId xmlns:a16="http://schemas.microsoft.com/office/drawing/2014/main" id="{96D9F850-4CAE-4FD1-9403-A9EB1AEC3C7E}"/>
                  </a:ext>
                </a:extLst>
              </p:cNvPr>
              <p:cNvSpPr/>
              <p:nvPr/>
            </p:nvSpPr>
            <p:spPr>
              <a:xfrm>
                <a:off x="5963520" y="3037610"/>
                <a:ext cx="621468" cy="604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2CA42DE3-B4B7-4D23-981D-730E0968BDB7}"/>
                  </a:ext>
                </a:extLst>
              </p:cNvPr>
              <p:cNvSpPr/>
              <p:nvPr/>
            </p:nvSpPr>
            <p:spPr>
              <a:xfrm>
                <a:off x="5959929" y="2934433"/>
                <a:ext cx="96991" cy="46251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EA426684-1808-4A3B-B782-3BE325A51785}"/>
                  </a:ext>
                </a:extLst>
              </p:cNvPr>
              <p:cNvSpPr/>
              <p:nvPr/>
            </p:nvSpPr>
            <p:spPr>
              <a:xfrm>
                <a:off x="6480810" y="2930874"/>
                <a:ext cx="96993" cy="46253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FA483BB4-2636-47EC-A57A-AE504A053328}"/>
                  </a:ext>
                </a:extLst>
              </p:cNvPr>
              <p:cNvSpPr/>
              <p:nvPr/>
            </p:nvSpPr>
            <p:spPr>
              <a:xfrm>
                <a:off x="5959929" y="3101651"/>
                <a:ext cx="96991" cy="46253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1FF47E1-6B45-4EF6-8264-89BA9B641E78}"/>
                  </a:ext>
                </a:extLst>
              </p:cNvPr>
              <p:cNvSpPr/>
              <p:nvPr/>
            </p:nvSpPr>
            <p:spPr>
              <a:xfrm>
                <a:off x="6480810" y="3098095"/>
                <a:ext cx="96993" cy="46251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grpSp>
          <p:nvGrpSpPr>
            <p:cNvPr id="13" name="Group 136">
              <a:extLst>
                <a:ext uri="{FF2B5EF4-FFF2-40B4-BE49-F238E27FC236}">
                  <a16:creationId xmlns:a16="http://schemas.microsoft.com/office/drawing/2014/main" id="{F5870E6D-AFE1-4C50-BAE7-D3CC40687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08925" y="5500688"/>
              <a:ext cx="277813" cy="506412"/>
              <a:chOff x="5959929" y="2710542"/>
              <a:chExt cx="628650" cy="1134836"/>
            </a:xfrm>
          </p:grpSpPr>
          <p:sp>
            <p:nvSpPr>
              <p:cNvPr id="197" name="Rounded Rectangle 137">
                <a:extLst>
                  <a:ext uri="{FF2B5EF4-FFF2-40B4-BE49-F238E27FC236}">
                    <a16:creationId xmlns:a16="http://schemas.microsoft.com/office/drawing/2014/main" id="{58690412-8B81-48DE-AAE5-1CB37F996BCD}"/>
                  </a:ext>
                </a:extLst>
              </p:cNvPr>
              <p:cNvSpPr/>
              <p:nvPr/>
            </p:nvSpPr>
            <p:spPr>
              <a:xfrm>
                <a:off x="6222167" y="2710291"/>
                <a:ext cx="114953" cy="113495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8" name="Rounded Rectangle 138">
                <a:extLst>
                  <a:ext uri="{FF2B5EF4-FFF2-40B4-BE49-F238E27FC236}">
                    <a16:creationId xmlns:a16="http://schemas.microsoft.com/office/drawing/2014/main" id="{4260A63F-7F1D-4FD0-A8F8-7035382D8FB5}"/>
                  </a:ext>
                </a:extLst>
              </p:cNvPr>
              <p:cNvSpPr/>
              <p:nvPr/>
            </p:nvSpPr>
            <p:spPr>
              <a:xfrm>
                <a:off x="5967114" y="2870394"/>
                <a:ext cx="621465" cy="604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9" name="Rounded Rectangle 139">
                <a:extLst>
                  <a:ext uri="{FF2B5EF4-FFF2-40B4-BE49-F238E27FC236}">
                    <a16:creationId xmlns:a16="http://schemas.microsoft.com/office/drawing/2014/main" id="{1A63B076-E1EC-4A16-83CE-F193A8BBFC4B}"/>
                  </a:ext>
                </a:extLst>
              </p:cNvPr>
              <p:cNvSpPr/>
              <p:nvPr/>
            </p:nvSpPr>
            <p:spPr>
              <a:xfrm>
                <a:off x="5963522" y="3037615"/>
                <a:ext cx="621463" cy="6048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D75F1EC-C14A-4AE2-8A44-7516BCCEABB0}"/>
                  </a:ext>
                </a:extLst>
              </p:cNvPr>
              <p:cNvSpPr/>
              <p:nvPr/>
            </p:nvSpPr>
            <p:spPr>
              <a:xfrm>
                <a:off x="5959929" y="2934436"/>
                <a:ext cx="96993" cy="46253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FDBEA96-DE01-4C99-8729-A4F6876F45CD}"/>
                  </a:ext>
                </a:extLst>
              </p:cNvPr>
              <p:cNvSpPr/>
              <p:nvPr/>
            </p:nvSpPr>
            <p:spPr>
              <a:xfrm>
                <a:off x="6480811" y="2930879"/>
                <a:ext cx="96990" cy="46251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91B0BD0A-B780-4F29-891B-5A46BC101AE7}"/>
                  </a:ext>
                </a:extLst>
              </p:cNvPr>
              <p:cNvSpPr/>
              <p:nvPr/>
            </p:nvSpPr>
            <p:spPr>
              <a:xfrm>
                <a:off x="5959929" y="3101657"/>
                <a:ext cx="96993" cy="46251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E586927C-F9A9-4A6F-A068-B1CEC9C6E7E0}"/>
                  </a:ext>
                </a:extLst>
              </p:cNvPr>
              <p:cNvSpPr/>
              <p:nvPr/>
            </p:nvSpPr>
            <p:spPr>
              <a:xfrm>
                <a:off x="6480811" y="3098098"/>
                <a:ext cx="96990" cy="46253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sp>
          <p:nvSpPr>
            <p:cNvPr id="14" name="Freeform 150">
              <a:extLst>
                <a:ext uri="{FF2B5EF4-FFF2-40B4-BE49-F238E27FC236}">
                  <a16:creationId xmlns:a16="http://schemas.microsoft.com/office/drawing/2014/main" id="{B26CAFF6-1353-4C22-9963-22B02E03D948}"/>
                </a:ext>
              </a:extLst>
            </p:cNvPr>
            <p:cNvSpPr/>
            <p:nvPr/>
          </p:nvSpPr>
          <p:spPr>
            <a:xfrm>
              <a:off x="8162925" y="5640291"/>
              <a:ext cx="508000" cy="58743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0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5" name="Freeform 151">
              <a:extLst>
                <a:ext uri="{FF2B5EF4-FFF2-40B4-BE49-F238E27FC236}">
                  <a16:creationId xmlns:a16="http://schemas.microsoft.com/office/drawing/2014/main" id="{7B8C3EFF-3828-448E-AE34-31ABBB18E307}"/>
                </a:ext>
              </a:extLst>
            </p:cNvPr>
            <p:cNvSpPr/>
            <p:nvPr/>
          </p:nvSpPr>
          <p:spPr>
            <a:xfrm rot="3135157">
              <a:off x="7124656" y="5984820"/>
              <a:ext cx="800187" cy="88900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16" name="Picture 6" descr="http://cdn1.iconfinder.com/data/icons/general01/png/256/home.png">
              <a:extLst>
                <a:ext uri="{FF2B5EF4-FFF2-40B4-BE49-F238E27FC236}">
                  <a16:creationId xmlns:a16="http://schemas.microsoft.com/office/drawing/2014/main" id="{06E9558C-0FBE-41CE-9423-7779976FE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642225" y="6142038"/>
              <a:ext cx="522288" cy="388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6" descr="http://cdn1.iconfinder.com/data/icons/general01/png/256/home.png">
              <a:extLst>
                <a:ext uri="{FF2B5EF4-FFF2-40B4-BE49-F238E27FC236}">
                  <a16:creationId xmlns:a16="http://schemas.microsoft.com/office/drawing/2014/main" id="{88754BB9-775E-4F6C-82C7-56E0CD8A43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88363" y="5461000"/>
              <a:ext cx="522287" cy="388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Freeform 105">
              <a:extLst>
                <a:ext uri="{FF2B5EF4-FFF2-40B4-BE49-F238E27FC236}">
                  <a16:creationId xmlns:a16="http://schemas.microsoft.com/office/drawing/2014/main" id="{010EB2FE-891E-4A2E-AA55-DE32401D81AA}"/>
                </a:ext>
              </a:extLst>
            </p:cNvPr>
            <p:cNvSpPr/>
            <p:nvPr/>
          </p:nvSpPr>
          <p:spPr>
            <a:xfrm rot="2612969">
              <a:off x="8047038" y="5895906"/>
              <a:ext cx="631825" cy="63507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900" dirty="0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19" name="Picture 6" descr="http://cdn1.iconfinder.com/data/icons/general01/png/256/home.png">
              <a:extLst>
                <a:ext uri="{FF2B5EF4-FFF2-40B4-BE49-F238E27FC236}">
                  <a16:creationId xmlns:a16="http://schemas.microsoft.com/office/drawing/2014/main" id="{E59ED184-60F0-4C96-A2D4-957871472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12163" y="5922963"/>
              <a:ext cx="522287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10">
              <a:extLst>
                <a:ext uri="{FF2B5EF4-FFF2-40B4-BE49-F238E27FC236}">
                  <a16:creationId xmlns:a16="http://schemas.microsoft.com/office/drawing/2014/main" id="{28CFF19A-4B69-4AE8-9F7D-A92907C2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3656" y="6073725"/>
              <a:ext cx="990015" cy="30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683741">
                <a:defRPr/>
              </a:pPr>
              <a:r>
                <a:rPr lang="en-US" altLang="zh-CN" sz="9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Distribution</a:t>
              </a:r>
              <a:endParaRPr lang="en-US" sz="9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1" name="Freeform 116">
              <a:extLst>
                <a:ext uri="{FF2B5EF4-FFF2-40B4-BE49-F238E27FC236}">
                  <a16:creationId xmlns:a16="http://schemas.microsoft.com/office/drawing/2014/main" id="{9044E498-2971-43A0-8C46-21A2F12EAC2B}"/>
                </a:ext>
              </a:extLst>
            </p:cNvPr>
            <p:cNvSpPr/>
            <p:nvPr/>
          </p:nvSpPr>
          <p:spPr>
            <a:xfrm rot="19320460">
              <a:off x="8094663" y="5425955"/>
              <a:ext cx="508000" cy="58744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0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2" name="Freeform 118">
              <a:extLst>
                <a:ext uri="{FF2B5EF4-FFF2-40B4-BE49-F238E27FC236}">
                  <a16:creationId xmlns:a16="http://schemas.microsoft.com/office/drawing/2014/main" id="{D71F4822-4C89-4A73-B430-37E77A1921C7}"/>
                </a:ext>
              </a:extLst>
            </p:cNvPr>
            <p:cNvSpPr/>
            <p:nvPr/>
          </p:nvSpPr>
          <p:spPr>
            <a:xfrm>
              <a:off x="1444625" y="5484699"/>
              <a:ext cx="579438" cy="107962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" name="Freeform 119">
              <a:extLst>
                <a:ext uri="{FF2B5EF4-FFF2-40B4-BE49-F238E27FC236}">
                  <a16:creationId xmlns:a16="http://schemas.microsoft.com/office/drawing/2014/main" id="{150B8603-DAF2-460F-B3D3-59CDB71D362E}"/>
                </a:ext>
              </a:extLst>
            </p:cNvPr>
            <p:cNvSpPr/>
            <p:nvPr/>
          </p:nvSpPr>
          <p:spPr>
            <a:xfrm>
              <a:off x="1450975" y="5573609"/>
              <a:ext cx="525463" cy="107962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4" name="Freeform 158">
              <a:extLst>
                <a:ext uri="{FF2B5EF4-FFF2-40B4-BE49-F238E27FC236}">
                  <a16:creationId xmlns:a16="http://schemas.microsoft.com/office/drawing/2014/main" id="{E7613427-7EAB-4938-8835-8249564C7BF6}"/>
                </a:ext>
              </a:extLst>
            </p:cNvPr>
            <p:cNvSpPr/>
            <p:nvPr/>
          </p:nvSpPr>
          <p:spPr>
            <a:xfrm rot="1605530">
              <a:off x="795338" y="5418017"/>
              <a:ext cx="508000" cy="57156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5" name="Picture 6" descr="http://cdn1.iconfinder.com/data/icons/general01/png/256/home.png">
              <a:extLst>
                <a:ext uri="{FF2B5EF4-FFF2-40B4-BE49-F238E27FC236}">
                  <a16:creationId xmlns:a16="http://schemas.microsoft.com/office/drawing/2014/main" id="{951BEC75-D5CE-4F82-8AB2-C3FED7B6E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9588" y="5057775"/>
              <a:ext cx="522287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Freeform 162">
              <a:extLst>
                <a:ext uri="{FF2B5EF4-FFF2-40B4-BE49-F238E27FC236}">
                  <a16:creationId xmlns:a16="http://schemas.microsoft.com/office/drawing/2014/main" id="{A7D36977-B274-4C81-8260-00FBA03B936C}"/>
                </a:ext>
              </a:extLst>
            </p:cNvPr>
            <p:cNvSpPr/>
            <p:nvPr/>
          </p:nvSpPr>
          <p:spPr>
            <a:xfrm rot="19137345">
              <a:off x="736600" y="5770480"/>
              <a:ext cx="631825" cy="63507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27" name="Group 128">
              <a:extLst>
                <a:ext uri="{FF2B5EF4-FFF2-40B4-BE49-F238E27FC236}">
                  <a16:creationId xmlns:a16="http://schemas.microsoft.com/office/drawing/2014/main" id="{1F844AD7-3C06-4584-932C-65932A421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4913" y="5410200"/>
              <a:ext cx="277812" cy="506413"/>
              <a:chOff x="5959929" y="2710542"/>
              <a:chExt cx="628650" cy="1134836"/>
            </a:xfrm>
          </p:grpSpPr>
          <p:sp>
            <p:nvSpPr>
              <p:cNvPr id="190" name="Rounded Rectangle 129">
                <a:extLst>
                  <a:ext uri="{FF2B5EF4-FFF2-40B4-BE49-F238E27FC236}">
                    <a16:creationId xmlns:a16="http://schemas.microsoft.com/office/drawing/2014/main" id="{3AFE1A20-D16B-4BF6-BC82-9DEC49310984}"/>
                  </a:ext>
                </a:extLst>
              </p:cNvPr>
              <p:cNvSpPr/>
              <p:nvPr/>
            </p:nvSpPr>
            <p:spPr>
              <a:xfrm>
                <a:off x="6222165" y="2710269"/>
                <a:ext cx="114953" cy="113495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1" name="Rounded Rectangle 130">
                <a:extLst>
                  <a:ext uri="{FF2B5EF4-FFF2-40B4-BE49-F238E27FC236}">
                    <a16:creationId xmlns:a16="http://schemas.microsoft.com/office/drawing/2014/main" id="{31DB0B1E-D359-45CA-A4DA-71CD16BCB34A}"/>
                  </a:ext>
                </a:extLst>
              </p:cNvPr>
              <p:cNvSpPr/>
              <p:nvPr/>
            </p:nvSpPr>
            <p:spPr>
              <a:xfrm>
                <a:off x="5967114" y="2870374"/>
                <a:ext cx="621465" cy="6048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2" name="Rounded Rectangle 131">
                <a:extLst>
                  <a:ext uri="{FF2B5EF4-FFF2-40B4-BE49-F238E27FC236}">
                    <a16:creationId xmlns:a16="http://schemas.microsoft.com/office/drawing/2014/main" id="{56863607-2BB5-425E-8A7A-2128BF165549}"/>
                  </a:ext>
                </a:extLst>
              </p:cNvPr>
              <p:cNvSpPr/>
              <p:nvPr/>
            </p:nvSpPr>
            <p:spPr>
              <a:xfrm>
                <a:off x="5963520" y="3037592"/>
                <a:ext cx="621468" cy="60485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B20BBF7C-D15F-4B3D-9522-B5E1635AC0F0}"/>
                  </a:ext>
                </a:extLst>
              </p:cNvPr>
              <p:cNvSpPr/>
              <p:nvPr/>
            </p:nvSpPr>
            <p:spPr>
              <a:xfrm>
                <a:off x="5959929" y="2934415"/>
                <a:ext cx="96991" cy="46251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D1743AB8-65B6-4BDB-87A9-ED1DC895E84E}"/>
                  </a:ext>
                </a:extLst>
              </p:cNvPr>
              <p:cNvSpPr/>
              <p:nvPr/>
            </p:nvSpPr>
            <p:spPr>
              <a:xfrm>
                <a:off x="6480810" y="2930856"/>
                <a:ext cx="96993" cy="46253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1F4CBFE-2B6E-428A-B4CA-132CA0FCC78A}"/>
                  </a:ext>
                </a:extLst>
              </p:cNvPr>
              <p:cNvSpPr/>
              <p:nvPr/>
            </p:nvSpPr>
            <p:spPr>
              <a:xfrm>
                <a:off x="5959929" y="3101633"/>
                <a:ext cx="96991" cy="46253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3D6B317A-7652-4A11-9C1E-E6109C9F5B14}"/>
                  </a:ext>
                </a:extLst>
              </p:cNvPr>
              <p:cNvSpPr/>
              <p:nvPr/>
            </p:nvSpPr>
            <p:spPr>
              <a:xfrm>
                <a:off x="6480810" y="3098077"/>
                <a:ext cx="96993" cy="46251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pic>
          <p:nvPicPr>
            <p:cNvPr id="28" name="Picture 7">
              <a:extLst>
                <a:ext uri="{FF2B5EF4-FFF2-40B4-BE49-F238E27FC236}">
                  <a16:creationId xmlns:a16="http://schemas.microsoft.com/office/drawing/2014/main" id="{A44EE198-BE97-4FD5-A6C0-33D9A32ED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90358" y="4613805"/>
              <a:ext cx="684213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Freeform 191">
              <a:extLst>
                <a:ext uri="{FF2B5EF4-FFF2-40B4-BE49-F238E27FC236}">
                  <a16:creationId xmlns:a16="http://schemas.microsoft.com/office/drawing/2014/main" id="{F5CABF8E-6EE7-495B-B228-0F99F26E192E}"/>
                </a:ext>
              </a:extLst>
            </p:cNvPr>
            <p:cNvSpPr/>
            <p:nvPr/>
          </p:nvSpPr>
          <p:spPr>
            <a:xfrm>
              <a:off x="2063750" y="5525978"/>
              <a:ext cx="649288" cy="100023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0" name="Freeform 192">
              <a:extLst>
                <a:ext uri="{FF2B5EF4-FFF2-40B4-BE49-F238E27FC236}">
                  <a16:creationId xmlns:a16="http://schemas.microsoft.com/office/drawing/2014/main" id="{9440E13E-0325-4B57-BC60-6F127B89CBE0}"/>
                </a:ext>
              </a:extLst>
            </p:cNvPr>
            <p:cNvSpPr/>
            <p:nvPr/>
          </p:nvSpPr>
          <p:spPr>
            <a:xfrm>
              <a:off x="2033588" y="5616475"/>
              <a:ext cx="668337" cy="53981"/>
            </a:xfrm>
            <a:custGeom>
              <a:avLst/>
              <a:gdLst>
                <a:gd name="connsiteX0" fmla="*/ 0 w 649062"/>
                <a:gd name="connsiteY0" fmla="*/ 0 h 92529"/>
                <a:gd name="connsiteX1" fmla="*/ 342900 w 649062"/>
                <a:gd name="connsiteY1" fmla="*/ 89807 h 92529"/>
                <a:gd name="connsiteX2" fmla="*/ 604158 w 649062"/>
                <a:gd name="connsiteY2" fmla="*/ 16329 h 92529"/>
                <a:gd name="connsiteX3" fmla="*/ 612322 w 649062"/>
                <a:gd name="connsiteY3" fmla="*/ 8165 h 9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9062" h="92529">
                  <a:moveTo>
                    <a:pt x="0" y="0"/>
                  </a:moveTo>
                  <a:cubicBezTo>
                    <a:pt x="121103" y="43543"/>
                    <a:pt x="242207" y="87086"/>
                    <a:pt x="342900" y="89807"/>
                  </a:cubicBezTo>
                  <a:cubicBezTo>
                    <a:pt x="443593" y="92529"/>
                    <a:pt x="559254" y="29936"/>
                    <a:pt x="604158" y="16329"/>
                  </a:cubicBezTo>
                  <a:cubicBezTo>
                    <a:pt x="649062" y="2722"/>
                    <a:pt x="630692" y="5443"/>
                    <a:pt x="612322" y="816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31" name="Group 144">
              <a:extLst>
                <a:ext uri="{FF2B5EF4-FFF2-40B4-BE49-F238E27FC236}">
                  <a16:creationId xmlns:a16="http://schemas.microsoft.com/office/drawing/2014/main" id="{27083B1D-C58B-4F02-A6C0-85F3E1675A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875" y="5424488"/>
              <a:ext cx="277813" cy="506412"/>
              <a:chOff x="5959929" y="2710542"/>
              <a:chExt cx="628650" cy="1134836"/>
            </a:xfrm>
          </p:grpSpPr>
          <p:sp>
            <p:nvSpPr>
              <p:cNvPr id="183" name="Rounded Rectangle 145">
                <a:extLst>
                  <a:ext uri="{FF2B5EF4-FFF2-40B4-BE49-F238E27FC236}">
                    <a16:creationId xmlns:a16="http://schemas.microsoft.com/office/drawing/2014/main" id="{460A42E8-78AF-4754-936C-0A4CD7B0A96D}"/>
                  </a:ext>
                </a:extLst>
              </p:cNvPr>
              <p:cNvSpPr/>
              <p:nvPr/>
            </p:nvSpPr>
            <p:spPr>
              <a:xfrm>
                <a:off x="6222167" y="2710271"/>
                <a:ext cx="114953" cy="113495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4" name="Rounded Rectangle 152">
                <a:extLst>
                  <a:ext uri="{FF2B5EF4-FFF2-40B4-BE49-F238E27FC236}">
                    <a16:creationId xmlns:a16="http://schemas.microsoft.com/office/drawing/2014/main" id="{155CD1B7-92E9-4EFA-9B7A-99A3CC9963E9}"/>
                  </a:ext>
                </a:extLst>
              </p:cNvPr>
              <p:cNvSpPr/>
              <p:nvPr/>
            </p:nvSpPr>
            <p:spPr>
              <a:xfrm>
                <a:off x="5967114" y="2870374"/>
                <a:ext cx="621465" cy="604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5" name="Rounded Rectangle 153">
                <a:extLst>
                  <a:ext uri="{FF2B5EF4-FFF2-40B4-BE49-F238E27FC236}">
                    <a16:creationId xmlns:a16="http://schemas.microsoft.com/office/drawing/2014/main" id="{454CC9CD-B6E6-488C-B482-5C2B4FEE200C}"/>
                  </a:ext>
                </a:extLst>
              </p:cNvPr>
              <p:cNvSpPr/>
              <p:nvPr/>
            </p:nvSpPr>
            <p:spPr>
              <a:xfrm>
                <a:off x="5963522" y="3037595"/>
                <a:ext cx="621463" cy="6048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C62B000-F51F-4545-B7DF-D9972749371D}"/>
                  </a:ext>
                </a:extLst>
              </p:cNvPr>
              <p:cNvSpPr/>
              <p:nvPr/>
            </p:nvSpPr>
            <p:spPr>
              <a:xfrm>
                <a:off x="5959929" y="2934415"/>
                <a:ext cx="96993" cy="46253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321AB12-B222-4704-BD70-FB93A7740CD9}"/>
                  </a:ext>
                </a:extLst>
              </p:cNvPr>
              <p:cNvSpPr/>
              <p:nvPr/>
            </p:nvSpPr>
            <p:spPr>
              <a:xfrm>
                <a:off x="6480811" y="2930859"/>
                <a:ext cx="96990" cy="46251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155AFA4D-533A-4E13-AB20-6372747EAC46}"/>
                  </a:ext>
                </a:extLst>
              </p:cNvPr>
              <p:cNvSpPr/>
              <p:nvPr/>
            </p:nvSpPr>
            <p:spPr>
              <a:xfrm>
                <a:off x="5959929" y="3101636"/>
                <a:ext cx="96993" cy="46251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982914FE-5E7A-4FD7-911A-1A22FCA4778F}"/>
                  </a:ext>
                </a:extLst>
              </p:cNvPr>
              <p:cNvSpPr/>
              <p:nvPr/>
            </p:nvSpPr>
            <p:spPr>
              <a:xfrm>
                <a:off x="6480811" y="3098077"/>
                <a:ext cx="96990" cy="46253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pic>
          <p:nvPicPr>
            <p:cNvPr id="32" name="Picture 6" descr="http://cdn1.iconfinder.com/data/icons/general01/png/256/home.png">
              <a:extLst>
                <a:ext uri="{FF2B5EF4-FFF2-40B4-BE49-F238E27FC236}">
                  <a16:creationId xmlns:a16="http://schemas.microsoft.com/office/drawing/2014/main" id="{8DC12CEA-3CB2-42A2-B486-7059D2402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2763" y="5770563"/>
              <a:ext cx="522287" cy="39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7">
              <a:extLst>
                <a:ext uri="{FF2B5EF4-FFF2-40B4-BE49-F238E27FC236}">
                  <a16:creationId xmlns:a16="http://schemas.microsoft.com/office/drawing/2014/main" id="{D69A1BC9-C67F-42C3-939C-038745DB4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25308" y="4721402"/>
              <a:ext cx="684212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Rectangle 110">
              <a:extLst>
                <a:ext uri="{FF2B5EF4-FFF2-40B4-BE49-F238E27FC236}">
                  <a16:creationId xmlns:a16="http://schemas.microsoft.com/office/drawing/2014/main" id="{5EB9F755-38F3-4554-BFFA-0D16404B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880" y="6054673"/>
              <a:ext cx="990015" cy="30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683741">
                <a:defRPr/>
              </a:pPr>
              <a:r>
                <a:rPr lang="en-US" altLang="zh-CN" sz="9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Distribution</a:t>
              </a:r>
              <a:endParaRPr lang="en-US" sz="90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5" name="Rectangle 110">
              <a:extLst>
                <a:ext uri="{FF2B5EF4-FFF2-40B4-BE49-F238E27FC236}">
                  <a16:creationId xmlns:a16="http://schemas.microsoft.com/office/drawing/2014/main" id="{BC17CE8E-2A6A-4FCD-9A23-C18919539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6037" y="5100482"/>
              <a:ext cx="851088" cy="461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3741">
                <a:defRPr/>
              </a:pPr>
              <a:r>
                <a:rPr lang="en-US" altLang="zh-CN" sz="825" dirty="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Power </a:t>
              </a:r>
            </a:p>
            <a:p>
              <a:pPr algn="ctr" defTabSz="683741">
                <a:defRPr/>
              </a:pPr>
              <a:r>
                <a:rPr lang="en-US" altLang="zh-CN" sz="825" dirty="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substation</a:t>
              </a:r>
              <a:endParaRPr lang="en-US" sz="825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36" name="Rectangle 110">
              <a:extLst>
                <a:ext uri="{FF2B5EF4-FFF2-40B4-BE49-F238E27FC236}">
                  <a16:creationId xmlns:a16="http://schemas.microsoft.com/office/drawing/2014/main" id="{E9085390-DC03-46C7-ABD6-014CFFEFB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533" y="4557498"/>
              <a:ext cx="1086196" cy="461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3741">
                <a:defRPr/>
              </a:pPr>
              <a:r>
                <a:rPr lang="en-US" altLang="zh-CN" sz="825" dirty="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Generation</a:t>
              </a:r>
            </a:p>
            <a:p>
              <a:pPr algn="ctr" defTabSz="683741">
                <a:defRPr/>
              </a:pPr>
              <a:r>
                <a:rPr lang="en-US" sz="825" dirty="0">
                  <a:solidFill>
                    <a:srgbClr val="000000"/>
                  </a:solidFill>
                  <a:latin typeface="Calibri"/>
                </a:rPr>
                <a:t>(power plants)</a:t>
              </a:r>
            </a:p>
          </p:txBody>
        </p:sp>
        <p:pic>
          <p:nvPicPr>
            <p:cNvPr id="37" name="Picture 6" descr="http://cdn1.iconfinder.com/data/icons/general01/png/256/home.png">
              <a:extLst>
                <a:ext uri="{FF2B5EF4-FFF2-40B4-BE49-F238E27FC236}">
                  <a16:creationId xmlns:a16="http://schemas.microsoft.com/office/drawing/2014/main" id="{58C11C4E-B1EE-4BD0-BDD1-A3C2CC0B8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96288" y="5018088"/>
              <a:ext cx="522287" cy="388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D57CE79E-B4BC-4B5B-908F-3A167910F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0463" y="4430484"/>
              <a:ext cx="1250769" cy="5971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55985" indent="-255985" defTabSz="683419">
                <a:spcBef>
                  <a:spcPct val="20000"/>
                </a:spcBef>
                <a:buClr>
                  <a:srgbClr val="FF3300"/>
                </a:buClr>
                <a:defRPr/>
              </a:pPr>
              <a:r>
                <a:rPr lang="en-US" altLang="zh-CN" sz="1050" i="1" u="sng">
                  <a:solidFill>
                    <a:srgbClr val="0000FF"/>
                  </a:solidFill>
                  <a:latin typeface="Calibri"/>
                  <a:ea typeface="宋体" panose="02010600030101010101" pitchFamily="2" charset="-122"/>
                </a:rPr>
                <a:t>Power Grid </a:t>
              </a:r>
            </a:p>
            <a:p>
              <a:pPr marL="255985" indent="-255985" defTabSz="683419">
                <a:spcBef>
                  <a:spcPct val="20000"/>
                </a:spcBef>
                <a:buClr>
                  <a:srgbClr val="FF3300"/>
                </a:buClr>
                <a:defRPr/>
              </a:pPr>
              <a:r>
                <a:rPr lang="en-US" altLang="zh-CN" sz="1050" i="1" u="sng">
                  <a:solidFill>
                    <a:srgbClr val="0000FF"/>
                  </a:solidFill>
                  <a:latin typeface="Calibri"/>
                  <a:ea typeface="宋体" panose="02010600030101010101" pitchFamily="2" charset="-122"/>
                </a:rPr>
                <a:t>Infrastructure</a:t>
              </a:r>
            </a:p>
          </p:txBody>
        </p:sp>
        <p:sp>
          <p:nvSpPr>
            <p:cNvPr id="39" name="Oval 866">
              <a:extLst>
                <a:ext uri="{FF2B5EF4-FFF2-40B4-BE49-F238E27FC236}">
                  <a16:creationId xmlns:a16="http://schemas.microsoft.com/office/drawing/2014/main" id="{AC1C6975-0C3F-4682-B45E-4958DA330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788" y="5676807"/>
              <a:ext cx="2751137" cy="660472"/>
            </a:xfrm>
            <a:prstGeom prst="ellipse">
              <a:avLst/>
            </a:prstGeom>
            <a:solidFill>
              <a:srgbClr val="E7F9FF"/>
            </a:solidFill>
            <a:ln w="3175">
              <a:solidFill>
                <a:schemeClr val="tx1"/>
              </a:solidFill>
              <a:prstDash val="sysDot"/>
              <a:round/>
              <a:headEnd/>
              <a:tailEnd/>
            </a:ln>
            <a:effectLst>
              <a:outerShdw dist="50800" dir="2700000" algn="ctr" rotWithShape="0">
                <a:schemeClr val="bg1">
                  <a:lumMod val="85000"/>
                </a:schemeClr>
              </a:outerShdw>
            </a:effectLst>
          </p:spPr>
          <p:txBody>
            <a:bodyPr wrap="none" anchor="ctr"/>
            <a:lstStyle/>
            <a:p>
              <a:pPr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0" name="Rectangle 113">
              <a:extLst>
                <a:ext uri="{FF2B5EF4-FFF2-40B4-BE49-F238E27FC236}">
                  <a16:creationId xmlns:a16="http://schemas.microsoft.com/office/drawing/2014/main" id="{654D56B1-B633-4D18-9A3D-0EB4D9D3A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862" y="5991166"/>
              <a:ext cx="1482725" cy="3078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683741">
                <a:defRPr/>
              </a:pPr>
              <a:r>
                <a:rPr lang="en-US" altLang="zh-CN" sz="90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Transmission</a:t>
              </a:r>
              <a:endParaRPr lang="en-US" sz="900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41" name="Group 397">
              <a:extLst>
                <a:ext uri="{FF2B5EF4-FFF2-40B4-BE49-F238E27FC236}">
                  <a16:creationId xmlns:a16="http://schemas.microsoft.com/office/drawing/2014/main" id="{FB19B8BA-517A-436E-8C54-477A419C8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500" y="5386388"/>
              <a:ext cx="228600" cy="719137"/>
              <a:chOff x="4908550" y="3035300"/>
              <a:chExt cx="1504952" cy="27241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1DF77AF-AB31-4DF6-9464-4003DC997F39}"/>
                  </a:ext>
                </a:extLst>
              </p:cNvPr>
              <p:cNvCxnSpPr>
                <a:endCxn id="167" idx="2"/>
              </p:cNvCxnSpPr>
              <p:nvPr/>
            </p:nvCxnSpPr>
            <p:spPr bwMode="auto">
              <a:xfrm rot="16200000" flipH="1">
                <a:off x="4844124" y="3695357"/>
                <a:ext cx="703664" cy="34488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E39F8C6-8F27-49A6-868A-2560E73EA9B5}"/>
                  </a:ext>
                </a:extLst>
              </p:cNvPr>
              <p:cNvCxnSpPr/>
              <p:nvPr/>
            </p:nvCxnSpPr>
            <p:spPr bwMode="auto">
              <a:xfrm rot="16200000" flipH="1">
                <a:off x="4855116" y="3100290"/>
                <a:ext cx="336797" cy="22992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00064F2-F941-42E6-9BF7-1D1D69D86327}"/>
                  </a:ext>
                </a:extLst>
              </p:cNvPr>
              <p:cNvCxnSpPr/>
              <p:nvPr/>
            </p:nvCxnSpPr>
            <p:spPr bwMode="auto">
              <a:xfrm rot="5400000">
                <a:off x="4391134" y="4765545"/>
                <a:ext cx="1515588" cy="45984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44DB4F7-E565-4875-B0E2-0FD1A6677E7E}"/>
                  </a:ext>
                </a:extLst>
              </p:cNvPr>
              <p:cNvCxnSpPr/>
              <p:nvPr/>
            </p:nvCxnSpPr>
            <p:spPr bwMode="auto">
              <a:xfrm rot="16200000" flipH="1">
                <a:off x="5590437" y="4478337"/>
                <a:ext cx="757794" cy="24037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3E41049-4182-4DB8-9845-BB071B476CDC}"/>
                  </a:ext>
                </a:extLst>
              </p:cNvPr>
              <p:cNvCxnSpPr/>
              <p:nvPr/>
            </p:nvCxnSpPr>
            <p:spPr bwMode="auto">
              <a:xfrm>
                <a:off x="4919004" y="3515965"/>
                <a:ext cx="1452693" cy="601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EF697E5-E86F-46A9-BBB0-77DA4025C7C6}"/>
                  </a:ext>
                </a:extLst>
              </p:cNvPr>
              <p:cNvCxnSpPr/>
              <p:nvPr/>
            </p:nvCxnSpPr>
            <p:spPr bwMode="auto">
              <a:xfrm rot="10800000" flipV="1">
                <a:off x="4919004" y="3371624"/>
                <a:ext cx="198567" cy="150354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11AF42E3-DAEE-4C72-8DBA-AE244F093339}"/>
                  </a:ext>
                </a:extLst>
              </p:cNvPr>
              <p:cNvCxnSpPr/>
              <p:nvPr/>
            </p:nvCxnSpPr>
            <p:spPr bwMode="auto">
              <a:xfrm rot="10800000">
                <a:off x="5107123" y="3377636"/>
                <a:ext cx="1066008" cy="601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F5AD5BE-2FB5-4F8A-AD67-293301BC93FC}"/>
                  </a:ext>
                </a:extLst>
              </p:cNvPr>
              <p:cNvCxnSpPr/>
              <p:nvPr/>
            </p:nvCxnSpPr>
            <p:spPr bwMode="auto">
              <a:xfrm>
                <a:off x="6173131" y="3377636"/>
                <a:ext cx="198567" cy="15035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E0B61E1-7EDE-42F2-B6F9-99F368ED6AC6}"/>
                  </a:ext>
                </a:extLst>
              </p:cNvPr>
              <p:cNvCxnSpPr/>
              <p:nvPr/>
            </p:nvCxnSpPr>
            <p:spPr bwMode="auto">
              <a:xfrm>
                <a:off x="5107123" y="3377636"/>
                <a:ext cx="188119" cy="13832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33462E6-90B3-4CE4-B9AE-EFD2EF53CE9E}"/>
                  </a:ext>
                </a:extLst>
              </p:cNvPr>
              <p:cNvCxnSpPr/>
              <p:nvPr/>
            </p:nvCxnSpPr>
            <p:spPr bwMode="auto">
              <a:xfrm flipV="1">
                <a:off x="5295242" y="3383652"/>
                <a:ext cx="177665" cy="13231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E4681F9E-69BA-4E6C-B665-BF127A3ED2B0}"/>
                  </a:ext>
                </a:extLst>
              </p:cNvPr>
              <p:cNvCxnSpPr/>
              <p:nvPr/>
            </p:nvCxnSpPr>
            <p:spPr bwMode="auto">
              <a:xfrm>
                <a:off x="4919004" y="3052867"/>
                <a:ext cx="731574" cy="46309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A642678-113A-4830-9336-4C1B6174818B}"/>
                  </a:ext>
                </a:extLst>
              </p:cNvPr>
              <p:cNvCxnSpPr/>
              <p:nvPr/>
            </p:nvCxnSpPr>
            <p:spPr bwMode="auto">
              <a:xfrm>
                <a:off x="5817795" y="3383652"/>
                <a:ext cx="188119" cy="13832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8419DBD-38DD-49F7-B7DA-106F52876F10}"/>
                  </a:ext>
                </a:extLst>
              </p:cNvPr>
              <p:cNvCxnSpPr/>
              <p:nvPr/>
            </p:nvCxnSpPr>
            <p:spPr bwMode="auto">
              <a:xfrm flipV="1">
                <a:off x="6005914" y="3389665"/>
                <a:ext cx="177665" cy="12630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Isosceles Triangle 166">
                <a:extLst>
                  <a:ext uri="{FF2B5EF4-FFF2-40B4-BE49-F238E27FC236}">
                    <a16:creationId xmlns:a16="http://schemas.microsoft.com/office/drawing/2014/main" id="{EF67702F-6871-4D80-83C3-EBAAC852F122}"/>
                  </a:ext>
                </a:extLst>
              </p:cNvPr>
              <p:cNvSpPr/>
              <p:nvPr/>
            </p:nvSpPr>
            <p:spPr>
              <a:xfrm>
                <a:off x="5368396" y="3973047"/>
                <a:ext cx="595713" cy="246582"/>
              </a:xfrm>
              <a:prstGeom prst="triangl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DCFFD5F-985C-4A59-A699-4F88E15DD4B4}"/>
                  </a:ext>
                </a:extLst>
              </p:cNvPr>
              <p:cNvCxnSpPr/>
              <p:nvPr/>
            </p:nvCxnSpPr>
            <p:spPr bwMode="auto">
              <a:xfrm rot="16200000" flipH="1">
                <a:off x="5359085" y="4245411"/>
                <a:ext cx="739749" cy="70021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589E2C6-7A16-4A59-9435-BE2F3864F45E}"/>
                  </a:ext>
                </a:extLst>
              </p:cNvPr>
              <p:cNvCxnSpPr/>
              <p:nvPr/>
            </p:nvCxnSpPr>
            <p:spPr bwMode="auto">
              <a:xfrm rot="5400000">
                <a:off x="5246339" y="4264094"/>
                <a:ext cx="745765" cy="66886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A012AC7-5596-404C-85E5-14A876B5AB8F}"/>
                  </a:ext>
                </a:extLst>
              </p:cNvPr>
              <p:cNvCxnSpPr/>
              <p:nvPr/>
            </p:nvCxnSpPr>
            <p:spPr bwMode="auto">
              <a:xfrm rot="5400000">
                <a:off x="5757156" y="3718476"/>
                <a:ext cx="685623" cy="29263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675BAE64-CCF4-490C-9B3B-39A882F2B4EA}"/>
                  </a:ext>
                </a:extLst>
              </p:cNvPr>
              <p:cNvCxnSpPr/>
              <p:nvPr/>
            </p:nvCxnSpPr>
            <p:spPr bwMode="auto">
              <a:xfrm rot="16200000" flipH="1">
                <a:off x="5652500" y="4520785"/>
                <a:ext cx="727725" cy="12541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83EAE68-1A7A-47C5-B69C-9315143CCEC1}"/>
                  </a:ext>
                </a:extLst>
              </p:cNvPr>
              <p:cNvCxnSpPr/>
              <p:nvPr/>
            </p:nvCxnSpPr>
            <p:spPr bwMode="auto">
              <a:xfrm rot="5400000">
                <a:off x="4964164" y="4544695"/>
                <a:ext cx="745765" cy="8360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8A0C1EF-FFD0-4EB5-A3CA-78B69C038C0A}"/>
                  </a:ext>
                </a:extLst>
              </p:cNvPr>
              <p:cNvCxnSpPr/>
              <p:nvPr/>
            </p:nvCxnSpPr>
            <p:spPr bwMode="auto">
              <a:xfrm rot="5400000">
                <a:off x="5041118" y="4484203"/>
                <a:ext cx="727725" cy="19857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5B15F223-7D62-492B-8EA6-C8613B4459B5}"/>
                  </a:ext>
                </a:extLst>
              </p:cNvPr>
              <p:cNvCxnSpPr>
                <a:endCxn id="167" idx="0"/>
              </p:cNvCxnSpPr>
              <p:nvPr/>
            </p:nvCxnSpPr>
            <p:spPr bwMode="auto">
              <a:xfrm>
                <a:off x="5023515" y="3515965"/>
                <a:ext cx="637511" cy="45708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492F4CC-A0ED-4FAA-AC95-78B7887D0607}"/>
                  </a:ext>
                </a:extLst>
              </p:cNvPr>
              <p:cNvCxnSpPr/>
              <p:nvPr/>
            </p:nvCxnSpPr>
            <p:spPr bwMode="auto">
              <a:xfrm flipV="1">
                <a:off x="5661026" y="3527994"/>
                <a:ext cx="564357" cy="45106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3B22C9E-5DDA-4E50-93ED-040B19001AF8}"/>
                  </a:ext>
                </a:extLst>
              </p:cNvPr>
              <p:cNvCxnSpPr/>
              <p:nvPr/>
            </p:nvCxnSpPr>
            <p:spPr bwMode="auto">
              <a:xfrm rot="10800000" flipV="1">
                <a:off x="5671480" y="3034826"/>
                <a:ext cx="700217" cy="48715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6D99FD1-D2D8-4E8D-9106-28486C82BD45}"/>
                  </a:ext>
                </a:extLst>
              </p:cNvPr>
              <p:cNvCxnSpPr/>
              <p:nvPr/>
            </p:nvCxnSpPr>
            <p:spPr bwMode="auto">
              <a:xfrm rot="5400000">
                <a:off x="6109243" y="3121192"/>
                <a:ext cx="336797" cy="18811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738802C-87E8-4C82-8709-611CAD5D9DD6}"/>
                  </a:ext>
                </a:extLst>
              </p:cNvPr>
              <p:cNvCxnSpPr/>
              <p:nvPr/>
            </p:nvCxnSpPr>
            <p:spPr bwMode="auto">
              <a:xfrm rot="10800000" flipV="1">
                <a:off x="4919004" y="4941338"/>
                <a:ext cx="1149616" cy="81793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33AE59A-1660-49D9-8946-577EE9A6663A}"/>
                  </a:ext>
                </a:extLst>
              </p:cNvPr>
              <p:cNvCxnSpPr/>
              <p:nvPr/>
            </p:nvCxnSpPr>
            <p:spPr bwMode="auto">
              <a:xfrm rot="16200000" flipH="1">
                <a:off x="5434015" y="4761751"/>
                <a:ext cx="1509575" cy="44939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2AAC229-4AD8-48E4-9495-F61EE142C80A}"/>
                  </a:ext>
                </a:extLst>
              </p:cNvPr>
              <p:cNvCxnSpPr/>
              <p:nvPr/>
            </p:nvCxnSpPr>
            <p:spPr bwMode="auto">
              <a:xfrm>
                <a:off x="5305690" y="4947354"/>
                <a:ext cx="1107812" cy="79387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18B8C89-12B7-45D5-B667-46A2B833F70F}"/>
                  </a:ext>
                </a:extLst>
              </p:cNvPr>
              <p:cNvCxnSpPr/>
              <p:nvPr/>
            </p:nvCxnSpPr>
            <p:spPr bwMode="auto">
              <a:xfrm rot="5400000">
                <a:off x="4713192" y="5175644"/>
                <a:ext cx="787863" cy="35533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13E9E1C-673B-49B6-B459-16DB727A832A}"/>
                  </a:ext>
                </a:extLst>
              </p:cNvPr>
              <p:cNvCxnSpPr/>
              <p:nvPr/>
            </p:nvCxnSpPr>
            <p:spPr bwMode="auto">
              <a:xfrm rot="16200000" flipH="1">
                <a:off x="5848707" y="5179296"/>
                <a:ext cx="763806" cy="32397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Freeform 497">
              <a:extLst>
                <a:ext uri="{FF2B5EF4-FFF2-40B4-BE49-F238E27FC236}">
                  <a16:creationId xmlns:a16="http://schemas.microsoft.com/office/drawing/2014/main" id="{345FF5E6-8312-4B00-8CEA-2E675D9CF158}"/>
                </a:ext>
              </a:extLst>
            </p:cNvPr>
            <p:cNvSpPr/>
            <p:nvPr/>
          </p:nvSpPr>
          <p:spPr>
            <a:xfrm>
              <a:off x="2911475" y="5352922"/>
              <a:ext cx="652463" cy="261967"/>
            </a:xfrm>
            <a:custGeom>
              <a:avLst/>
              <a:gdLst>
                <a:gd name="connsiteX0" fmla="*/ 0 w 508883"/>
                <a:gd name="connsiteY0" fmla="*/ 206734 h 209385"/>
                <a:gd name="connsiteX1" fmla="*/ 278295 w 508883"/>
                <a:gd name="connsiteY1" fmla="*/ 174929 h 209385"/>
                <a:gd name="connsiteX2" fmla="*/ 508883 w 508883"/>
                <a:gd name="connsiteY2" fmla="*/ 0 h 20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883" h="209385">
                  <a:moveTo>
                    <a:pt x="0" y="206734"/>
                  </a:moveTo>
                  <a:cubicBezTo>
                    <a:pt x="96740" y="208059"/>
                    <a:pt x="193481" y="209385"/>
                    <a:pt x="278295" y="174929"/>
                  </a:cubicBezTo>
                  <a:cubicBezTo>
                    <a:pt x="363109" y="140473"/>
                    <a:pt x="435996" y="70236"/>
                    <a:pt x="508883" y="0"/>
                  </a:cubicBezTo>
                </a:path>
              </a:pathLst>
            </a:cu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" name="Freeform 498">
              <a:extLst>
                <a:ext uri="{FF2B5EF4-FFF2-40B4-BE49-F238E27FC236}">
                  <a16:creationId xmlns:a16="http://schemas.microsoft.com/office/drawing/2014/main" id="{AED9FA5D-0CB4-49C9-B3FD-DE85A8A54A3E}"/>
                </a:ext>
              </a:extLst>
            </p:cNvPr>
            <p:cNvSpPr/>
            <p:nvPr/>
          </p:nvSpPr>
          <p:spPr>
            <a:xfrm>
              <a:off x="2905125" y="5402140"/>
              <a:ext cx="652463" cy="261966"/>
            </a:xfrm>
            <a:custGeom>
              <a:avLst/>
              <a:gdLst>
                <a:gd name="connsiteX0" fmla="*/ 0 w 508883"/>
                <a:gd name="connsiteY0" fmla="*/ 206734 h 209385"/>
                <a:gd name="connsiteX1" fmla="*/ 278295 w 508883"/>
                <a:gd name="connsiteY1" fmla="*/ 174929 h 209385"/>
                <a:gd name="connsiteX2" fmla="*/ 508883 w 508883"/>
                <a:gd name="connsiteY2" fmla="*/ 0 h 20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883" h="209385">
                  <a:moveTo>
                    <a:pt x="0" y="206734"/>
                  </a:moveTo>
                  <a:cubicBezTo>
                    <a:pt x="96740" y="208059"/>
                    <a:pt x="193481" y="209385"/>
                    <a:pt x="278295" y="174929"/>
                  </a:cubicBezTo>
                  <a:cubicBezTo>
                    <a:pt x="363109" y="140473"/>
                    <a:pt x="435996" y="70236"/>
                    <a:pt x="508883" y="0"/>
                  </a:cubicBezTo>
                </a:path>
              </a:pathLst>
            </a:cu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44" name="Group 190">
              <a:extLst>
                <a:ext uri="{FF2B5EF4-FFF2-40B4-BE49-F238E27FC236}">
                  <a16:creationId xmlns:a16="http://schemas.microsoft.com/office/drawing/2014/main" id="{DFFD768C-11F1-4FDC-9406-7E0BACE0B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1600" y="5462588"/>
              <a:ext cx="344488" cy="417512"/>
              <a:chOff x="2060536" y="3347812"/>
              <a:chExt cx="344773" cy="418193"/>
            </a:xfrm>
          </p:grpSpPr>
          <p:sp>
            <p:nvSpPr>
              <p:cNvPr id="149" name="Rounded Rectangle 186">
                <a:extLst>
                  <a:ext uri="{FF2B5EF4-FFF2-40B4-BE49-F238E27FC236}">
                    <a16:creationId xmlns:a16="http://schemas.microsoft.com/office/drawing/2014/main" id="{E84E1F73-C724-4805-923A-022BE82784E0}"/>
                  </a:ext>
                </a:extLst>
              </p:cNvPr>
              <p:cNvSpPr/>
              <p:nvPr/>
            </p:nvSpPr>
            <p:spPr bwMode="auto">
              <a:xfrm flipH="1">
                <a:off x="2089135" y="3389043"/>
                <a:ext cx="28599" cy="376892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50" name="Rounded Rectangle 188">
                <a:extLst>
                  <a:ext uri="{FF2B5EF4-FFF2-40B4-BE49-F238E27FC236}">
                    <a16:creationId xmlns:a16="http://schemas.microsoft.com/office/drawing/2014/main" id="{D1A4E6EC-8BAD-4B24-988D-B70B886A5CCE}"/>
                  </a:ext>
                </a:extLst>
              </p:cNvPr>
              <p:cNvSpPr/>
              <p:nvPr/>
            </p:nvSpPr>
            <p:spPr bwMode="auto">
              <a:xfrm flipH="1">
                <a:off x="2146332" y="3347696"/>
                <a:ext cx="28599" cy="376892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51" name="Rounded Rectangle 189">
                <a:extLst>
                  <a:ext uri="{FF2B5EF4-FFF2-40B4-BE49-F238E27FC236}">
                    <a16:creationId xmlns:a16="http://schemas.microsoft.com/office/drawing/2014/main" id="{E02A21CC-5838-4EEF-883D-827761811A7A}"/>
                  </a:ext>
                </a:extLst>
              </p:cNvPr>
              <p:cNvSpPr/>
              <p:nvPr/>
            </p:nvSpPr>
            <p:spPr bwMode="auto">
              <a:xfrm rot="19317483">
                <a:off x="2060536" y="3446292"/>
                <a:ext cx="149348" cy="1908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21CF12A5-4D73-4F37-AD85-4B66057FA4BF}"/>
                  </a:ext>
                </a:extLst>
              </p:cNvPr>
              <p:cNvSpPr/>
              <p:nvPr/>
            </p:nvSpPr>
            <p:spPr>
              <a:xfrm>
                <a:off x="2093902" y="3544889"/>
                <a:ext cx="311407" cy="221046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D905D4E6-7EE3-4599-8838-18B0716D672D}"/>
                  </a:ext>
                </a:extLst>
              </p:cNvPr>
              <p:cNvSpPr/>
              <p:nvPr/>
            </p:nvSpPr>
            <p:spPr>
              <a:xfrm>
                <a:off x="2241661" y="3486048"/>
                <a:ext cx="135050" cy="100187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sp>
          <p:nvSpPr>
            <p:cNvPr id="45" name="Freeform 503">
              <a:extLst>
                <a:ext uri="{FF2B5EF4-FFF2-40B4-BE49-F238E27FC236}">
                  <a16:creationId xmlns:a16="http://schemas.microsoft.com/office/drawing/2014/main" id="{49965B1A-1266-4826-8F39-530692882F63}"/>
                </a:ext>
              </a:extLst>
            </p:cNvPr>
            <p:cNvSpPr/>
            <p:nvPr/>
          </p:nvSpPr>
          <p:spPr>
            <a:xfrm rot="20090891">
              <a:off x="4352925" y="5413253"/>
              <a:ext cx="679450" cy="46043"/>
            </a:xfrm>
            <a:custGeom>
              <a:avLst/>
              <a:gdLst>
                <a:gd name="connsiteX0" fmla="*/ 0 w 620202"/>
                <a:gd name="connsiteY0" fmla="*/ 7951 h 41082"/>
                <a:gd name="connsiteX1" fmla="*/ 270344 w 620202"/>
                <a:gd name="connsiteY1" fmla="*/ 39757 h 41082"/>
                <a:gd name="connsiteX2" fmla="*/ 620202 w 620202"/>
                <a:gd name="connsiteY2" fmla="*/ 0 h 4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0202" h="41082">
                  <a:moveTo>
                    <a:pt x="0" y="7951"/>
                  </a:moveTo>
                  <a:cubicBezTo>
                    <a:pt x="83488" y="24516"/>
                    <a:pt x="166977" y="41082"/>
                    <a:pt x="270344" y="39757"/>
                  </a:cubicBezTo>
                  <a:cubicBezTo>
                    <a:pt x="373711" y="38432"/>
                    <a:pt x="496956" y="19216"/>
                    <a:pt x="620202" y="0"/>
                  </a:cubicBezTo>
                </a:path>
              </a:pathLst>
            </a:cu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" name="Freeform 505">
              <a:extLst>
                <a:ext uri="{FF2B5EF4-FFF2-40B4-BE49-F238E27FC236}">
                  <a16:creationId xmlns:a16="http://schemas.microsoft.com/office/drawing/2014/main" id="{D607603B-AE5F-409B-A821-8AE17B58532D}"/>
                </a:ext>
              </a:extLst>
            </p:cNvPr>
            <p:cNvSpPr/>
            <p:nvPr/>
          </p:nvSpPr>
          <p:spPr>
            <a:xfrm>
              <a:off x="5019675" y="5260837"/>
              <a:ext cx="538163" cy="225450"/>
            </a:xfrm>
            <a:custGeom>
              <a:avLst/>
              <a:gdLst>
                <a:gd name="connsiteX0" fmla="*/ 0 w 531412"/>
                <a:gd name="connsiteY0" fmla="*/ 0 h 188181"/>
                <a:gd name="connsiteX1" fmla="*/ 182880 w 531412"/>
                <a:gd name="connsiteY1" fmla="*/ 151075 h 188181"/>
                <a:gd name="connsiteX2" fmla="*/ 485029 w 531412"/>
                <a:gd name="connsiteY2" fmla="*/ 182880 h 188181"/>
                <a:gd name="connsiteX3" fmla="*/ 461176 w 531412"/>
                <a:gd name="connsiteY3" fmla="*/ 182880 h 18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412" h="188181">
                  <a:moveTo>
                    <a:pt x="0" y="0"/>
                  </a:moveTo>
                  <a:cubicBezTo>
                    <a:pt x="51021" y="60297"/>
                    <a:pt x="102042" y="120595"/>
                    <a:pt x="182880" y="151075"/>
                  </a:cubicBezTo>
                  <a:cubicBezTo>
                    <a:pt x="263718" y="181555"/>
                    <a:pt x="438646" y="177579"/>
                    <a:pt x="485029" y="182880"/>
                  </a:cubicBezTo>
                  <a:cubicBezTo>
                    <a:pt x="531412" y="188181"/>
                    <a:pt x="496294" y="185530"/>
                    <a:pt x="461176" y="182880"/>
                  </a:cubicBezTo>
                </a:path>
              </a:pathLst>
            </a:cu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7" name="Freeform 506">
              <a:extLst>
                <a:ext uri="{FF2B5EF4-FFF2-40B4-BE49-F238E27FC236}">
                  <a16:creationId xmlns:a16="http://schemas.microsoft.com/office/drawing/2014/main" id="{7EEFAAFB-528B-4028-A0D4-883E77C0271D}"/>
                </a:ext>
              </a:extLst>
            </p:cNvPr>
            <p:cNvSpPr/>
            <p:nvPr/>
          </p:nvSpPr>
          <p:spPr>
            <a:xfrm>
              <a:off x="4938713" y="5265600"/>
              <a:ext cx="635000" cy="268316"/>
            </a:xfrm>
            <a:custGeom>
              <a:avLst/>
              <a:gdLst>
                <a:gd name="connsiteX0" fmla="*/ 0 w 531412"/>
                <a:gd name="connsiteY0" fmla="*/ 0 h 188181"/>
                <a:gd name="connsiteX1" fmla="*/ 182880 w 531412"/>
                <a:gd name="connsiteY1" fmla="*/ 151075 h 188181"/>
                <a:gd name="connsiteX2" fmla="*/ 485029 w 531412"/>
                <a:gd name="connsiteY2" fmla="*/ 182880 h 188181"/>
                <a:gd name="connsiteX3" fmla="*/ 461176 w 531412"/>
                <a:gd name="connsiteY3" fmla="*/ 182880 h 18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412" h="188181">
                  <a:moveTo>
                    <a:pt x="0" y="0"/>
                  </a:moveTo>
                  <a:cubicBezTo>
                    <a:pt x="51021" y="60297"/>
                    <a:pt x="102042" y="120595"/>
                    <a:pt x="182880" y="151075"/>
                  </a:cubicBezTo>
                  <a:cubicBezTo>
                    <a:pt x="263718" y="181555"/>
                    <a:pt x="438646" y="177579"/>
                    <a:pt x="485029" y="182880"/>
                  </a:cubicBezTo>
                  <a:cubicBezTo>
                    <a:pt x="531412" y="188181"/>
                    <a:pt x="496294" y="185530"/>
                    <a:pt x="461176" y="182880"/>
                  </a:cubicBezTo>
                </a:path>
              </a:pathLst>
            </a:cu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8" name="Freeform 518">
              <a:extLst>
                <a:ext uri="{FF2B5EF4-FFF2-40B4-BE49-F238E27FC236}">
                  <a16:creationId xmlns:a16="http://schemas.microsoft.com/office/drawing/2014/main" id="{529FB412-6458-481A-9A00-5F07D549AFBD}"/>
                </a:ext>
              </a:extLst>
            </p:cNvPr>
            <p:cNvSpPr/>
            <p:nvPr/>
          </p:nvSpPr>
          <p:spPr>
            <a:xfrm rot="20090891">
              <a:off x="4225925" y="5375149"/>
              <a:ext cx="717550" cy="49218"/>
            </a:xfrm>
            <a:custGeom>
              <a:avLst/>
              <a:gdLst>
                <a:gd name="connsiteX0" fmla="*/ 0 w 620202"/>
                <a:gd name="connsiteY0" fmla="*/ 7951 h 41082"/>
                <a:gd name="connsiteX1" fmla="*/ 270344 w 620202"/>
                <a:gd name="connsiteY1" fmla="*/ 39757 h 41082"/>
                <a:gd name="connsiteX2" fmla="*/ 620202 w 620202"/>
                <a:gd name="connsiteY2" fmla="*/ 0 h 4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0202" h="41082">
                  <a:moveTo>
                    <a:pt x="0" y="7951"/>
                  </a:moveTo>
                  <a:cubicBezTo>
                    <a:pt x="83488" y="24516"/>
                    <a:pt x="166977" y="41082"/>
                    <a:pt x="270344" y="39757"/>
                  </a:cubicBezTo>
                  <a:cubicBezTo>
                    <a:pt x="373711" y="38432"/>
                    <a:pt x="496956" y="19216"/>
                    <a:pt x="620202" y="0"/>
                  </a:cubicBezTo>
                </a:path>
              </a:pathLst>
            </a:cu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9" name="Freeform 519">
              <a:extLst>
                <a:ext uri="{FF2B5EF4-FFF2-40B4-BE49-F238E27FC236}">
                  <a16:creationId xmlns:a16="http://schemas.microsoft.com/office/drawing/2014/main" id="{C5D22EF3-F27B-420B-BAF7-BAD2683AD553}"/>
                </a:ext>
              </a:extLst>
            </p:cNvPr>
            <p:cNvSpPr/>
            <p:nvPr/>
          </p:nvSpPr>
          <p:spPr>
            <a:xfrm>
              <a:off x="3649663" y="5391026"/>
              <a:ext cx="557212" cy="168293"/>
            </a:xfrm>
            <a:custGeom>
              <a:avLst/>
              <a:gdLst>
                <a:gd name="connsiteX0" fmla="*/ 0 w 556591"/>
                <a:gd name="connsiteY0" fmla="*/ 0 h 168303"/>
                <a:gd name="connsiteX1" fmla="*/ 230588 w 556591"/>
                <a:gd name="connsiteY1" fmla="*/ 143124 h 168303"/>
                <a:gd name="connsiteX2" fmla="*/ 556591 w 556591"/>
                <a:gd name="connsiteY2" fmla="*/ 151075 h 16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91" h="168303">
                  <a:moveTo>
                    <a:pt x="0" y="0"/>
                  </a:moveTo>
                  <a:cubicBezTo>
                    <a:pt x="68911" y="58972"/>
                    <a:pt x="137823" y="117945"/>
                    <a:pt x="230588" y="143124"/>
                  </a:cubicBezTo>
                  <a:cubicBezTo>
                    <a:pt x="323353" y="168303"/>
                    <a:pt x="439972" y="159689"/>
                    <a:pt x="556591" y="151075"/>
                  </a:cubicBezTo>
                </a:path>
              </a:pathLst>
            </a:cu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0" name="Freeform 520">
              <a:extLst>
                <a:ext uri="{FF2B5EF4-FFF2-40B4-BE49-F238E27FC236}">
                  <a16:creationId xmlns:a16="http://schemas.microsoft.com/office/drawing/2014/main" id="{70CA9A92-678A-4C4C-BEC7-7C8BA2FF7621}"/>
                </a:ext>
              </a:extLst>
            </p:cNvPr>
            <p:cNvSpPr/>
            <p:nvPr/>
          </p:nvSpPr>
          <p:spPr>
            <a:xfrm>
              <a:off x="3603625" y="5400552"/>
              <a:ext cx="635000" cy="212748"/>
            </a:xfrm>
            <a:custGeom>
              <a:avLst/>
              <a:gdLst>
                <a:gd name="connsiteX0" fmla="*/ 0 w 556591"/>
                <a:gd name="connsiteY0" fmla="*/ 0 h 168303"/>
                <a:gd name="connsiteX1" fmla="*/ 230588 w 556591"/>
                <a:gd name="connsiteY1" fmla="*/ 143124 h 168303"/>
                <a:gd name="connsiteX2" fmla="*/ 556591 w 556591"/>
                <a:gd name="connsiteY2" fmla="*/ 151075 h 16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591" h="168303">
                  <a:moveTo>
                    <a:pt x="0" y="0"/>
                  </a:moveTo>
                  <a:cubicBezTo>
                    <a:pt x="68911" y="58972"/>
                    <a:pt x="137823" y="117945"/>
                    <a:pt x="230588" y="143124"/>
                  </a:cubicBezTo>
                  <a:cubicBezTo>
                    <a:pt x="323353" y="168303"/>
                    <a:pt x="439972" y="159689"/>
                    <a:pt x="556591" y="151075"/>
                  </a:cubicBezTo>
                </a:path>
              </a:pathLst>
            </a:cu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1" name="Freeform 521">
              <a:extLst>
                <a:ext uri="{FF2B5EF4-FFF2-40B4-BE49-F238E27FC236}">
                  <a16:creationId xmlns:a16="http://schemas.microsoft.com/office/drawing/2014/main" id="{2394A3DA-E5B2-45B8-95E0-1160A4AFE65D}"/>
                </a:ext>
              </a:extLst>
            </p:cNvPr>
            <p:cNvSpPr/>
            <p:nvPr/>
          </p:nvSpPr>
          <p:spPr>
            <a:xfrm>
              <a:off x="5716588" y="5510102"/>
              <a:ext cx="501650" cy="204809"/>
            </a:xfrm>
            <a:custGeom>
              <a:avLst/>
              <a:gdLst>
                <a:gd name="connsiteX0" fmla="*/ 0 w 500932"/>
                <a:gd name="connsiteY0" fmla="*/ 0 h 204084"/>
                <a:gd name="connsiteX1" fmla="*/ 182880 w 500932"/>
                <a:gd name="connsiteY1" fmla="*/ 174929 h 204084"/>
                <a:gd name="connsiteX2" fmla="*/ 500932 w 500932"/>
                <a:gd name="connsiteY2" fmla="*/ 174929 h 20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932" h="204084">
                  <a:moveTo>
                    <a:pt x="0" y="0"/>
                  </a:moveTo>
                  <a:cubicBezTo>
                    <a:pt x="49695" y="72887"/>
                    <a:pt x="99391" y="145774"/>
                    <a:pt x="182880" y="174929"/>
                  </a:cubicBezTo>
                  <a:cubicBezTo>
                    <a:pt x="266369" y="204084"/>
                    <a:pt x="383650" y="189506"/>
                    <a:pt x="500932" y="174929"/>
                  </a:cubicBezTo>
                </a:path>
              </a:pathLst>
            </a:cu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52" name="Freeform 522">
              <a:extLst>
                <a:ext uri="{FF2B5EF4-FFF2-40B4-BE49-F238E27FC236}">
                  <a16:creationId xmlns:a16="http://schemas.microsoft.com/office/drawing/2014/main" id="{CA941935-0F3C-44EB-8576-96D32A996920}"/>
                </a:ext>
              </a:extLst>
            </p:cNvPr>
            <p:cNvSpPr/>
            <p:nvPr/>
          </p:nvSpPr>
          <p:spPr>
            <a:xfrm>
              <a:off x="5622925" y="5511689"/>
              <a:ext cx="579438" cy="236564"/>
            </a:xfrm>
            <a:custGeom>
              <a:avLst/>
              <a:gdLst>
                <a:gd name="connsiteX0" fmla="*/ 0 w 500932"/>
                <a:gd name="connsiteY0" fmla="*/ 0 h 204084"/>
                <a:gd name="connsiteX1" fmla="*/ 182880 w 500932"/>
                <a:gd name="connsiteY1" fmla="*/ 174929 h 204084"/>
                <a:gd name="connsiteX2" fmla="*/ 500932 w 500932"/>
                <a:gd name="connsiteY2" fmla="*/ 174929 h 20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0932" h="204084">
                  <a:moveTo>
                    <a:pt x="0" y="0"/>
                  </a:moveTo>
                  <a:cubicBezTo>
                    <a:pt x="49695" y="72887"/>
                    <a:pt x="99391" y="145774"/>
                    <a:pt x="182880" y="174929"/>
                  </a:cubicBezTo>
                  <a:cubicBezTo>
                    <a:pt x="266369" y="204084"/>
                    <a:pt x="383650" y="189506"/>
                    <a:pt x="500932" y="174929"/>
                  </a:cubicBezTo>
                </a:path>
              </a:pathLst>
            </a:cu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000000"/>
                </a:solidFill>
                <a:latin typeface="Calibri"/>
              </a:endParaRPr>
            </a:p>
          </p:txBody>
        </p:sp>
        <p:grpSp>
          <p:nvGrpSpPr>
            <p:cNvPr id="53" name="Group 307">
              <a:extLst>
                <a:ext uri="{FF2B5EF4-FFF2-40B4-BE49-F238E27FC236}">
                  <a16:creationId xmlns:a16="http://schemas.microsoft.com/office/drawing/2014/main" id="{FFB0D1A4-6578-46CC-9CAD-B6F4C26C4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625" y="5264150"/>
              <a:ext cx="228600" cy="717550"/>
              <a:chOff x="4908550" y="3035300"/>
              <a:chExt cx="1504952" cy="2724152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EE4C9ED-8A11-4946-8C01-D4353A260CBD}"/>
                  </a:ext>
                </a:extLst>
              </p:cNvPr>
              <p:cNvCxnSpPr>
                <a:endCxn id="133" idx="2"/>
              </p:cNvCxnSpPr>
              <p:nvPr/>
            </p:nvCxnSpPr>
            <p:spPr bwMode="auto">
              <a:xfrm rot="16200000" flipH="1">
                <a:off x="4843347" y="3697149"/>
                <a:ext cx="705224" cy="34488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117AE08-3037-4837-AA76-1C385E4C98D5}"/>
                  </a:ext>
                </a:extLst>
              </p:cNvPr>
              <p:cNvCxnSpPr/>
              <p:nvPr/>
            </p:nvCxnSpPr>
            <p:spPr bwMode="auto">
              <a:xfrm rot="16200000" flipH="1">
                <a:off x="4854744" y="3100639"/>
                <a:ext cx="337542" cy="22992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19E71FD-ED3D-4CF3-92FA-C7D485E56E22}"/>
                  </a:ext>
                </a:extLst>
              </p:cNvPr>
              <p:cNvCxnSpPr/>
              <p:nvPr/>
            </p:nvCxnSpPr>
            <p:spPr bwMode="auto">
              <a:xfrm rot="5400000">
                <a:off x="4392467" y="4766820"/>
                <a:ext cx="1512914" cy="45984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7250C12-A2A5-4B8D-B0F8-0A7929A68A3A}"/>
                  </a:ext>
                </a:extLst>
              </p:cNvPr>
              <p:cNvCxnSpPr/>
              <p:nvPr/>
            </p:nvCxnSpPr>
            <p:spPr bwMode="auto">
              <a:xfrm rot="16200000" flipH="1">
                <a:off x="5592613" y="4478735"/>
                <a:ext cx="753441" cy="24037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471D71A-6482-4D69-8BF2-F16E2F631C48}"/>
                  </a:ext>
                </a:extLst>
              </p:cNvPr>
              <p:cNvCxnSpPr/>
              <p:nvPr/>
            </p:nvCxnSpPr>
            <p:spPr bwMode="auto">
              <a:xfrm>
                <a:off x="4919004" y="3516979"/>
                <a:ext cx="1452693" cy="602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B4786D4-90D1-4B44-B31C-BF50C98F1DF7}"/>
                  </a:ext>
                </a:extLst>
              </p:cNvPr>
              <p:cNvCxnSpPr/>
              <p:nvPr/>
            </p:nvCxnSpPr>
            <p:spPr bwMode="auto">
              <a:xfrm rot="10800000" flipV="1">
                <a:off x="4919004" y="3372318"/>
                <a:ext cx="198567" cy="15069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ACBD2D9-5B39-4A1B-9FCC-6107A94D5FDB}"/>
                  </a:ext>
                </a:extLst>
              </p:cNvPr>
              <p:cNvCxnSpPr/>
              <p:nvPr/>
            </p:nvCxnSpPr>
            <p:spPr bwMode="auto">
              <a:xfrm rot="10800000">
                <a:off x="5107123" y="3378348"/>
                <a:ext cx="1066008" cy="602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3ABBAD6-8849-4F97-A39E-D7959B12615B}"/>
                  </a:ext>
                </a:extLst>
              </p:cNvPr>
              <p:cNvCxnSpPr/>
              <p:nvPr/>
            </p:nvCxnSpPr>
            <p:spPr bwMode="auto">
              <a:xfrm>
                <a:off x="6173131" y="3378348"/>
                <a:ext cx="198567" cy="15068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5EB0C4F-AB5F-40E1-93E8-0875A1A83D19}"/>
                  </a:ext>
                </a:extLst>
              </p:cNvPr>
              <p:cNvCxnSpPr/>
              <p:nvPr/>
            </p:nvCxnSpPr>
            <p:spPr bwMode="auto">
              <a:xfrm>
                <a:off x="5107123" y="3378348"/>
                <a:ext cx="188119" cy="13863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A529C25-0AB0-40C3-8573-223809C51DD1}"/>
                  </a:ext>
                </a:extLst>
              </p:cNvPr>
              <p:cNvCxnSpPr/>
              <p:nvPr/>
            </p:nvCxnSpPr>
            <p:spPr bwMode="auto">
              <a:xfrm flipV="1">
                <a:off x="5295242" y="3384373"/>
                <a:ext cx="177665" cy="1326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05917153-DE5D-4B3C-AF38-4A12EA2C98A5}"/>
                  </a:ext>
                </a:extLst>
              </p:cNvPr>
              <p:cNvCxnSpPr/>
              <p:nvPr/>
            </p:nvCxnSpPr>
            <p:spPr bwMode="auto">
              <a:xfrm>
                <a:off x="4919004" y="3052861"/>
                <a:ext cx="731574" cy="46411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B1A7F86-F6D0-478F-AC27-62AD573CDF08}"/>
                  </a:ext>
                </a:extLst>
              </p:cNvPr>
              <p:cNvCxnSpPr/>
              <p:nvPr/>
            </p:nvCxnSpPr>
            <p:spPr bwMode="auto">
              <a:xfrm>
                <a:off x="5817795" y="3384373"/>
                <a:ext cx="188119" cy="1386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58E8B355-929E-4719-B4DF-0D721CB3B9C6}"/>
                  </a:ext>
                </a:extLst>
              </p:cNvPr>
              <p:cNvCxnSpPr/>
              <p:nvPr/>
            </p:nvCxnSpPr>
            <p:spPr bwMode="auto">
              <a:xfrm flipV="1">
                <a:off x="6005914" y="3390403"/>
                <a:ext cx="177665" cy="12657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30793F57-ACE3-4279-926D-38D1BD50D0B5}"/>
                  </a:ext>
                </a:extLst>
              </p:cNvPr>
              <p:cNvSpPr/>
              <p:nvPr/>
            </p:nvSpPr>
            <p:spPr>
              <a:xfrm>
                <a:off x="5368396" y="3975072"/>
                <a:ext cx="595713" cy="247131"/>
              </a:xfrm>
              <a:prstGeom prst="triangl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90EC02AC-0C8E-4532-80E1-654E0F074CFD}"/>
                  </a:ext>
                </a:extLst>
              </p:cNvPr>
              <p:cNvCxnSpPr/>
              <p:nvPr/>
            </p:nvCxnSpPr>
            <p:spPr bwMode="auto">
              <a:xfrm rot="16200000" flipH="1">
                <a:off x="5361276" y="4245802"/>
                <a:ext cx="735360" cy="70021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3607F6D-E935-41A8-93E4-ED196A430E53}"/>
                  </a:ext>
                </a:extLst>
              </p:cNvPr>
              <p:cNvCxnSpPr/>
              <p:nvPr/>
            </p:nvCxnSpPr>
            <p:spPr bwMode="auto">
              <a:xfrm rot="5400000">
                <a:off x="5245514" y="4261477"/>
                <a:ext cx="747415" cy="66886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5CBEBB-429E-44E9-961F-742F1CE8A091}"/>
                  </a:ext>
                </a:extLst>
              </p:cNvPr>
              <p:cNvCxnSpPr/>
              <p:nvPr/>
            </p:nvCxnSpPr>
            <p:spPr bwMode="auto">
              <a:xfrm rot="5400000">
                <a:off x="5756397" y="3720266"/>
                <a:ext cx="687140" cy="29263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F24EC12-6C5A-4244-929D-70448D6CE386}"/>
                  </a:ext>
                </a:extLst>
              </p:cNvPr>
              <p:cNvCxnSpPr/>
              <p:nvPr/>
            </p:nvCxnSpPr>
            <p:spPr bwMode="auto">
              <a:xfrm rot="16200000" flipH="1">
                <a:off x="5651695" y="4518135"/>
                <a:ext cx="729334" cy="12541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91C4990-EF27-47AF-8B6B-D8640478194D}"/>
                  </a:ext>
                </a:extLst>
              </p:cNvPr>
              <p:cNvCxnSpPr/>
              <p:nvPr/>
            </p:nvCxnSpPr>
            <p:spPr bwMode="auto">
              <a:xfrm rot="5400000">
                <a:off x="4966349" y="4545066"/>
                <a:ext cx="741389" cy="8360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FE03648-3F84-488F-A6C8-B97172F58134}"/>
                  </a:ext>
                </a:extLst>
              </p:cNvPr>
              <p:cNvCxnSpPr/>
              <p:nvPr/>
            </p:nvCxnSpPr>
            <p:spPr bwMode="auto">
              <a:xfrm rot="5400000">
                <a:off x="5043328" y="4484567"/>
                <a:ext cx="723305" cy="19857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D8AF8FA-7AB1-48E8-9BFF-CDC39CDC9385}"/>
                  </a:ext>
                </a:extLst>
              </p:cNvPr>
              <p:cNvCxnSpPr>
                <a:endCxn id="133" idx="0"/>
              </p:cNvCxnSpPr>
              <p:nvPr/>
            </p:nvCxnSpPr>
            <p:spPr bwMode="auto">
              <a:xfrm>
                <a:off x="5023515" y="3516979"/>
                <a:ext cx="637511" cy="45809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6692357-5691-4BE8-840E-0EB7ADFF81F8}"/>
                  </a:ext>
                </a:extLst>
              </p:cNvPr>
              <p:cNvCxnSpPr/>
              <p:nvPr/>
            </p:nvCxnSpPr>
            <p:spPr bwMode="auto">
              <a:xfrm flipV="1">
                <a:off x="5661026" y="3529034"/>
                <a:ext cx="564357" cy="45206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1AF2369-EB54-44C2-ACAB-48758761FEF0}"/>
                  </a:ext>
                </a:extLst>
              </p:cNvPr>
              <p:cNvCxnSpPr/>
              <p:nvPr/>
            </p:nvCxnSpPr>
            <p:spPr bwMode="auto">
              <a:xfrm rot="10800000" flipV="1">
                <a:off x="5671480" y="3034776"/>
                <a:ext cx="700217" cy="48823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50FD66D-33BC-4209-8686-EFF6A529ACE4}"/>
                  </a:ext>
                </a:extLst>
              </p:cNvPr>
              <p:cNvCxnSpPr/>
              <p:nvPr/>
            </p:nvCxnSpPr>
            <p:spPr bwMode="auto">
              <a:xfrm rot="5400000">
                <a:off x="6108870" y="3121541"/>
                <a:ext cx="337542" cy="18811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70EB8FF-EBD3-40EA-A2CD-5FC73A6B8C8D}"/>
                  </a:ext>
                </a:extLst>
              </p:cNvPr>
              <p:cNvCxnSpPr/>
              <p:nvPr/>
            </p:nvCxnSpPr>
            <p:spPr bwMode="auto">
              <a:xfrm rot="10800000" flipV="1">
                <a:off x="4919004" y="4939479"/>
                <a:ext cx="1149616" cy="81974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AD74D066-B12A-4E62-8780-3E00DC24C89E}"/>
                  </a:ext>
                </a:extLst>
              </p:cNvPr>
              <p:cNvCxnSpPr/>
              <p:nvPr/>
            </p:nvCxnSpPr>
            <p:spPr bwMode="auto">
              <a:xfrm rot="16200000" flipH="1">
                <a:off x="5432345" y="4759992"/>
                <a:ext cx="1512914" cy="44939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40F615B-E111-4329-A8FE-C46A51471D20}"/>
                  </a:ext>
                </a:extLst>
              </p:cNvPr>
              <p:cNvCxnSpPr/>
              <p:nvPr/>
            </p:nvCxnSpPr>
            <p:spPr bwMode="auto">
              <a:xfrm>
                <a:off x="5305690" y="4945508"/>
                <a:ext cx="1107812" cy="7956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B478019-EB4C-4A9E-BB49-FEC3B659394E}"/>
                  </a:ext>
                </a:extLst>
              </p:cNvPr>
              <p:cNvCxnSpPr/>
              <p:nvPr/>
            </p:nvCxnSpPr>
            <p:spPr bwMode="auto">
              <a:xfrm rot="5400000">
                <a:off x="4712320" y="5174696"/>
                <a:ext cx="789606" cy="35533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65BA3B4-A6D3-47F7-A805-579DE4D8DEE1}"/>
                  </a:ext>
                </a:extLst>
              </p:cNvPr>
              <p:cNvCxnSpPr/>
              <p:nvPr/>
            </p:nvCxnSpPr>
            <p:spPr bwMode="auto">
              <a:xfrm rot="16200000" flipH="1">
                <a:off x="5847862" y="5178321"/>
                <a:ext cx="765496" cy="32397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337">
              <a:extLst>
                <a:ext uri="{FF2B5EF4-FFF2-40B4-BE49-F238E27FC236}">
                  <a16:creationId xmlns:a16="http://schemas.microsoft.com/office/drawing/2014/main" id="{11987234-4EE6-48FE-B71F-77D222C14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4176" y="5424367"/>
              <a:ext cx="228600" cy="717628"/>
              <a:chOff x="4908553" y="3034841"/>
              <a:chExt cx="1504950" cy="2724447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DD6D035-2C60-43E8-88BE-3FAD32CCC4FA}"/>
                  </a:ext>
                </a:extLst>
              </p:cNvPr>
              <p:cNvCxnSpPr>
                <a:endCxn id="104" idx="2"/>
              </p:cNvCxnSpPr>
              <p:nvPr/>
            </p:nvCxnSpPr>
            <p:spPr bwMode="auto">
              <a:xfrm rot="16200000" flipH="1">
                <a:off x="4843342" y="3697213"/>
                <a:ext cx="705220" cy="34488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3337C4F-91C4-4455-B7DC-8BB2A2EF8948}"/>
                  </a:ext>
                </a:extLst>
              </p:cNvPr>
              <p:cNvCxnSpPr/>
              <p:nvPr/>
            </p:nvCxnSpPr>
            <p:spPr bwMode="auto">
              <a:xfrm rot="16200000" flipH="1">
                <a:off x="4854740" y="3100704"/>
                <a:ext cx="337542" cy="22992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6943AB3-B783-48DF-B5BB-64A0D600A895}"/>
                  </a:ext>
                </a:extLst>
              </p:cNvPr>
              <p:cNvCxnSpPr/>
              <p:nvPr/>
            </p:nvCxnSpPr>
            <p:spPr bwMode="auto">
              <a:xfrm rot="5400000">
                <a:off x="4392469" y="4766881"/>
                <a:ext cx="1512910" cy="45984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A113EB7-798F-45F9-B855-3CE5C40B0BF8}"/>
                  </a:ext>
                </a:extLst>
              </p:cNvPr>
              <p:cNvCxnSpPr/>
              <p:nvPr/>
            </p:nvCxnSpPr>
            <p:spPr bwMode="auto">
              <a:xfrm rot="16200000" flipH="1">
                <a:off x="5592610" y="4478796"/>
                <a:ext cx="753444" cy="24037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6FE4EDF-238E-4EEB-9A1D-875E25EBF518}"/>
                  </a:ext>
                </a:extLst>
              </p:cNvPr>
              <p:cNvCxnSpPr/>
              <p:nvPr/>
            </p:nvCxnSpPr>
            <p:spPr bwMode="auto">
              <a:xfrm>
                <a:off x="4919001" y="3517044"/>
                <a:ext cx="1452692" cy="602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DF9CC34-5F61-4698-A249-DF1FE99FA48C}"/>
                  </a:ext>
                </a:extLst>
              </p:cNvPr>
              <p:cNvCxnSpPr/>
              <p:nvPr/>
            </p:nvCxnSpPr>
            <p:spPr bwMode="auto">
              <a:xfrm rot="10800000" flipV="1">
                <a:off x="4919001" y="3372383"/>
                <a:ext cx="198567" cy="15068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7861899-88BA-40A1-85C0-5880EB022505}"/>
                  </a:ext>
                </a:extLst>
              </p:cNvPr>
              <p:cNvCxnSpPr/>
              <p:nvPr/>
            </p:nvCxnSpPr>
            <p:spPr bwMode="auto">
              <a:xfrm rot="10800000">
                <a:off x="5107120" y="3378409"/>
                <a:ext cx="1066006" cy="602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0D04590-8B22-4230-8926-61ADC43248A0}"/>
                  </a:ext>
                </a:extLst>
              </p:cNvPr>
              <p:cNvCxnSpPr/>
              <p:nvPr/>
            </p:nvCxnSpPr>
            <p:spPr bwMode="auto">
              <a:xfrm>
                <a:off x="6173126" y="3378409"/>
                <a:ext cx="198567" cy="15069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681FF40-9982-4F5F-B9D2-F77875E361FE}"/>
                  </a:ext>
                </a:extLst>
              </p:cNvPr>
              <p:cNvCxnSpPr/>
              <p:nvPr/>
            </p:nvCxnSpPr>
            <p:spPr bwMode="auto">
              <a:xfrm>
                <a:off x="5107120" y="3378409"/>
                <a:ext cx="188119" cy="1386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7EB9293-EFBC-4098-857C-E330BE4308B9}"/>
                  </a:ext>
                </a:extLst>
              </p:cNvPr>
              <p:cNvCxnSpPr/>
              <p:nvPr/>
            </p:nvCxnSpPr>
            <p:spPr bwMode="auto">
              <a:xfrm flipV="1">
                <a:off x="5295238" y="3384438"/>
                <a:ext cx="177664" cy="13260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F921262-9D60-423F-A433-AC9F218495E3}"/>
                  </a:ext>
                </a:extLst>
              </p:cNvPr>
              <p:cNvCxnSpPr/>
              <p:nvPr/>
            </p:nvCxnSpPr>
            <p:spPr bwMode="auto">
              <a:xfrm>
                <a:off x="4919001" y="3052922"/>
                <a:ext cx="731573" cy="46412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115B938-A3E8-4690-815F-424AB6A6D1CD}"/>
                  </a:ext>
                </a:extLst>
              </p:cNvPr>
              <p:cNvCxnSpPr/>
              <p:nvPr/>
            </p:nvCxnSpPr>
            <p:spPr bwMode="auto">
              <a:xfrm>
                <a:off x="5817790" y="3384438"/>
                <a:ext cx="188119" cy="138631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700AD56-F63F-476A-85F1-41B5939E5CF7}"/>
                  </a:ext>
                </a:extLst>
              </p:cNvPr>
              <p:cNvCxnSpPr/>
              <p:nvPr/>
            </p:nvCxnSpPr>
            <p:spPr bwMode="auto">
              <a:xfrm flipV="1">
                <a:off x="6005909" y="3390464"/>
                <a:ext cx="177664" cy="126580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Isosceles Triangle 103">
                <a:extLst>
                  <a:ext uri="{FF2B5EF4-FFF2-40B4-BE49-F238E27FC236}">
                    <a16:creationId xmlns:a16="http://schemas.microsoft.com/office/drawing/2014/main" id="{4F16DDCA-A9C2-47CB-8FCF-7F0DD6B82949}"/>
                  </a:ext>
                </a:extLst>
              </p:cNvPr>
              <p:cNvSpPr/>
              <p:nvPr/>
            </p:nvSpPr>
            <p:spPr>
              <a:xfrm>
                <a:off x="5368392" y="3975137"/>
                <a:ext cx="595713" cy="247127"/>
              </a:xfrm>
              <a:prstGeom prst="triangle">
                <a:avLst/>
              </a:prstGeom>
              <a:noFill/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BA59369-4193-447E-853B-731DD6057C1C}"/>
                  </a:ext>
                </a:extLst>
              </p:cNvPr>
              <p:cNvCxnSpPr/>
              <p:nvPr/>
            </p:nvCxnSpPr>
            <p:spPr bwMode="auto">
              <a:xfrm rot="16200000" flipH="1">
                <a:off x="5361272" y="4245867"/>
                <a:ext cx="735360" cy="70021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0FDF4C7-1AD5-4919-B6DC-2EF88FF89D04}"/>
                  </a:ext>
                </a:extLst>
              </p:cNvPr>
              <p:cNvCxnSpPr/>
              <p:nvPr/>
            </p:nvCxnSpPr>
            <p:spPr bwMode="auto">
              <a:xfrm rot="5400000">
                <a:off x="5245510" y="4261538"/>
                <a:ext cx="747415" cy="668867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C294ED4-E67E-41EB-B92B-C94CE9F9F1DA}"/>
                  </a:ext>
                </a:extLst>
              </p:cNvPr>
              <p:cNvCxnSpPr/>
              <p:nvPr/>
            </p:nvCxnSpPr>
            <p:spPr bwMode="auto">
              <a:xfrm rot="5400000">
                <a:off x="5756392" y="3720327"/>
                <a:ext cx="687139" cy="29262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C96C41-04E2-41D3-AFC0-64BC47A3074E}"/>
                  </a:ext>
                </a:extLst>
              </p:cNvPr>
              <p:cNvCxnSpPr/>
              <p:nvPr/>
            </p:nvCxnSpPr>
            <p:spPr bwMode="auto">
              <a:xfrm rot="16200000" flipH="1">
                <a:off x="5651688" y="4518199"/>
                <a:ext cx="729330" cy="12541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C5F708D-2E99-4787-B501-03391CE7C956}"/>
                  </a:ext>
                </a:extLst>
              </p:cNvPr>
              <p:cNvCxnSpPr/>
              <p:nvPr/>
            </p:nvCxnSpPr>
            <p:spPr bwMode="auto">
              <a:xfrm rot="5400000">
                <a:off x="4966350" y="4545127"/>
                <a:ext cx="741385" cy="83608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CE45354-4E6B-4DF2-9D31-3D7E327FD2E6}"/>
                  </a:ext>
                </a:extLst>
              </p:cNvPr>
              <p:cNvCxnSpPr/>
              <p:nvPr/>
            </p:nvCxnSpPr>
            <p:spPr bwMode="auto">
              <a:xfrm rot="5400000">
                <a:off x="5043324" y="4484628"/>
                <a:ext cx="723305" cy="19857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E0484CF-FB7A-4851-AF5C-2BB3009A847D}"/>
                  </a:ext>
                </a:extLst>
              </p:cNvPr>
              <p:cNvCxnSpPr>
                <a:endCxn id="104" idx="0"/>
              </p:cNvCxnSpPr>
              <p:nvPr/>
            </p:nvCxnSpPr>
            <p:spPr bwMode="auto">
              <a:xfrm>
                <a:off x="5023511" y="3517044"/>
                <a:ext cx="637510" cy="458093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289046B-6B75-4FB6-BAD5-8176084CC7FB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5670333" y="3561978"/>
                <a:ext cx="409873" cy="428496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ACEF108-ABAC-4838-B5A0-B6FB4FDDDCB6}"/>
                  </a:ext>
                </a:extLst>
              </p:cNvPr>
              <p:cNvCxnSpPr/>
              <p:nvPr/>
            </p:nvCxnSpPr>
            <p:spPr bwMode="auto">
              <a:xfrm rot="10800000" flipV="1">
                <a:off x="5671476" y="3034841"/>
                <a:ext cx="700217" cy="48822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A144932-DC04-4DDF-9CD7-66D97A79FDFB}"/>
                  </a:ext>
                </a:extLst>
              </p:cNvPr>
              <p:cNvCxnSpPr/>
              <p:nvPr/>
            </p:nvCxnSpPr>
            <p:spPr bwMode="auto">
              <a:xfrm rot="5400000">
                <a:off x="6108865" y="3121606"/>
                <a:ext cx="337542" cy="18811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27D7BC0-4E87-4968-AE2F-E5BBDAA8071A}"/>
                  </a:ext>
                </a:extLst>
              </p:cNvPr>
              <p:cNvCxnSpPr/>
              <p:nvPr/>
            </p:nvCxnSpPr>
            <p:spPr bwMode="auto">
              <a:xfrm rot="10800000" flipV="1">
                <a:off x="4919001" y="4939543"/>
                <a:ext cx="1149615" cy="81974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BDF60267-C433-4B41-8F01-A6FB826BA688}"/>
                  </a:ext>
                </a:extLst>
              </p:cNvPr>
              <p:cNvCxnSpPr/>
              <p:nvPr/>
            </p:nvCxnSpPr>
            <p:spPr bwMode="auto">
              <a:xfrm rot="16200000" flipH="1">
                <a:off x="5432346" y="4760053"/>
                <a:ext cx="1512910" cy="449392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F20D8B8-E602-4294-B084-295804D105C4}"/>
                  </a:ext>
                </a:extLst>
              </p:cNvPr>
              <p:cNvCxnSpPr/>
              <p:nvPr/>
            </p:nvCxnSpPr>
            <p:spPr bwMode="auto">
              <a:xfrm>
                <a:off x="5305686" y="4945569"/>
                <a:ext cx="1107810" cy="7956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E0BEC56-DB6A-47DA-A5FD-4B929AE5D6D5}"/>
                  </a:ext>
                </a:extLst>
              </p:cNvPr>
              <p:cNvCxnSpPr/>
              <p:nvPr/>
            </p:nvCxnSpPr>
            <p:spPr bwMode="auto">
              <a:xfrm rot="5400000">
                <a:off x="4712312" y="5174761"/>
                <a:ext cx="789609" cy="355335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EF44E35-CAFE-46CE-9BAC-928340616B88}"/>
                  </a:ext>
                </a:extLst>
              </p:cNvPr>
              <p:cNvCxnSpPr/>
              <p:nvPr/>
            </p:nvCxnSpPr>
            <p:spPr bwMode="auto">
              <a:xfrm rot="16200000" flipH="1">
                <a:off x="5847852" y="5178386"/>
                <a:ext cx="765499" cy="323979"/>
              </a:xfrm>
              <a:prstGeom prst="line">
                <a:avLst/>
              </a:prstGeom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367">
              <a:extLst>
                <a:ext uri="{FF2B5EF4-FFF2-40B4-BE49-F238E27FC236}">
                  <a16:creationId xmlns:a16="http://schemas.microsoft.com/office/drawing/2014/main" id="{A85B5206-96C7-4157-A74A-0767F7E0E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4100" y="5130800"/>
              <a:ext cx="227013" cy="719138"/>
              <a:chOff x="4908550" y="3035300"/>
              <a:chExt cx="1504952" cy="2724152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65E0F78-9842-430E-A1C7-2B53C8D993DE}"/>
                  </a:ext>
                </a:extLst>
              </p:cNvPr>
              <p:cNvCxnSpPr>
                <a:endCxn id="75" idx="2"/>
              </p:cNvCxnSpPr>
              <p:nvPr/>
            </p:nvCxnSpPr>
            <p:spPr bwMode="auto">
              <a:xfrm rot="16200000" flipH="1">
                <a:off x="4846135" y="3694044"/>
                <a:ext cx="703667" cy="347293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4978812-D272-4F88-BAA0-E5EB82D96CDA}"/>
                  </a:ext>
                </a:extLst>
              </p:cNvPr>
              <p:cNvCxnSpPr/>
              <p:nvPr/>
            </p:nvCxnSpPr>
            <p:spPr bwMode="auto">
              <a:xfrm rot="16200000" flipH="1">
                <a:off x="4855920" y="3099380"/>
                <a:ext cx="336797" cy="231531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1FA87DA-917B-4754-8257-BC5098A02E12}"/>
                  </a:ext>
                </a:extLst>
              </p:cNvPr>
              <p:cNvCxnSpPr/>
              <p:nvPr/>
            </p:nvCxnSpPr>
            <p:spPr bwMode="auto">
              <a:xfrm rot="5400000">
                <a:off x="4392815" y="4763828"/>
                <a:ext cx="1515586" cy="463061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2E1C16F-767B-4F69-A890-E92721E77EF2}"/>
                  </a:ext>
                </a:extLst>
              </p:cNvPr>
              <p:cNvCxnSpPr/>
              <p:nvPr/>
            </p:nvCxnSpPr>
            <p:spPr bwMode="auto">
              <a:xfrm rot="16200000" flipH="1">
                <a:off x="5587326" y="4477398"/>
                <a:ext cx="757793" cy="242051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5DCABB-58DE-4AE6-9738-AF788E7DB469}"/>
                  </a:ext>
                </a:extLst>
              </p:cNvPr>
              <p:cNvCxnSpPr/>
              <p:nvPr/>
            </p:nvCxnSpPr>
            <p:spPr bwMode="auto">
              <a:xfrm>
                <a:off x="4919077" y="3515859"/>
                <a:ext cx="1452328" cy="6016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FA1F4AF-1482-41FF-9224-2D5145A730A4}"/>
                  </a:ext>
                </a:extLst>
              </p:cNvPr>
              <p:cNvCxnSpPr/>
              <p:nvPr/>
            </p:nvCxnSpPr>
            <p:spPr bwMode="auto">
              <a:xfrm rot="10800000" flipV="1">
                <a:off x="4919077" y="3371517"/>
                <a:ext cx="199955" cy="150358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B654D95-CF3A-454B-809C-79666703478F}"/>
                  </a:ext>
                </a:extLst>
              </p:cNvPr>
              <p:cNvCxnSpPr/>
              <p:nvPr/>
            </p:nvCxnSpPr>
            <p:spPr bwMode="auto">
              <a:xfrm rot="10800000">
                <a:off x="5108512" y="3377533"/>
                <a:ext cx="1073460" cy="6012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999C679-6CD1-4D10-A479-C4371B5DF634}"/>
                  </a:ext>
                </a:extLst>
              </p:cNvPr>
              <p:cNvCxnSpPr/>
              <p:nvPr/>
            </p:nvCxnSpPr>
            <p:spPr bwMode="auto">
              <a:xfrm>
                <a:off x="6171444" y="3377533"/>
                <a:ext cx="199962" cy="150354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710BC25-B0CD-4273-A26B-4C8AF0068AC1}"/>
                  </a:ext>
                </a:extLst>
              </p:cNvPr>
              <p:cNvCxnSpPr/>
              <p:nvPr/>
            </p:nvCxnSpPr>
            <p:spPr bwMode="auto">
              <a:xfrm>
                <a:off x="5108512" y="3377533"/>
                <a:ext cx="189434" cy="13832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ECE48EA-A2AA-416D-BAE6-806283A68A7C}"/>
                  </a:ext>
                </a:extLst>
              </p:cNvPr>
              <p:cNvCxnSpPr/>
              <p:nvPr/>
            </p:nvCxnSpPr>
            <p:spPr bwMode="auto">
              <a:xfrm flipV="1">
                <a:off x="5297946" y="3383546"/>
                <a:ext cx="178907" cy="132313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83EFB57-87C2-48F1-9F9E-3EC34A3401C4}"/>
                  </a:ext>
                </a:extLst>
              </p:cNvPr>
              <p:cNvCxnSpPr/>
              <p:nvPr/>
            </p:nvCxnSpPr>
            <p:spPr bwMode="auto">
              <a:xfrm>
                <a:off x="4919077" y="3052765"/>
                <a:ext cx="736688" cy="463094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3A86D90-2412-4D96-88CC-AF49716CAA07}"/>
                  </a:ext>
                </a:extLst>
              </p:cNvPr>
              <p:cNvCxnSpPr/>
              <p:nvPr/>
            </p:nvCxnSpPr>
            <p:spPr bwMode="auto">
              <a:xfrm>
                <a:off x="5813624" y="3383546"/>
                <a:ext cx="189434" cy="138329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79E7DED-F895-42F1-BEE5-FA18594E7DFE}"/>
                  </a:ext>
                </a:extLst>
              </p:cNvPr>
              <p:cNvCxnSpPr/>
              <p:nvPr/>
            </p:nvCxnSpPr>
            <p:spPr bwMode="auto">
              <a:xfrm flipV="1">
                <a:off x="6003058" y="3389562"/>
                <a:ext cx="178913" cy="126297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C5C24061-EC7F-47C3-BA78-9FC78407CC6F}"/>
                  </a:ext>
                </a:extLst>
              </p:cNvPr>
              <p:cNvSpPr/>
              <p:nvPr/>
            </p:nvSpPr>
            <p:spPr>
              <a:xfrm>
                <a:off x="5371611" y="3972940"/>
                <a:ext cx="589351" cy="246585"/>
              </a:xfrm>
              <a:prstGeom prst="triangle">
                <a:avLst/>
              </a:prstGeom>
              <a:noFill/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5F5F5F"/>
                  </a:solidFill>
                  <a:latin typeface="Calibri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3AB4E18-F353-419F-91E1-50FBE5B5E376}"/>
                  </a:ext>
                </a:extLst>
              </p:cNvPr>
              <p:cNvCxnSpPr/>
              <p:nvPr/>
            </p:nvCxnSpPr>
            <p:spPr bwMode="auto">
              <a:xfrm rot="16200000" flipH="1">
                <a:off x="5364815" y="4242859"/>
                <a:ext cx="739752" cy="705113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7C543D0-E445-40EC-94D5-F7E0D96B3922}"/>
                  </a:ext>
                </a:extLst>
              </p:cNvPr>
              <p:cNvCxnSpPr/>
              <p:nvPr/>
            </p:nvCxnSpPr>
            <p:spPr bwMode="auto">
              <a:xfrm rot="5400000">
                <a:off x="5246051" y="4266907"/>
                <a:ext cx="745764" cy="663023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92C8F59-BB4E-4688-9E92-37D75F1CB567}"/>
                  </a:ext>
                </a:extLst>
              </p:cNvPr>
              <p:cNvCxnSpPr/>
              <p:nvPr/>
            </p:nvCxnSpPr>
            <p:spPr bwMode="auto">
              <a:xfrm rot="5400000">
                <a:off x="5760228" y="3722609"/>
                <a:ext cx="685622" cy="284154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5DB7440-5BDA-49B5-8B23-72E9C713579B}"/>
                  </a:ext>
                </a:extLst>
              </p:cNvPr>
              <p:cNvCxnSpPr/>
              <p:nvPr/>
            </p:nvCxnSpPr>
            <p:spPr bwMode="auto">
              <a:xfrm rot="16200000" flipH="1">
                <a:off x="5649722" y="4520242"/>
                <a:ext cx="727720" cy="126289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ED66B84-7392-44BB-B8B1-7EB828FF9330}"/>
                  </a:ext>
                </a:extLst>
              </p:cNvPr>
              <p:cNvCxnSpPr/>
              <p:nvPr/>
            </p:nvCxnSpPr>
            <p:spPr bwMode="auto">
              <a:xfrm rot="5400000">
                <a:off x="4961896" y="4549559"/>
                <a:ext cx="745764" cy="73666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88EBC1C-F138-4EAE-A9DD-911438C9EB72}"/>
                  </a:ext>
                </a:extLst>
              </p:cNvPr>
              <p:cNvCxnSpPr/>
              <p:nvPr/>
            </p:nvCxnSpPr>
            <p:spPr bwMode="auto">
              <a:xfrm rot="5400000">
                <a:off x="5044587" y="4483404"/>
                <a:ext cx="727720" cy="199962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125C543-7499-43A6-B95E-2F79F191EAB5}"/>
                  </a:ext>
                </a:extLst>
              </p:cNvPr>
              <p:cNvCxnSpPr>
                <a:endCxn id="75" idx="0"/>
              </p:cNvCxnSpPr>
              <p:nvPr/>
            </p:nvCxnSpPr>
            <p:spPr bwMode="auto">
              <a:xfrm>
                <a:off x="5024319" y="3515859"/>
                <a:ext cx="641968" cy="457081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7E877DE-8430-43FA-A15A-8DE26FAA9422}"/>
                  </a:ext>
                </a:extLst>
              </p:cNvPr>
              <p:cNvCxnSpPr/>
              <p:nvPr/>
            </p:nvCxnSpPr>
            <p:spPr bwMode="auto">
              <a:xfrm flipV="1">
                <a:off x="5666286" y="3527887"/>
                <a:ext cx="568302" cy="451069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A3EDF1A-96A4-4938-BFF9-8858D3D0A50B}"/>
                  </a:ext>
                </a:extLst>
              </p:cNvPr>
              <p:cNvCxnSpPr/>
              <p:nvPr/>
            </p:nvCxnSpPr>
            <p:spPr bwMode="auto">
              <a:xfrm rot="10800000" flipV="1">
                <a:off x="5666286" y="3034720"/>
                <a:ext cx="705119" cy="487154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080D9FB-09DD-4AEF-B673-6D2F56B82DCB}"/>
                  </a:ext>
                </a:extLst>
              </p:cNvPr>
              <p:cNvCxnSpPr/>
              <p:nvPr/>
            </p:nvCxnSpPr>
            <p:spPr bwMode="auto">
              <a:xfrm rot="5400000">
                <a:off x="6108293" y="3120428"/>
                <a:ext cx="336797" cy="189434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0D59548-F1F5-497A-A042-7B1996858AA0}"/>
                  </a:ext>
                </a:extLst>
              </p:cNvPr>
              <p:cNvCxnSpPr/>
              <p:nvPr/>
            </p:nvCxnSpPr>
            <p:spPr bwMode="auto">
              <a:xfrm rot="10800000" flipV="1">
                <a:off x="4919077" y="4941233"/>
                <a:ext cx="1147125" cy="81793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CEB2794-0252-498F-B466-171C96126A07}"/>
                  </a:ext>
                </a:extLst>
              </p:cNvPr>
              <p:cNvCxnSpPr/>
              <p:nvPr/>
            </p:nvCxnSpPr>
            <p:spPr bwMode="auto">
              <a:xfrm rot="16200000" flipH="1">
                <a:off x="5432450" y="4760066"/>
                <a:ext cx="1509570" cy="452540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7F01994-D094-4334-9DB2-EE5296CCB384}"/>
                  </a:ext>
                </a:extLst>
              </p:cNvPr>
              <p:cNvCxnSpPr/>
              <p:nvPr/>
            </p:nvCxnSpPr>
            <p:spPr bwMode="auto">
              <a:xfrm>
                <a:off x="5297946" y="4947245"/>
                <a:ext cx="1115556" cy="793878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1018EFD-654C-48BD-B8F6-E599580F73DB}"/>
                  </a:ext>
                </a:extLst>
              </p:cNvPr>
              <p:cNvCxnSpPr/>
              <p:nvPr/>
            </p:nvCxnSpPr>
            <p:spPr bwMode="auto">
              <a:xfrm rot="5400000">
                <a:off x="4714575" y="5174296"/>
                <a:ext cx="787866" cy="357820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F4A776A-B291-4D47-A25D-0F049AF386BC}"/>
                  </a:ext>
                </a:extLst>
              </p:cNvPr>
              <p:cNvCxnSpPr/>
              <p:nvPr/>
            </p:nvCxnSpPr>
            <p:spPr bwMode="auto">
              <a:xfrm rot="16200000" flipH="1">
                <a:off x="5847424" y="5178053"/>
                <a:ext cx="763809" cy="326251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183">
              <a:extLst>
                <a:ext uri="{FF2B5EF4-FFF2-40B4-BE49-F238E27FC236}">
                  <a16:creationId xmlns:a16="http://schemas.microsoft.com/office/drawing/2014/main" id="{2A1B8639-A245-4452-AE76-5C9A7E815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6325" y="5521325"/>
              <a:ext cx="368300" cy="422275"/>
              <a:chOff x="5429251" y="3489325"/>
              <a:chExt cx="587153" cy="592817"/>
            </a:xfrm>
          </p:grpSpPr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4928183F-C76C-4D39-A2CA-9AB921D194E3}"/>
                  </a:ext>
                </a:extLst>
              </p:cNvPr>
              <p:cNvSpPr/>
              <p:nvPr/>
            </p:nvSpPr>
            <p:spPr>
              <a:xfrm>
                <a:off x="5429251" y="3772239"/>
                <a:ext cx="498575" cy="309813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8" name="Rounded Rectangle 171">
                <a:extLst>
                  <a:ext uri="{FF2B5EF4-FFF2-40B4-BE49-F238E27FC236}">
                    <a16:creationId xmlns:a16="http://schemas.microsoft.com/office/drawing/2014/main" id="{E55E2BD1-0E33-4857-82A8-1A86498A5B8F}"/>
                  </a:ext>
                </a:extLst>
              </p:cNvPr>
              <p:cNvSpPr/>
              <p:nvPr/>
            </p:nvSpPr>
            <p:spPr bwMode="auto">
              <a:xfrm flipH="1">
                <a:off x="5821531" y="3547121"/>
                <a:ext cx="45555" cy="530473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197D849F-A35B-40AE-96DE-90EA002E7A87}"/>
                  </a:ext>
                </a:extLst>
              </p:cNvPr>
              <p:cNvSpPr/>
              <p:nvPr/>
            </p:nvSpPr>
            <p:spPr>
              <a:xfrm>
                <a:off x="5492523" y="3683084"/>
                <a:ext cx="215120" cy="142648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0" name="Rounded Rectangle 182">
                <a:extLst>
                  <a:ext uri="{FF2B5EF4-FFF2-40B4-BE49-F238E27FC236}">
                    <a16:creationId xmlns:a16="http://schemas.microsoft.com/office/drawing/2014/main" id="{D3B2BBC6-5587-4294-BCE6-9C0C320915D7}"/>
                  </a:ext>
                </a:extLst>
              </p:cNvPr>
              <p:cNvSpPr/>
              <p:nvPr/>
            </p:nvSpPr>
            <p:spPr bwMode="auto">
              <a:xfrm flipH="1">
                <a:off x="5915171" y="3489171"/>
                <a:ext cx="45555" cy="530473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61" name="Rounded Rectangle 173">
                <a:extLst>
                  <a:ext uri="{FF2B5EF4-FFF2-40B4-BE49-F238E27FC236}">
                    <a16:creationId xmlns:a16="http://schemas.microsoft.com/office/drawing/2014/main" id="{A8969AA2-1D32-45CB-8E96-CD8CD5482606}"/>
                  </a:ext>
                </a:extLst>
              </p:cNvPr>
              <p:cNvSpPr/>
              <p:nvPr/>
            </p:nvSpPr>
            <p:spPr bwMode="auto">
              <a:xfrm rot="19317483">
                <a:off x="5778506" y="3627361"/>
                <a:ext cx="237898" cy="26747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3741">
                  <a:defRPr/>
                </a:pPr>
                <a:endParaRPr lang="en-US" sz="135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</p:grpSp>
      <p:sp>
        <p:nvSpPr>
          <p:cNvPr id="211" name="Rectangle 7">
            <a:extLst>
              <a:ext uri="{FF2B5EF4-FFF2-40B4-BE49-F238E27FC236}">
                <a16:creationId xmlns:a16="http://schemas.microsoft.com/office/drawing/2014/main" id="{4D892CA8-FE80-4AE1-BC9D-2AEB9FC67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563" y="2698130"/>
            <a:ext cx="995674" cy="42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366" tIns="34184" rIns="68366" bIns="34184">
            <a:spAutoFit/>
          </a:bodyPr>
          <a:lstStyle/>
          <a:p>
            <a:pPr marL="255985" indent="-255985" defTabSz="683419">
              <a:spcBef>
                <a:spcPct val="20000"/>
              </a:spcBef>
              <a:buClr>
                <a:srgbClr val="FF3300"/>
              </a:buClr>
              <a:defRPr/>
            </a:pPr>
            <a:r>
              <a:rPr lang="en-US" altLang="zh-CN" sz="1050" i="1" u="sng" dirty="0">
                <a:solidFill>
                  <a:srgbClr val="0000FF"/>
                </a:solidFill>
                <a:latin typeface="Calibri"/>
                <a:ea typeface="宋体" panose="02010600030101010101" pitchFamily="2" charset="-122"/>
              </a:rPr>
              <a:t>Communication</a:t>
            </a:r>
          </a:p>
          <a:p>
            <a:pPr marL="255985" indent="-255985" defTabSz="683419">
              <a:spcBef>
                <a:spcPct val="20000"/>
              </a:spcBef>
              <a:buClr>
                <a:srgbClr val="FF3300"/>
              </a:buClr>
              <a:defRPr/>
            </a:pPr>
            <a:r>
              <a:rPr lang="en-US" altLang="zh-CN" sz="1050" i="1" u="sng" dirty="0">
                <a:solidFill>
                  <a:srgbClr val="0000FF"/>
                </a:solidFill>
                <a:latin typeface="Calibri"/>
                <a:ea typeface="宋体" panose="02010600030101010101" pitchFamily="2" charset="-122"/>
              </a:rPr>
              <a:t>Network</a:t>
            </a:r>
          </a:p>
        </p:txBody>
      </p:sp>
      <p:grpSp>
        <p:nvGrpSpPr>
          <p:cNvPr id="212" name="Group 625">
            <a:extLst>
              <a:ext uri="{FF2B5EF4-FFF2-40B4-BE49-F238E27FC236}">
                <a16:creationId xmlns:a16="http://schemas.microsoft.com/office/drawing/2014/main" id="{B6901E9F-19D1-493F-8B3D-C3AFFDA8561F}"/>
              </a:ext>
            </a:extLst>
          </p:cNvPr>
          <p:cNvGrpSpPr>
            <a:grpSpLocks/>
          </p:cNvGrpSpPr>
          <p:nvPr/>
        </p:nvGrpSpPr>
        <p:grpSpPr bwMode="auto">
          <a:xfrm>
            <a:off x="5033965" y="2721944"/>
            <a:ext cx="2256235" cy="1095375"/>
            <a:chOff x="3122613" y="2643188"/>
            <a:chExt cx="3008312" cy="1460499"/>
          </a:xfrm>
        </p:grpSpPr>
        <p:grpSp>
          <p:nvGrpSpPr>
            <p:cNvPr id="213" name="Group 579">
              <a:extLst>
                <a:ext uri="{FF2B5EF4-FFF2-40B4-BE49-F238E27FC236}">
                  <a16:creationId xmlns:a16="http://schemas.microsoft.com/office/drawing/2014/main" id="{58044F5A-7CE0-42FC-BD4B-21853DC25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2613" y="3172177"/>
              <a:ext cx="3008312" cy="931510"/>
              <a:chOff x="3122235" y="3069328"/>
              <a:chExt cx="3009141" cy="931171"/>
            </a:xfrm>
          </p:grpSpPr>
          <p:sp>
            <p:nvSpPr>
              <p:cNvPr id="215" name="Oval 44">
                <a:extLst>
                  <a:ext uri="{FF2B5EF4-FFF2-40B4-BE49-F238E27FC236}">
                    <a16:creationId xmlns:a16="http://schemas.microsoft.com/office/drawing/2014/main" id="{FCFEF97B-9DE0-4B16-A59E-E608D7D89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35" y="3068976"/>
                <a:ext cx="3009141" cy="931523"/>
              </a:xfrm>
              <a:prstGeom prst="ellipse">
                <a:avLst/>
              </a:prstGeom>
              <a:solidFill>
                <a:srgbClr val="E7FFE7"/>
              </a:solidFill>
              <a:ln w="31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>
                <a:outerShdw dist="50800" dir="2700000" algn="ctr" rotWithShape="0">
                  <a:schemeClr val="bg1">
                    <a:lumMod val="75000"/>
                  </a:schemeClr>
                </a:outerShdw>
              </a:effectLst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6" name="Line 661">
                <a:extLst>
                  <a:ext uri="{FF2B5EF4-FFF2-40B4-BE49-F238E27FC236}">
                    <a16:creationId xmlns:a16="http://schemas.microsoft.com/office/drawing/2014/main" id="{BB76C811-25F7-4CDE-92F9-B455051B2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76305" y="3183234"/>
                <a:ext cx="685989" cy="2205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7" name="Line 662">
                <a:extLst>
                  <a:ext uri="{FF2B5EF4-FFF2-40B4-BE49-F238E27FC236}">
                    <a16:creationId xmlns:a16="http://schemas.microsoft.com/office/drawing/2014/main" id="{A8A69F7D-0447-4445-8638-DBCC5EEC5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263" y="3180061"/>
                <a:ext cx="10242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8" name="Line 663">
                <a:extLst>
                  <a:ext uri="{FF2B5EF4-FFF2-40B4-BE49-F238E27FC236}">
                    <a16:creationId xmlns:a16="http://schemas.microsoft.com/office/drawing/2014/main" id="{E66F4277-FD5E-41EF-9B5E-73348600F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9953" y="3503792"/>
                <a:ext cx="409688" cy="260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19" name="Line 664">
                <a:extLst>
                  <a:ext uri="{FF2B5EF4-FFF2-40B4-BE49-F238E27FC236}">
                    <a16:creationId xmlns:a16="http://schemas.microsoft.com/office/drawing/2014/main" id="{290BD95B-CA10-4765-8B66-0919ACF98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495" y="3813242"/>
                <a:ext cx="1035335" cy="3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20" name="Line 665">
                <a:extLst>
                  <a:ext uri="{FF2B5EF4-FFF2-40B4-BE49-F238E27FC236}">
                    <a16:creationId xmlns:a16="http://schemas.microsoft.com/office/drawing/2014/main" id="{DB8C15F5-6890-4CF7-A547-63DC4E2B9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58091" y="3238777"/>
                <a:ext cx="392220" cy="291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21" name="Line 666">
                <a:extLst>
                  <a:ext uri="{FF2B5EF4-FFF2-40B4-BE49-F238E27FC236}">
                    <a16:creationId xmlns:a16="http://schemas.microsoft.com/office/drawing/2014/main" id="{B002352E-6423-4905-AFBE-A555503AF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0495" y="3564095"/>
                <a:ext cx="724099" cy="193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22" name="Line 667">
                <a:extLst>
                  <a:ext uri="{FF2B5EF4-FFF2-40B4-BE49-F238E27FC236}">
                    <a16:creationId xmlns:a16="http://schemas.microsoft.com/office/drawing/2014/main" id="{85BDB0AC-73DD-4BF9-B2E2-9AE0BA9F6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2807" y="3259407"/>
                <a:ext cx="554189" cy="2443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23" name="Line 668">
                <a:extLst>
                  <a:ext uri="{FF2B5EF4-FFF2-40B4-BE49-F238E27FC236}">
                    <a16:creationId xmlns:a16="http://schemas.microsoft.com/office/drawing/2014/main" id="{2C923780-2993-4887-99EA-C08422688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76826" y="3248299"/>
                <a:ext cx="787617" cy="3015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224" name="Line 781">
                <a:extLst>
                  <a:ext uri="{FF2B5EF4-FFF2-40B4-BE49-F238E27FC236}">
                    <a16:creationId xmlns:a16="http://schemas.microsoft.com/office/drawing/2014/main" id="{966E54B8-01D9-48D2-9F0F-ED195B6B9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51618" y="3630746"/>
                <a:ext cx="622471" cy="1729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683741">
                  <a:defRPr/>
                </a:pPr>
                <a:endParaRPr lang="en-US" sz="1350">
                  <a:solidFill>
                    <a:srgbClr val="000000"/>
                  </a:solidFill>
                  <a:latin typeface="Calibri"/>
                </a:endParaRPr>
              </a:p>
            </p:txBody>
          </p:sp>
          <p:grpSp>
            <p:nvGrpSpPr>
              <p:cNvPr id="225" name="Group 398">
                <a:extLst>
                  <a:ext uri="{FF2B5EF4-FFF2-40B4-BE49-F238E27FC236}">
                    <a16:creationId xmlns:a16="http://schemas.microsoft.com/office/drawing/2014/main" id="{FC9A80C9-967D-4E81-BB59-661CF969FE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474" y="3076912"/>
                <a:ext cx="255991" cy="247253"/>
                <a:chOff x="1824" y="1680"/>
                <a:chExt cx="288" cy="288"/>
              </a:xfrm>
            </p:grpSpPr>
            <p:sp>
              <p:nvSpPr>
                <p:cNvPr id="268" name="AutoShape 399">
                  <a:extLst>
                    <a:ext uri="{FF2B5EF4-FFF2-40B4-BE49-F238E27FC236}">
                      <a16:creationId xmlns:a16="http://schemas.microsoft.com/office/drawing/2014/main" id="{D291CAAC-8523-4F8D-AE86-039953245D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6" y="16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defTabSz="683741">
                    <a:defRPr/>
                  </a:pPr>
                  <a:endParaRPr lang="en-US" sz="135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grpSp>
              <p:nvGrpSpPr>
                <p:cNvPr id="269" name="Group 400">
                  <a:extLst>
                    <a:ext uri="{FF2B5EF4-FFF2-40B4-BE49-F238E27FC236}">
                      <a16:creationId xmlns:a16="http://schemas.microsoft.com/office/drawing/2014/main" id="{574DCBD2-2859-49C7-8050-10B17050B5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9" y="1786"/>
                  <a:ext cx="157" cy="146"/>
                  <a:chOff x="881" y="2353"/>
                  <a:chExt cx="235" cy="196"/>
                </a:xfrm>
              </p:grpSpPr>
              <p:sp>
                <p:nvSpPr>
                  <p:cNvPr id="270" name="Freeform 401">
                    <a:extLst>
                      <a:ext uri="{FF2B5EF4-FFF2-40B4-BE49-F238E27FC236}">
                        <a16:creationId xmlns:a16="http://schemas.microsoft.com/office/drawing/2014/main" id="{310B4235-240C-4F44-B164-EF935C0C5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4" y="2352"/>
                    <a:ext cx="219" cy="203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71" name="Freeform 402">
                    <a:extLst>
                      <a:ext uri="{FF2B5EF4-FFF2-40B4-BE49-F238E27FC236}">
                        <a16:creationId xmlns:a16="http://schemas.microsoft.com/office/drawing/2014/main" id="{C55B0E55-32BF-4A49-865D-B3AA61AB5A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4" y="2352"/>
                    <a:ext cx="219" cy="203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72" name="Freeform 403">
                    <a:extLst>
                      <a:ext uri="{FF2B5EF4-FFF2-40B4-BE49-F238E27FC236}">
                        <a16:creationId xmlns:a16="http://schemas.microsoft.com/office/drawing/2014/main" id="{3909023F-82AA-4057-9330-7122488C10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" y="2355"/>
                    <a:ext cx="219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73" name="Freeform 404">
                    <a:extLst>
                      <a:ext uri="{FF2B5EF4-FFF2-40B4-BE49-F238E27FC236}">
                        <a16:creationId xmlns:a16="http://schemas.microsoft.com/office/drawing/2014/main" id="{060AACDB-4D7A-4E31-9848-84E4EDB25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" y="2355"/>
                    <a:ext cx="219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</p:grpSp>
          <p:grpSp>
            <p:nvGrpSpPr>
              <p:cNvPr id="226" name="Group 398">
                <a:extLst>
                  <a:ext uri="{FF2B5EF4-FFF2-40B4-BE49-F238E27FC236}">
                    <a16:creationId xmlns:a16="http://schemas.microsoft.com/office/drawing/2014/main" id="{A9C052E4-5CB8-4001-AD23-83D739998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7802" y="3331189"/>
                <a:ext cx="255991" cy="247253"/>
                <a:chOff x="1828" y="1678"/>
                <a:chExt cx="288" cy="288"/>
              </a:xfrm>
            </p:grpSpPr>
            <p:sp>
              <p:nvSpPr>
                <p:cNvPr id="262" name="AutoShape 399">
                  <a:extLst>
                    <a:ext uri="{FF2B5EF4-FFF2-40B4-BE49-F238E27FC236}">
                      <a16:creationId xmlns:a16="http://schemas.microsoft.com/office/drawing/2014/main" id="{8FC1A1DB-0983-4048-9B62-37D6F39E82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8" y="167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defTabSz="683741">
                    <a:defRPr/>
                  </a:pPr>
                  <a:endParaRPr lang="en-US" sz="135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grpSp>
              <p:nvGrpSpPr>
                <p:cNvPr id="263" name="Group 400">
                  <a:extLst>
                    <a:ext uri="{FF2B5EF4-FFF2-40B4-BE49-F238E27FC236}">
                      <a16:creationId xmlns:a16="http://schemas.microsoft.com/office/drawing/2014/main" id="{EF18EAA3-BC2B-4F68-BA22-D4C06A3B63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9" y="1786"/>
                  <a:ext cx="157" cy="146"/>
                  <a:chOff x="881" y="2353"/>
                  <a:chExt cx="235" cy="196"/>
                </a:xfrm>
              </p:grpSpPr>
              <p:sp>
                <p:nvSpPr>
                  <p:cNvPr id="264" name="Freeform 401">
                    <a:extLst>
                      <a:ext uri="{FF2B5EF4-FFF2-40B4-BE49-F238E27FC236}">
                        <a16:creationId xmlns:a16="http://schemas.microsoft.com/office/drawing/2014/main" id="{4A33043D-98B7-45C8-8190-2E1460ADA0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" y="2354"/>
                    <a:ext cx="233" cy="196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65" name="Freeform 402">
                    <a:extLst>
                      <a:ext uri="{FF2B5EF4-FFF2-40B4-BE49-F238E27FC236}">
                        <a16:creationId xmlns:a16="http://schemas.microsoft.com/office/drawing/2014/main" id="{67A1F482-94AA-41D8-9AF1-BE5D6503F4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" y="2354"/>
                    <a:ext cx="233" cy="196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66" name="Freeform 403">
                    <a:extLst>
                      <a:ext uri="{FF2B5EF4-FFF2-40B4-BE49-F238E27FC236}">
                        <a16:creationId xmlns:a16="http://schemas.microsoft.com/office/drawing/2014/main" id="{A5393DC1-FB1F-4FE9-BB0D-FCADDF8EDD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" y="2356"/>
                    <a:ext cx="233" cy="194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67" name="Freeform 404">
                    <a:extLst>
                      <a:ext uri="{FF2B5EF4-FFF2-40B4-BE49-F238E27FC236}">
                        <a16:creationId xmlns:a16="http://schemas.microsoft.com/office/drawing/2014/main" id="{68BAD8F9-7A3E-49EA-A01A-CA782DA4B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" y="2356"/>
                    <a:ext cx="233" cy="194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</p:grpSp>
          <p:grpSp>
            <p:nvGrpSpPr>
              <p:cNvPr id="227" name="Group 398">
                <a:extLst>
                  <a:ext uri="{FF2B5EF4-FFF2-40B4-BE49-F238E27FC236}">
                    <a16:creationId xmlns:a16="http://schemas.microsoft.com/office/drawing/2014/main" id="{3BF4151D-24D1-44BE-BD7E-F11AD73C2B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7644" y="3667958"/>
                <a:ext cx="255991" cy="247253"/>
                <a:chOff x="1824" y="1680"/>
                <a:chExt cx="288" cy="288"/>
              </a:xfrm>
            </p:grpSpPr>
            <p:sp>
              <p:nvSpPr>
                <p:cNvPr id="256" name="AutoShape 399">
                  <a:extLst>
                    <a:ext uri="{FF2B5EF4-FFF2-40B4-BE49-F238E27FC236}">
                      <a16:creationId xmlns:a16="http://schemas.microsoft.com/office/drawing/2014/main" id="{9B25F77F-7C6A-41E9-A23D-63A16F9B1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674"/>
                  <a:ext cx="305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defTabSz="683741">
                    <a:defRPr/>
                  </a:pPr>
                  <a:endParaRPr lang="en-US" sz="135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grpSp>
              <p:nvGrpSpPr>
                <p:cNvPr id="257" name="Group 400">
                  <a:extLst>
                    <a:ext uri="{FF2B5EF4-FFF2-40B4-BE49-F238E27FC236}">
                      <a16:creationId xmlns:a16="http://schemas.microsoft.com/office/drawing/2014/main" id="{CEA5405B-9B21-4FC7-87E3-D18B936219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9" y="1786"/>
                  <a:ext cx="157" cy="146"/>
                  <a:chOff x="881" y="2353"/>
                  <a:chExt cx="235" cy="196"/>
                </a:xfrm>
              </p:grpSpPr>
              <p:sp>
                <p:nvSpPr>
                  <p:cNvPr id="258" name="Freeform 401">
                    <a:extLst>
                      <a:ext uri="{FF2B5EF4-FFF2-40B4-BE49-F238E27FC236}">
                        <a16:creationId xmlns:a16="http://schemas.microsoft.com/office/drawing/2014/main" id="{1CB30E37-858A-42EC-A1E5-4E28CAC717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" y="2341"/>
                    <a:ext cx="233" cy="208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9" name="Freeform 402">
                    <a:extLst>
                      <a:ext uri="{FF2B5EF4-FFF2-40B4-BE49-F238E27FC236}">
                        <a16:creationId xmlns:a16="http://schemas.microsoft.com/office/drawing/2014/main" id="{3668DEAB-72D9-40ED-8F24-99BFE360F6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" y="2341"/>
                    <a:ext cx="233" cy="208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60" name="Freeform 403">
                    <a:extLst>
                      <a:ext uri="{FF2B5EF4-FFF2-40B4-BE49-F238E27FC236}">
                        <a16:creationId xmlns:a16="http://schemas.microsoft.com/office/drawing/2014/main" id="{A558CCC4-BBE9-430D-A852-2AFB7D7C29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4" y="2344"/>
                    <a:ext cx="233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61" name="Freeform 404">
                    <a:extLst>
                      <a:ext uri="{FF2B5EF4-FFF2-40B4-BE49-F238E27FC236}">
                        <a16:creationId xmlns:a16="http://schemas.microsoft.com/office/drawing/2014/main" id="{456A925D-2A2E-40E7-979A-B4D7B1F02B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4" y="2344"/>
                    <a:ext cx="233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</p:grpSp>
          <p:grpSp>
            <p:nvGrpSpPr>
              <p:cNvPr id="228" name="Group 398">
                <a:extLst>
                  <a:ext uri="{FF2B5EF4-FFF2-40B4-BE49-F238E27FC236}">
                    <a16:creationId xmlns:a16="http://schemas.microsoft.com/office/drawing/2014/main" id="{31ED2123-93FB-40C7-A9A2-96F55023D9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3526" y="3385164"/>
                <a:ext cx="255991" cy="247253"/>
                <a:chOff x="1824" y="1680"/>
                <a:chExt cx="288" cy="288"/>
              </a:xfrm>
            </p:grpSpPr>
            <p:sp>
              <p:nvSpPr>
                <p:cNvPr id="250" name="AutoShape 399">
                  <a:extLst>
                    <a:ext uri="{FF2B5EF4-FFF2-40B4-BE49-F238E27FC236}">
                      <a16:creationId xmlns:a16="http://schemas.microsoft.com/office/drawing/2014/main" id="{1D36469C-2B21-4A47-8FA7-11BD9497A9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6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defTabSz="683741">
                    <a:defRPr/>
                  </a:pPr>
                  <a:endParaRPr lang="en-US" sz="135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grpSp>
              <p:nvGrpSpPr>
                <p:cNvPr id="251" name="Group 400">
                  <a:extLst>
                    <a:ext uri="{FF2B5EF4-FFF2-40B4-BE49-F238E27FC236}">
                      <a16:creationId xmlns:a16="http://schemas.microsoft.com/office/drawing/2014/main" id="{E27FC48B-1070-4209-9FE3-8C72C18D66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9" y="1786"/>
                  <a:ext cx="157" cy="146"/>
                  <a:chOff x="881" y="2353"/>
                  <a:chExt cx="235" cy="196"/>
                </a:xfrm>
              </p:grpSpPr>
              <p:sp>
                <p:nvSpPr>
                  <p:cNvPr id="252" name="Freeform 401">
                    <a:extLst>
                      <a:ext uri="{FF2B5EF4-FFF2-40B4-BE49-F238E27FC236}">
                        <a16:creationId xmlns:a16="http://schemas.microsoft.com/office/drawing/2014/main" id="{863FF86F-41E5-42E4-94A3-1EFE0125AD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" y="2352"/>
                    <a:ext cx="227" cy="203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3" name="Freeform 402">
                    <a:extLst>
                      <a:ext uri="{FF2B5EF4-FFF2-40B4-BE49-F238E27FC236}">
                        <a16:creationId xmlns:a16="http://schemas.microsoft.com/office/drawing/2014/main" id="{44F04214-CFA3-4103-AB9D-18689E4EF9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" y="2352"/>
                    <a:ext cx="227" cy="203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4" name="Freeform 403">
                    <a:extLst>
                      <a:ext uri="{FF2B5EF4-FFF2-40B4-BE49-F238E27FC236}">
                        <a16:creationId xmlns:a16="http://schemas.microsoft.com/office/drawing/2014/main" id="{12F4330F-490E-476D-AA5D-EC6CA9ECEB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" y="2352"/>
                    <a:ext cx="230" cy="203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5" name="Freeform 404">
                    <a:extLst>
                      <a:ext uri="{FF2B5EF4-FFF2-40B4-BE49-F238E27FC236}">
                        <a16:creationId xmlns:a16="http://schemas.microsoft.com/office/drawing/2014/main" id="{DA39F8F1-35A8-4C88-8FB5-B3F57289A4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" y="2352"/>
                    <a:ext cx="230" cy="203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</p:grpSp>
          <p:grpSp>
            <p:nvGrpSpPr>
              <p:cNvPr id="229" name="Group 398">
                <a:extLst>
                  <a:ext uri="{FF2B5EF4-FFF2-40B4-BE49-F238E27FC236}">
                    <a16:creationId xmlns:a16="http://schemas.microsoft.com/office/drawing/2014/main" id="{1152A006-BFA8-42A1-A64B-FBE3E106A6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7727" y="3668442"/>
                <a:ext cx="255991" cy="247253"/>
                <a:chOff x="1824" y="1680"/>
                <a:chExt cx="288" cy="288"/>
              </a:xfrm>
            </p:grpSpPr>
            <p:sp>
              <p:nvSpPr>
                <p:cNvPr id="244" name="AutoShape 399">
                  <a:extLst>
                    <a:ext uri="{FF2B5EF4-FFF2-40B4-BE49-F238E27FC236}">
                      <a16:creationId xmlns:a16="http://schemas.microsoft.com/office/drawing/2014/main" id="{A818EFA3-EB8A-4FDB-9EAA-0ECEB38F9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6" y="1680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defTabSz="683741">
                    <a:defRPr/>
                  </a:pPr>
                  <a:endParaRPr lang="en-US" sz="135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grpSp>
              <p:nvGrpSpPr>
                <p:cNvPr id="245" name="Group 400">
                  <a:extLst>
                    <a:ext uri="{FF2B5EF4-FFF2-40B4-BE49-F238E27FC236}">
                      <a16:creationId xmlns:a16="http://schemas.microsoft.com/office/drawing/2014/main" id="{43AC67AB-E0D2-4D48-8B94-CF7572B083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9" y="1786"/>
                  <a:ext cx="157" cy="146"/>
                  <a:chOff x="881" y="2353"/>
                  <a:chExt cx="235" cy="196"/>
                </a:xfrm>
              </p:grpSpPr>
              <p:sp>
                <p:nvSpPr>
                  <p:cNvPr id="246" name="Freeform 401">
                    <a:extLst>
                      <a:ext uri="{FF2B5EF4-FFF2-40B4-BE49-F238E27FC236}">
                        <a16:creationId xmlns:a16="http://schemas.microsoft.com/office/drawing/2014/main" id="{D5E3A302-C224-4B87-9311-07DA436EFE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4" y="2353"/>
                    <a:ext cx="219" cy="206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7" name="Freeform 402">
                    <a:extLst>
                      <a:ext uri="{FF2B5EF4-FFF2-40B4-BE49-F238E27FC236}">
                        <a16:creationId xmlns:a16="http://schemas.microsoft.com/office/drawing/2014/main" id="{EF0EA193-4521-4F09-91E3-3638DCB7A5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4" y="2353"/>
                    <a:ext cx="219" cy="206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8" name="Freeform 403">
                    <a:extLst>
                      <a:ext uri="{FF2B5EF4-FFF2-40B4-BE49-F238E27FC236}">
                        <a16:creationId xmlns:a16="http://schemas.microsoft.com/office/drawing/2014/main" id="{D48459B5-3775-401A-8C3A-0EF59AF9A9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" y="2355"/>
                    <a:ext cx="219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9" name="Freeform 404">
                    <a:extLst>
                      <a:ext uri="{FF2B5EF4-FFF2-40B4-BE49-F238E27FC236}">
                        <a16:creationId xmlns:a16="http://schemas.microsoft.com/office/drawing/2014/main" id="{39D1005D-320D-4737-BFDC-B906E14D6E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6" y="2355"/>
                    <a:ext cx="219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</p:grpSp>
          <p:grpSp>
            <p:nvGrpSpPr>
              <p:cNvPr id="230" name="Group 398">
                <a:extLst>
                  <a:ext uri="{FF2B5EF4-FFF2-40B4-BE49-F238E27FC236}">
                    <a16:creationId xmlns:a16="http://schemas.microsoft.com/office/drawing/2014/main" id="{8BA86315-ACFC-46F0-9008-861FCCD6DF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35507" y="3104385"/>
                <a:ext cx="255991" cy="247253"/>
                <a:chOff x="1824" y="1680"/>
                <a:chExt cx="288" cy="288"/>
              </a:xfrm>
            </p:grpSpPr>
            <p:sp>
              <p:nvSpPr>
                <p:cNvPr id="238" name="AutoShape 399">
                  <a:extLst>
                    <a:ext uri="{FF2B5EF4-FFF2-40B4-BE49-F238E27FC236}">
                      <a16:creationId xmlns:a16="http://schemas.microsoft.com/office/drawing/2014/main" id="{0B4BFE7A-515C-4490-A596-F9F8279F3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1678"/>
                  <a:ext cx="288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defTabSz="683741">
                    <a:defRPr/>
                  </a:pPr>
                  <a:endParaRPr lang="en-US" sz="135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grpSp>
              <p:nvGrpSpPr>
                <p:cNvPr id="239" name="Group 400">
                  <a:extLst>
                    <a:ext uri="{FF2B5EF4-FFF2-40B4-BE49-F238E27FC236}">
                      <a16:creationId xmlns:a16="http://schemas.microsoft.com/office/drawing/2014/main" id="{EB938F62-C866-4816-A6DA-BE0A60DA2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9" y="1786"/>
                  <a:ext cx="157" cy="146"/>
                  <a:chOff x="881" y="2353"/>
                  <a:chExt cx="235" cy="196"/>
                </a:xfrm>
              </p:grpSpPr>
              <p:sp>
                <p:nvSpPr>
                  <p:cNvPr id="240" name="Freeform 401">
                    <a:extLst>
                      <a:ext uri="{FF2B5EF4-FFF2-40B4-BE49-F238E27FC236}">
                        <a16:creationId xmlns:a16="http://schemas.microsoft.com/office/drawing/2014/main" id="{B56E0777-20F6-46F3-A266-863FAB4FF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" y="2341"/>
                    <a:ext cx="227" cy="208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1" name="Freeform 402">
                    <a:extLst>
                      <a:ext uri="{FF2B5EF4-FFF2-40B4-BE49-F238E27FC236}">
                        <a16:creationId xmlns:a16="http://schemas.microsoft.com/office/drawing/2014/main" id="{252D686A-5504-4598-80DB-960C854F8F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" y="2341"/>
                    <a:ext cx="227" cy="208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2" name="Freeform 403">
                    <a:extLst>
                      <a:ext uri="{FF2B5EF4-FFF2-40B4-BE49-F238E27FC236}">
                        <a16:creationId xmlns:a16="http://schemas.microsoft.com/office/drawing/2014/main" id="{783A4F1D-EEA2-4DD8-BF1E-BD3F9EDDA1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" y="2344"/>
                    <a:ext cx="230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3" name="Freeform 404">
                    <a:extLst>
                      <a:ext uri="{FF2B5EF4-FFF2-40B4-BE49-F238E27FC236}">
                        <a16:creationId xmlns:a16="http://schemas.microsoft.com/office/drawing/2014/main" id="{30EBD0DE-E863-49B4-B0E1-50EC50A2D6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5" y="2344"/>
                    <a:ext cx="230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</p:grpSp>
          <p:grpSp>
            <p:nvGrpSpPr>
              <p:cNvPr id="231" name="Group 398">
                <a:extLst>
                  <a:ext uri="{FF2B5EF4-FFF2-40B4-BE49-F238E27FC236}">
                    <a16:creationId xmlns:a16="http://schemas.microsoft.com/office/drawing/2014/main" id="{18B76A75-2C2C-4648-9E5D-17A7FBFB90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34877" y="3449041"/>
                <a:ext cx="255991" cy="247253"/>
                <a:chOff x="1824" y="1680"/>
                <a:chExt cx="288" cy="288"/>
              </a:xfrm>
            </p:grpSpPr>
            <p:sp>
              <p:nvSpPr>
                <p:cNvPr id="232" name="AutoShape 399">
                  <a:extLst>
                    <a:ext uri="{FF2B5EF4-FFF2-40B4-BE49-F238E27FC236}">
                      <a16:creationId xmlns:a16="http://schemas.microsoft.com/office/drawing/2014/main" id="{2554F9DB-C73E-4AAC-9561-BE141EB996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674"/>
                  <a:ext cx="305" cy="288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defTabSz="683741">
                    <a:defRPr/>
                  </a:pPr>
                  <a:endParaRPr lang="en-US" sz="135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grpSp>
              <p:nvGrpSpPr>
                <p:cNvPr id="233" name="Group 400">
                  <a:extLst>
                    <a:ext uri="{FF2B5EF4-FFF2-40B4-BE49-F238E27FC236}">
                      <a16:creationId xmlns:a16="http://schemas.microsoft.com/office/drawing/2014/main" id="{F1DC6D9F-2C5B-488B-AB32-3DC0C5A0AE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9" y="1786"/>
                  <a:ext cx="157" cy="146"/>
                  <a:chOff x="881" y="2353"/>
                  <a:chExt cx="235" cy="196"/>
                </a:xfrm>
              </p:grpSpPr>
              <p:sp>
                <p:nvSpPr>
                  <p:cNvPr id="234" name="Freeform 401">
                    <a:extLst>
                      <a:ext uri="{FF2B5EF4-FFF2-40B4-BE49-F238E27FC236}">
                        <a16:creationId xmlns:a16="http://schemas.microsoft.com/office/drawing/2014/main" id="{01B32EAC-86DA-4665-B243-05AA43FD99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" y="2341"/>
                    <a:ext cx="233" cy="206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35" name="Freeform 402">
                    <a:extLst>
                      <a:ext uri="{FF2B5EF4-FFF2-40B4-BE49-F238E27FC236}">
                        <a16:creationId xmlns:a16="http://schemas.microsoft.com/office/drawing/2014/main" id="{A5385F79-D7DD-4964-A320-B33A2DC138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1" y="2341"/>
                    <a:ext cx="233" cy="206"/>
                  </a:xfrm>
                  <a:custGeom>
                    <a:avLst/>
                    <a:gdLst>
                      <a:gd name="T0" fmla="*/ 34 w 232"/>
                      <a:gd name="T1" fmla="*/ 0 h 194"/>
                      <a:gd name="T2" fmla="*/ 34 w 232"/>
                      <a:gd name="T3" fmla="*/ 24 h 194"/>
                      <a:gd name="T4" fmla="*/ 87 w 232"/>
                      <a:gd name="T5" fmla="*/ 24 h 194"/>
                      <a:gd name="T6" fmla="*/ 116 w 232"/>
                      <a:gd name="T7" fmla="*/ 76 h 194"/>
                      <a:gd name="T8" fmla="*/ 145 w 232"/>
                      <a:gd name="T9" fmla="*/ 24 h 194"/>
                      <a:gd name="T10" fmla="*/ 198 w 232"/>
                      <a:gd name="T11" fmla="*/ 24 h 194"/>
                      <a:gd name="T12" fmla="*/ 198 w 232"/>
                      <a:gd name="T13" fmla="*/ 0 h 194"/>
                      <a:gd name="T14" fmla="*/ 232 w 232"/>
                      <a:gd name="T15" fmla="*/ 30 h 194"/>
                      <a:gd name="T16" fmla="*/ 198 w 232"/>
                      <a:gd name="T17" fmla="*/ 59 h 194"/>
                      <a:gd name="T18" fmla="*/ 198 w 232"/>
                      <a:gd name="T19" fmla="*/ 38 h 194"/>
                      <a:gd name="T20" fmla="*/ 160 w 232"/>
                      <a:gd name="T21" fmla="*/ 38 h 194"/>
                      <a:gd name="T22" fmla="*/ 128 w 232"/>
                      <a:gd name="T23" fmla="*/ 97 h 194"/>
                      <a:gd name="T24" fmla="*/ 160 w 232"/>
                      <a:gd name="T25" fmla="*/ 156 h 194"/>
                      <a:gd name="T26" fmla="*/ 198 w 232"/>
                      <a:gd name="T27" fmla="*/ 156 h 194"/>
                      <a:gd name="T28" fmla="*/ 198 w 232"/>
                      <a:gd name="T29" fmla="*/ 135 h 194"/>
                      <a:gd name="T30" fmla="*/ 232 w 232"/>
                      <a:gd name="T31" fmla="*/ 165 h 194"/>
                      <a:gd name="T32" fmla="*/ 198 w 232"/>
                      <a:gd name="T33" fmla="*/ 194 h 194"/>
                      <a:gd name="T34" fmla="*/ 198 w 232"/>
                      <a:gd name="T35" fmla="*/ 173 h 194"/>
                      <a:gd name="T36" fmla="*/ 145 w 232"/>
                      <a:gd name="T37" fmla="*/ 173 h 194"/>
                      <a:gd name="T38" fmla="*/ 116 w 232"/>
                      <a:gd name="T39" fmla="*/ 118 h 194"/>
                      <a:gd name="T40" fmla="*/ 87 w 232"/>
                      <a:gd name="T41" fmla="*/ 173 h 194"/>
                      <a:gd name="T42" fmla="*/ 34 w 232"/>
                      <a:gd name="T43" fmla="*/ 173 h 194"/>
                      <a:gd name="T44" fmla="*/ 34 w 232"/>
                      <a:gd name="T45" fmla="*/ 194 h 194"/>
                      <a:gd name="T46" fmla="*/ 0 w 232"/>
                      <a:gd name="T47" fmla="*/ 165 h 194"/>
                      <a:gd name="T48" fmla="*/ 34 w 232"/>
                      <a:gd name="T49" fmla="*/ 135 h 194"/>
                      <a:gd name="T50" fmla="*/ 34 w 232"/>
                      <a:gd name="T51" fmla="*/ 156 h 194"/>
                      <a:gd name="T52" fmla="*/ 70 w 232"/>
                      <a:gd name="T53" fmla="*/ 156 h 194"/>
                      <a:gd name="T54" fmla="*/ 104 w 232"/>
                      <a:gd name="T55" fmla="*/ 97 h 194"/>
                      <a:gd name="T56" fmla="*/ 70 w 232"/>
                      <a:gd name="T57" fmla="*/ 38 h 194"/>
                      <a:gd name="T58" fmla="*/ 34 w 232"/>
                      <a:gd name="T59" fmla="*/ 38 h 194"/>
                      <a:gd name="T60" fmla="*/ 34 w 232"/>
                      <a:gd name="T61" fmla="*/ 59 h 194"/>
                      <a:gd name="T62" fmla="*/ 0 w 232"/>
                      <a:gd name="T63" fmla="*/ 30 h 194"/>
                      <a:gd name="T64" fmla="*/ 34 w 232"/>
                      <a:gd name="T65" fmla="*/ 0 h 19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4"/>
                      <a:gd name="T101" fmla="*/ 232 w 232"/>
                      <a:gd name="T102" fmla="*/ 194 h 194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4">
                        <a:moveTo>
                          <a:pt x="34" y="0"/>
                        </a:moveTo>
                        <a:lnTo>
                          <a:pt x="34" y="24"/>
                        </a:lnTo>
                        <a:lnTo>
                          <a:pt x="87" y="24"/>
                        </a:lnTo>
                        <a:lnTo>
                          <a:pt x="116" y="76"/>
                        </a:lnTo>
                        <a:lnTo>
                          <a:pt x="145" y="24"/>
                        </a:lnTo>
                        <a:lnTo>
                          <a:pt x="198" y="24"/>
                        </a:lnTo>
                        <a:lnTo>
                          <a:pt x="198" y="0"/>
                        </a:lnTo>
                        <a:lnTo>
                          <a:pt x="232" y="30"/>
                        </a:lnTo>
                        <a:lnTo>
                          <a:pt x="198" y="59"/>
                        </a:lnTo>
                        <a:lnTo>
                          <a:pt x="198" y="38"/>
                        </a:lnTo>
                        <a:lnTo>
                          <a:pt x="160" y="38"/>
                        </a:lnTo>
                        <a:lnTo>
                          <a:pt x="128" y="97"/>
                        </a:lnTo>
                        <a:lnTo>
                          <a:pt x="160" y="156"/>
                        </a:lnTo>
                        <a:lnTo>
                          <a:pt x="198" y="156"/>
                        </a:lnTo>
                        <a:lnTo>
                          <a:pt x="198" y="135"/>
                        </a:lnTo>
                        <a:lnTo>
                          <a:pt x="232" y="165"/>
                        </a:lnTo>
                        <a:lnTo>
                          <a:pt x="198" y="194"/>
                        </a:lnTo>
                        <a:lnTo>
                          <a:pt x="198" y="173"/>
                        </a:lnTo>
                        <a:lnTo>
                          <a:pt x="145" y="173"/>
                        </a:lnTo>
                        <a:lnTo>
                          <a:pt x="116" y="118"/>
                        </a:lnTo>
                        <a:lnTo>
                          <a:pt x="87" y="173"/>
                        </a:lnTo>
                        <a:lnTo>
                          <a:pt x="34" y="173"/>
                        </a:lnTo>
                        <a:lnTo>
                          <a:pt x="34" y="194"/>
                        </a:lnTo>
                        <a:lnTo>
                          <a:pt x="0" y="165"/>
                        </a:lnTo>
                        <a:lnTo>
                          <a:pt x="34" y="135"/>
                        </a:lnTo>
                        <a:lnTo>
                          <a:pt x="34" y="156"/>
                        </a:lnTo>
                        <a:lnTo>
                          <a:pt x="70" y="156"/>
                        </a:lnTo>
                        <a:lnTo>
                          <a:pt x="104" y="97"/>
                        </a:lnTo>
                        <a:lnTo>
                          <a:pt x="70" y="38"/>
                        </a:lnTo>
                        <a:lnTo>
                          <a:pt x="34" y="38"/>
                        </a:lnTo>
                        <a:lnTo>
                          <a:pt x="34" y="59"/>
                        </a:lnTo>
                        <a:lnTo>
                          <a:pt x="0" y="30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36" name="Freeform 403">
                    <a:extLst>
                      <a:ext uri="{FF2B5EF4-FFF2-40B4-BE49-F238E27FC236}">
                        <a16:creationId xmlns:a16="http://schemas.microsoft.com/office/drawing/2014/main" id="{AE36C7C6-8AC3-4C4D-B63C-0FFA95810B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4" y="2343"/>
                    <a:ext cx="233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37" name="Freeform 404">
                    <a:extLst>
                      <a:ext uri="{FF2B5EF4-FFF2-40B4-BE49-F238E27FC236}">
                        <a16:creationId xmlns:a16="http://schemas.microsoft.com/office/drawing/2014/main" id="{57317E25-DD16-4561-ABEB-37FE5E3F5E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4" y="2343"/>
                    <a:ext cx="233" cy="206"/>
                  </a:xfrm>
                  <a:custGeom>
                    <a:avLst/>
                    <a:gdLst>
                      <a:gd name="T0" fmla="*/ 34 w 232"/>
                      <a:gd name="T1" fmla="*/ 0 h 193"/>
                      <a:gd name="T2" fmla="*/ 34 w 232"/>
                      <a:gd name="T3" fmla="*/ 23 h 193"/>
                      <a:gd name="T4" fmla="*/ 87 w 232"/>
                      <a:gd name="T5" fmla="*/ 23 h 193"/>
                      <a:gd name="T6" fmla="*/ 116 w 232"/>
                      <a:gd name="T7" fmla="*/ 75 h 193"/>
                      <a:gd name="T8" fmla="*/ 145 w 232"/>
                      <a:gd name="T9" fmla="*/ 23 h 193"/>
                      <a:gd name="T10" fmla="*/ 198 w 232"/>
                      <a:gd name="T11" fmla="*/ 23 h 193"/>
                      <a:gd name="T12" fmla="*/ 198 w 232"/>
                      <a:gd name="T13" fmla="*/ 0 h 193"/>
                      <a:gd name="T14" fmla="*/ 232 w 232"/>
                      <a:gd name="T15" fmla="*/ 29 h 193"/>
                      <a:gd name="T16" fmla="*/ 198 w 232"/>
                      <a:gd name="T17" fmla="*/ 58 h 193"/>
                      <a:gd name="T18" fmla="*/ 198 w 232"/>
                      <a:gd name="T19" fmla="*/ 37 h 193"/>
                      <a:gd name="T20" fmla="*/ 159 w 232"/>
                      <a:gd name="T21" fmla="*/ 37 h 193"/>
                      <a:gd name="T22" fmla="*/ 128 w 232"/>
                      <a:gd name="T23" fmla="*/ 96 h 193"/>
                      <a:gd name="T24" fmla="*/ 159 w 232"/>
                      <a:gd name="T25" fmla="*/ 155 h 193"/>
                      <a:gd name="T26" fmla="*/ 198 w 232"/>
                      <a:gd name="T27" fmla="*/ 155 h 193"/>
                      <a:gd name="T28" fmla="*/ 198 w 232"/>
                      <a:gd name="T29" fmla="*/ 134 h 193"/>
                      <a:gd name="T30" fmla="*/ 232 w 232"/>
                      <a:gd name="T31" fmla="*/ 164 h 193"/>
                      <a:gd name="T32" fmla="*/ 198 w 232"/>
                      <a:gd name="T33" fmla="*/ 193 h 193"/>
                      <a:gd name="T34" fmla="*/ 198 w 232"/>
                      <a:gd name="T35" fmla="*/ 172 h 193"/>
                      <a:gd name="T36" fmla="*/ 145 w 232"/>
                      <a:gd name="T37" fmla="*/ 172 h 193"/>
                      <a:gd name="T38" fmla="*/ 116 w 232"/>
                      <a:gd name="T39" fmla="*/ 117 h 193"/>
                      <a:gd name="T40" fmla="*/ 87 w 232"/>
                      <a:gd name="T41" fmla="*/ 172 h 193"/>
                      <a:gd name="T42" fmla="*/ 34 w 232"/>
                      <a:gd name="T43" fmla="*/ 172 h 193"/>
                      <a:gd name="T44" fmla="*/ 34 w 232"/>
                      <a:gd name="T45" fmla="*/ 193 h 193"/>
                      <a:gd name="T46" fmla="*/ 0 w 232"/>
                      <a:gd name="T47" fmla="*/ 164 h 193"/>
                      <a:gd name="T48" fmla="*/ 34 w 232"/>
                      <a:gd name="T49" fmla="*/ 134 h 193"/>
                      <a:gd name="T50" fmla="*/ 34 w 232"/>
                      <a:gd name="T51" fmla="*/ 155 h 193"/>
                      <a:gd name="T52" fmla="*/ 70 w 232"/>
                      <a:gd name="T53" fmla="*/ 155 h 193"/>
                      <a:gd name="T54" fmla="*/ 104 w 232"/>
                      <a:gd name="T55" fmla="*/ 96 h 193"/>
                      <a:gd name="T56" fmla="*/ 70 w 232"/>
                      <a:gd name="T57" fmla="*/ 37 h 193"/>
                      <a:gd name="T58" fmla="*/ 34 w 232"/>
                      <a:gd name="T59" fmla="*/ 37 h 193"/>
                      <a:gd name="T60" fmla="*/ 34 w 232"/>
                      <a:gd name="T61" fmla="*/ 58 h 193"/>
                      <a:gd name="T62" fmla="*/ 0 w 232"/>
                      <a:gd name="T63" fmla="*/ 29 h 193"/>
                      <a:gd name="T64" fmla="*/ 34 w 232"/>
                      <a:gd name="T65" fmla="*/ 0 h 193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32"/>
                      <a:gd name="T100" fmla="*/ 0 h 193"/>
                      <a:gd name="T101" fmla="*/ 232 w 232"/>
                      <a:gd name="T102" fmla="*/ 193 h 193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32" h="193">
                        <a:moveTo>
                          <a:pt x="34" y="0"/>
                        </a:moveTo>
                        <a:lnTo>
                          <a:pt x="34" y="23"/>
                        </a:lnTo>
                        <a:lnTo>
                          <a:pt x="87" y="23"/>
                        </a:lnTo>
                        <a:lnTo>
                          <a:pt x="116" y="75"/>
                        </a:lnTo>
                        <a:lnTo>
                          <a:pt x="145" y="23"/>
                        </a:lnTo>
                        <a:lnTo>
                          <a:pt x="198" y="23"/>
                        </a:lnTo>
                        <a:lnTo>
                          <a:pt x="198" y="0"/>
                        </a:lnTo>
                        <a:lnTo>
                          <a:pt x="232" y="29"/>
                        </a:lnTo>
                        <a:lnTo>
                          <a:pt x="198" y="58"/>
                        </a:lnTo>
                        <a:lnTo>
                          <a:pt x="198" y="37"/>
                        </a:lnTo>
                        <a:lnTo>
                          <a:pt x="159" y="37"/>
                        </a:lnTo>
                        <a:lnTo>
                          <a:pt x="128" y="96"/>
                        </a:lnTo>
                        <a:lnTo>
                          <a:pt x="159" y="155"/>
                        </a:lnTo>
                        <a:lnTo>
                          <a:pt x="198" y="155"/>
                        </a:lnTo>
                        <a:lnTo>
                          <a:pt x="198" y="134"/>
                        </a:lnTo>
                        <a:lnTo>
                          <a:pt x="232" y="164"/>
                        </a:lnTo>
                        <a:lnTo>
                          <a:pt x="198" y="193"/>
                        </a:lnTo>
                        <a:lnTo>
                          <a:pt x="198" y="172"/>
                        </a:lnTo>
                        <a:lnTo>
                          <a:pt x="145" y="172"/>
                        </a:lnTo>
                        <a:lnTo>
                          <a:pt x="116" y="117"/>
                        </a:lnTo>
                        <a:lnTo>
                          <a:pt x="87" y="172"/>
                        </a:lnTo>
                        <a:lnTo>
                          <a:pt x="34" y="172"/>
                        </a:lnTo>
                        <a:lnTo>
                          <a:pt x="34" y="193"/>
                        </a:lnTo>
                        <a:lnTo>
                          <a:pt x="0" y="164"/>
                        </a:lnTo>
                        <a:lnTo>
                          <a:pt x="34" y="134"/>
                        </a:lnTo>
                        <a:lnTo>
                          <a:pt x="34" y="155"/>
                        </a:lnTo>
                        <a:lnTo>
                          <a:pt x="70" y="155"/>
                        </a:lnTo>
                        <a:lnTo>
                          <a:pt x="104" y="96"/>
                        </a:lnTo>
                        <a:lnTo>
                          <a:pt x="70" y="37"/>
                        </a:lnTo>
                        <a:lnTo>
                          <a:pt x="34" y="37"/>
                        </a:lnTo>
                        <a:lnTo>
                          <a:pt x="34" y="58"/>
                        </a:lnTo>
                        <a:lnTo>
                          <a:pt x="0" y="29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</p:grpSp>
        </p:grpSp>
        <p:sp>
          <p:nvSpPr>
            <p:cNvPr id="214" name="Rectangle 114">
              <a:extLst>
                <a:ext uri="{FF2B5EF4-FFF2-40B4-BE49-F238E27FC236}">
                  <a16:creationId xmlns:a16="http://schemas.microsoft.com/office/drawing/2014/main" id="{C0025461-DE0A-4355-9472-4A891D93D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887" y="2643188"/>
              <a:ext cx="1138003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3419">
                <a:defRPr/>
              </a:pPr>
              <a:r>
                <a:rPr lang="en-US" altLang="zh-CN" sz="900" u="sng" dirty="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Wired</a:t>
              </a:r>
            </a:p>
            <a:p>
              <a:pPr algn="ctr" defTabSz="683419">
                <a:defRPr/>
              </a:pPr>
              <a:r>
                <a:rPr lang="en-US" altLang="zh-CN" sz="1350" dirty="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IP, optical</a:t>
              </a:r>
            </a:p>
          </p:txBody>
        </p:sp>
      </p:grpSp>
      <p:grpSp>
        <p:nvGrpSpPr>
          <p:cNvPr id="274" name="Group 628">
            <a:extLst>
              <a:ext uri="{FF2B5EF4-FFF2-40B4-BE49-F238E27FC236}">
                <a16:creationId xmlns:a16="http://schemas.microsoft.com/office/drawing/2014/main" id="{B5276FB6-8E8E-45BA-87F9-4653A8EA7AE5}"/>
              </a:ext>
            </a:extLst>
          </p:cNvPr>
          <p:cNvGrpSpPr>
            <a:grpSpLocks/>
          </p:cNvGrpSpPr>
          <p:nvPr/>
        </p:nvGrpSpPr>
        <p:grpSpPr bwMode="auto">
          <a:xfrm>
            <a:off x="3307017" y="2737420"/>
            <a:ext cx="5681012" cy="978694"/>
            <a:chOff x="842702" y="2674938"/>
            <a:chExt cx="7574223" cy="1305100"/>
          </a:xfrm>
        </p:grpSpPr>
        <p:grpSp>
          <p:nvGrpSpPr>
            <p:cNvPr id="275" name="Group 626">
              <a:extLst>
                <a:ext uri="{FF2B5EF4-FFF2-40B4-BE49-F238E27FC236}">
                  <a16:creationId xmlns:a16="http://schemas.microsoft.com/office/drawing/2014/main" id="{FC32E770-349B-4E2B-B571-7EFE69E81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2702" y="2674938"/>
              <a:ext cx="2399287" cy="1184275"/>
              <a:chOff x="842702" y="2674938"/>
              <a:chExt cx="2399287" cy="1184275"/>
            </a:xfrm>
          </p:grpSpPr>
          <p:sp>
            <p:nvSpPr>
              <p:cNvPr id="326" name="Rectangle 115">
                <a:extLst>
                  <a:ext uri="{FF2B5EF4-FFF2-40B4-BE49-F238E27FC236}">
                    <a16:creationId xmlns:a16="http://schemas.microsoft.com/office/drawing/2014/main" id="{14E8A8FB-1F09-4857-BD68-6301840D4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702" y="2674938"/>
                <a:ext cx="1947596" cy="584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683741">
                  <a:defRPr/>
                </a:pPr>
                <a:r>
                  <a:rPr lang="en-US" altLang="zh-CN" sz="900" u="sng" dirty="0">
                    <a:solidFill>
                      <a:srgbClr val="000000"/>
                    </a:solidFill>
                    <a:latin typeface="Calibri"/>
                    <a:ea typeface="宋体" panose="02010600030101010101" pitchFamily="2" charset="-122"/>
                  </a:rPr>
                  <a:t>Wireless</a:t>
                </a:r>
              </a:p>
              <a:p>
                <a:pPr algn="ctr" defTabSz="683741">
                  <a:defRPr/>
                </a:pPr>
                <a:r>
                  <a:rPr lang="en-US" sz="1350" dirty="0">
                    <a:solidFill>
                      <a:srgbClr val="000000"/>
                    </a:solidFill>
                    <a:latin typeface="Calibri"/>
                  </a:rPr>
                  <a:t>3/4G, WiMAX, LTE</a:t>
                </a:r>
              </a:p>
            </p:txBody>
          </p:sp>
          <p:grpSp>
            <p:nvGrpSpPr>
              <p:cNvPr id="327" name="Group 459">
                <a:extLst>
                  <a:ext uri="{FF2B5EF4-FFF2-40B4-BE49-F238E27FC236}">
                    <a16:creationId xmlns:a16="http://schemas.microsoft.com/office/drawing/2014/main" id="{8922A37E-914C-4CAD-BBE3-5B5422C0D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4550" y="2992438"/>
                <a:ext cx="2063750" cy="866775"/>
                <a:chOff x="2788167" y="4064627"/>
                <a:chExt cx="2063407" cy="867255"/>
              </a:xfrm>
            </p:grpSpPr>
            <p:sp>
              <p:nvSpPr>
                <p:cNvPr id="329" name="Oval 866">
                  <a:extLst>
                    <a:ext uri="{FF2B5EF4-FFF2-40B4-BE49-F238E27FC236}">
                      <a16:creationId xmlns:a16="http://schemas.microsoft.com/office/drawing/2014/main" id="{F1E5C3AB-DBA1-4929-B9B3-4036E739E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4021" y="4393509"/>
                  <a:ext cx="2026777" cy="538532"/>
                </a:xfrm>
                <a:prstGeom prst="ellipse">
                  <a:avLst/>
                </a:prstGeom>
                <a:solidFill>
                  <a:srgbClr val="F2F6EA"/>
                </a:solidFill>
                <a:ln w="31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50800" dir="2700000" algn="ctr" rotWithShape="0">
                    <a:schemeClr val="bg1">
                      <a:lumMod val="85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defTabSz="683741">
                    <a:defRPr/>
                  </a:pPr>
                  <a:endParaRPr lang="en-US" sz="135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grpSp>
              <p:nvGrpSpPr>
                <p:cNvPr id="330" name="Group 316">
                  <a:extLst>
                    <a:ext uri="{FF2B5EF4-FFF2-40B4-BE49-F238E27FC236}">
                      <a16:creationId xmlns:a16="http://schemas.microsoft.com/office/drawing/2014/main" id="{4A1A6E1F-3543-4F6E-A81C-8E79622EDE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8159" y="4064603"/>
                  <a:ext cx="587306" cy="646234"/>
                  <a:chOff x="2729" y="3351"/>
                  <a:chExt cx="358" cy="438"/>
                </a:xfrm>
              </p:grpSpPr>
              <p:sp>
                <p:nvSpPr>
                  <p:cNvPr id="358" name="Freeform 317">
                    <a:extLst>
                      <a:ext uri="{FF2B5EF4-FFF2-40B4-BE49-F238E27FC236}">
                        <a16:creationId xmlns:a16="http://schemas.microsoft.com/office/drawing/2014/main" id="{A4F1A118-6B41-4470-9DE6-6199E45F6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3439"/>
                    <a:ext cx="165" cy="322"/>
                  </a:xfrm>
                  <a:custGeom>
                    <a:avLst/>
                    <a:gdLst>
                      <a:gd name="T0" fmla="*/ 2 w 201"/>
                      <a:gd name="T1" fmla="*/ 0 h 287"/>
                      <a:gd name="T2" fmla="*/ 0 w 201"/>
                      <a:gd name="T3" fmla="*/ 113673 h 287"/>
                      <a:gd name="T4" fmla="*/ 2 w 201"/>
                      <a:gd name="T5" fmla="*/ 104495 h 287"/>
                      <a:gd name="T6" fmla="*/ 2 w 201"/>
                      <a:gd name="T7" fmla="*/ 113673 h 287"/>
                      <a:gd name="T8" fmla="*/ 2 w 201"/>
                      <a:gd name="T9" fmla="*/ 0 h 2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1"/>
                      <a:gd name="T16" fmla="*/ 0 h 287"/>
                      <a:gd name="T17" fmla="*/ 201 w 201"/>
                      <a:gd name="T18" fmla="*/ 287 h 2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1" h="287">
                        <a:moveTo>
                          <a:pt x="100" y="0"/>
                        </a:moveTo>
                        <a:lnTo>
                          <a:pt x="0" y="287"/>
                        </a:lnTo>
                        <a:lnTo>
                          <a:pt x="101" y="264"/>
                        </a:lnTo>
                        <a:lnTo>
                          <a:pt x="201" y="287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59" name="Freeform 318">
                    <a:extLst>
                      <a:ext uri="{FF2B5EF4-FFF2-40B4-BE49-F238E27FC236}">
                        <a16:creationId xmlns:a16="http://schemas.microsoft.com/office/drawing/2014/main" id="{68243E60-B940-4EF5-AEBD-17C8A9DA50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3439"/>
                    <a:ext cx="82" cy="349"/>
                  </a:xfrm>
                  <a:custGeom>
                    <a:avLst/>
                    <a:gdLst>
                      <a:gd name="T0" fmla="*/ 0 w 100"/>
                      <a:gd name="T1" fmla="*/ 114656 h 311"/>
                      <a:gd name="T2" fmla="*/ 2 w 100"/>
                      <a:gd name="T3" fmla="*/ 124850 h 311"/>
                      <a:gd name="T4" fmla="*/ 2 w 100"/>
                      <a:gd name="T5" fmla="*/ 0 h 311"/>
                      <a:gd name="T6" fmla="*/ 0 60000 65536"/>
                      <a:gd name="T7" fmla="*/ 0 60000 65536"/>
                      <a:gd name="T8" fmla="*/ 0 60000 65536"/>
                      <a:gd name="T9" fmla="*/ 0 w 100"/>
                      <a:gd name="T10" fmla="*/ 0 h 311"/>
                      <a:gd name="T11" fmla="*/ 100 w 100"/>
                      <a:gd name="T12" fmla="*/ 311 h 3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" h="311">
                        <a:moveTo>
                          <a:pt x="0" y="287"/>
                        </a:moveTo>
                        <a:lnTo>
                          <a:pt x="100" y="311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0" name="Line 319">
                    <a:extLst>
                      <a:ext uri="{FF2B5EF4-FFF2-40B4-BE49-F238E27FC236}">
                        <a16:creationId xmlns:a16="http://schemas.microsoft.com/office/drawing/2014/main" id="{1B431F2A-62F1-40F8-A1E7-92D11D9BB1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0" y="3759"/>
                    <a:ext cx="84" cy="3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1" name="Freeform 320">
                    <a:extLst>
                      <a:ext uri="{FF2B5EF4-FFF2-40B4-BE49-F238E27FC236}">
                        <a16:creationId xmlns:a16="http://schemas.microsoft.com/office/drawing/2014/main" id="{A2189B47-7A46-4DFB-A3B5-8D948C841C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1" y="3732"/>
                    <a:ext cx="151" cy="27"/>
                  </a:xfrm>
                  <a:custGeom>
                    <a:avLst/>
                    <a:gdLst>
                      <a:gd name="T0" fmla="*/ 0 w 184"/>
                      <a:gd name="T1" fmla="*/ 0 h 24"/>
                      <a:gd name="T2" fmla="*/ 2 w 184"/>
                      <a:gd name="T3" fmla="*/ 10997 h 24"/>
                      <a:gd name="T4" fmla="*/ 2 w 184"/>
                      <a:gd name="T5" fmla="*/ 0 h 24"/>
                      <a:gd name="T6" fmla="*/ 0 60000 65536"/>
                      <a:gd name="T7" fmla="*/ 0 60000 65536"/>
                      <a:gd name="T8" fmla="*/ 0 60000 65536"/>
                      <a:gd name="T9" fmla="*/ 0 w 184"/>
                      <a:gd name="T10" fmla="*/ 0 h 24"/>
                      <a:gd name="T11" fmla="*/ 184 w 184"/>
                      <a:gd name="T12" fmla="*/ 24 h 2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4" h="24">
                        <a:moveTo>
                          <a:pt x="0" y="0"/>
                        </a:moveTo>
                        <a:lnTo>
                          <a:pt x="91" y="24"/>
                        </a:lnTo>
                        <a:lnTo>
                          <a:pt x="184" y="0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2" name="Freeform 321">
                    <a:extLst>
                      <a:ext uri="{FF2B5EF4-FFF2-40B4-BE49-F238E27FC236}">
                        <a16:creationId xmlns:a16="http://schemas.microsoft.com/office/drawing/2014/main" id="{73A94273-14E7-47A8-A294-0004AFC183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2" y="3705"/>
                    <a:ext cx="134" cy="24"/>
                  </a:xfrm>
                  <a:custGeom>
                    <a:avLst/>
                    <a:gdLst>
                      <a:gd name="T0" fmla="*/ 0 w 169"/>
                      <a:gd name="T1" fmla="*/ 0 h 22"/>
                      <a:gd name="T2" fmla="*/ 2 w 169"/>
                      <a:gd name="T3" fmla="*/ 2011 h 22"/>
                      <a:gd name="T4" fmla="*/ 2 w 169"/>
                      <a:gd name="T5" fmla="*/ 0 h 22"/>
                      <a:gd name="T6" fmla="*/ 0 60000 65536"/>
                      <a:gd name="T7" fmla="*/ 0 60000 65536"/>
                      <a:gd name="T8" fmla="*/ 0 60000 65536"/>
                      <a:gd name="T9" fmla="*/ 0 w 169"/>
                      <a:gd name="T10" fmla="*/ 0 h 22"/>
                      <a:gd name="T11" fmla="*/ 169 w 169"/>
                      <a:gd name="T12" fmla="*/ 22 h 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9" h="22">
                        <a:moveTo>
                          <a:pt x="0" y="0"/>
                        </a:moveTo>
                        <a:lnTo>
                          <a:pt x="85" y="22"/>
                        </a:lnTo>
                        <a:lnTo>
                          <a:pt x="169" y="0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3" name="Freeform 322">
                    <a:extLst>
                      <a:ext uri="{FF2B5EF4-FFF2-40B4-BE49-F238E27FC236}">
                        <a16:creationId xmlns:a16="http://schemas.microsoft.com/office/drawing/2014/main" id="{5AD0B44A-D83D-4CAE-8C0A-11C9007D38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3650"/>
                    <a:ext cx="112" cy="23"/>
                  </a:xfrm>
                  <a:custGeom>
                    <a:avLst/>
                    <a:gdLst>
                      <a:gd name="T0" fmla="*/ 0 w 137"/>
                      <a:gd name="T1" fmla="*/ 0 h 21"/>
                      <a:gd name="T2" fmla="*/ 2 w 137"/>
                      <a:gd name="T3" fmla="*/ 2320 h 21"/>
                      <a:gd name="T4" fmla="*/ 2 w 137"/>
                      <a:gd name="T5" fmla="*/ 4 h 21"/>
                      <a:gd name="T6" fmla="*/ 0 60000 65536"/>
                      <a:gd name="T7" fmla="*/ 0 60000 65536"/>
                      <a:gd name="T8" fmla="*/ 0 60000 65536"/>
                      <a:gd name="T9" fmla="*/ 0 w 137"/>
                      <a:gd name="T10" fmla="*/ 0 h 21"/>
                      <a:gd name="T11" fmla="*/ 137 w 137"/>
                      <a:gd name="T12" fmla="*/ 21 h 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7" h="21">
                        <a:moveTo>
                          <a:pt x="0" y="0"/>
                        </a:moveTo>
                        <a:lnTo>
                          <a:pt x="66" y="21"/>
                        </a:lnTo>
                        <a:lnTo>
                          <a:pt x="137" y="4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4" name="Freeform 323">
                    <a:extLst>
                      <a:ext uri="{FF2B5EF4-FFF2-40B4-BE49-F238E27FC236}">
                        <a16:creationId xmlns:a16="http://schemas.microsoft.com/office/drawing/2014/main" id="{B2FA9D8B-0F53-48E8-BFA6-50AD88AC2C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3678"/>
                    <a:ext cx="123" cy="23"/>
                  </a:xfrm>
                  <a:custGeom>
                    <a:avLst/>
                    <a:gdLst>
                      <a:gd name="T0" fmla="*/ 0 w 151"/>
                      <a:gd name="T1" fmla="*/ 0 h 21"/>
                      <a:gd name="T2" fmla="*/ 2 w 151"/>
                      <a:gd name="T3" fmla="*/ 2320 h 21"/>
                      <a:gd name="T4" fmla="*/ 2 w 151"/>
                      <a:gd name="T5" fmla="*/ 3 h 21"/>
                      <a:gd name="T6" fmla="*/ 0 60000 65536"/>
                      <a:gd name="T7" fmla="*/ 0 60000 65536"/>
                      <a:gd name="T8" fmla="*/ 0 60000 65536"/>
                      <a:gd name="T9" fmla="*/ 0 w 151"/>
                      <a:gd name="T10" fmla="*/ 0 h 21"/>
                      <a:gd name="T11" fmla="*/ 151 w 151"/>
                      <a:gd name="T12" fmla="*/ 21 h 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1" h="21">
                        <a:moveTo>
                          <a:pt x="0" y="0"/>
                        </a:moveTo>
                        <a:lnTo>
                          <a:pt x="73" y="21"/>
                        </a:lnTo>
                        <a:lnTo>
                          <a:pt x="151" y="3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5" name="Freeform 324">
                    <a:extLst>
                      <a:ext uri="{FF2B5EF4-FFF2-40B4-BE49-F238E27FC236}">
                        <a16:creationId xmlns:a16="http://schemas.microsoft.com/office/drawing/2014/main" id="{8F30EDE1-2308-49F8-8D0E-91A055506F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0" y="3627"/>
                    <a:ext cx="101" cy="17"/>
                  </a:xfrm>
                  <a:custGeom>
                    <a:avLst/>
                    <a:gdLst>
                      <a:gd name="T0" fmla="*/ 0 w 118"/>
                      <a:gd name="T1" fmla="*/ 0 h 17"/>
                      <a:gd name="T2" fmla="*/ 2 w 118"/>
                      <a:gd name="T3" fmla="*/ 5311 h 17"/>
                      <a:gd name="T4" fmla="*/ 2 w 118"/>
                      <a:gd name="T5" fmla="*/ 2 h 17"/>
                      <a:gd name="T6" fmla="*/ 0 60000 65536"/>
                      <a:gd name="T7" fmla="*/ 0 60000 65536"/>
                      <a:gd name="T8" fmla="*/ 0 60000 65536"/>
                      <a:gd name="T9" fmla="*/ 0 w 118"/>
                      <a:gd name="T10" fmla="*/ 0 h 17"/>
                      <a:gd name="T11" fmla="*/ 118 w 118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8" h="17">
                        <a:moveTo>
                          <a:pt x="0" y="0"/>
                        </a:moveTo>
                        <a:lnTo>
                          <a:pt x="56" y="17"/>
                        </a:lnTo>
                        <a:lnTo>
                          <a:pt x="118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6" name="Freeform 325">
                    <a:extLst>
                      <a:ext uri="{FF2B5EF4-FFF2-40B4-BE49-F238E27FC236}">
                        <a16:creationId xmlns:a16="http://schemas.microsoft.com/office/drawing/2014/main" id="{82E584F4-D893-49D7-B1D1-0C092E222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1" y="3599"/>
                    <a:ext cx="78" cy="16"/>
                  </a:xfrm>
                  <a:custGeom>
                    <a:avLst/>
                    <a:gdLst>
                      <a:gd name="T0" fmla="*/ 0 w 101"/>
                      <a:gd name="T1" fmla="*/ 0 h 16"/>
                      <a:gd name="T2" fmla="*/ 2 w 101"/>
                      <a:gd name="T3" fmla="*/ 6874 h 16"/>
                      <a:gd name="T4" fmla="*/ 2 w 101"/>
                      <a:gd name="T5" fmla="*/ 2 h 16"/>
                      <a:gd name="T6" fmla="*/ 0 60000 65536"/>
                      <a:gd name="T7" fmla="*/ 0 60000 65536"/>
                      <a:gd name="T8" fmla="*/ 0 60000 65536"/>
                      <a:gd name="T9" fmla="*/ 0 w 101"/>
                      <a:gd name="T10" fmla="*/ 0 h 16"/>
                      <a:gd name="T11" fmla="*/ 101 w 101"/>
                      <a:gd name="T12" fmla="*/ 16 h 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1" h="16">
                        <a:moveTo>
                          <a:pt x="0" y="0"/>
                        </a:moveTo>
                        <a:lnTo>
                          <a:pt x="48" y="16"/>
                        </a:lnTo>
                        <a:lnTo>
                          <a:pt x="101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7" name="Freeform 326">
                    <a:extLst>
                      <a:ext uri="{FF2B5EF4-FFF2-40B4-BE49-F238E27FC236}">
                        <a16:creationId xmlns:a16="http://schemas.microsoft.com/office/drawing/2014/main" id="{81BBE7CE-0FDC-4511-AF61-5CD45406F2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4" y="3571"/>
                    <a:ext cx="68" cy="14"/>
                  </a:xfrm>
                  <a:custGeom>
                    <a:avLst/>
                    <a:gdLst>
                      <a:gd name="T0" fmla="*/ 0 w 82"/>
                      <a:gd name="T1" fmla="*/ 0 h 12"/>
                      <a:gd name="T2" fmla="*/ 2 w 82"/>
                      <a:gd name="T3" fmla="*/ 749 h 12"/>
                      <a:gd name="T4" fmla="*/ 2 w 82"/>
                      <a:gd name="T5" fmla="*/ 2 h 12"/>
                      <a:gd name="T6" fmla="*/ 0 60000 65536"/>
                      <a:gd name="T7" fmla="*/ 0 60000 65536"/>
                      <a:gd name="T8" fmla="*/ 0 60000 65536"/>
                      <a:gd name="T9" fmla="*/ 0 w 82"/>
                      <a:gd name="T10" fmla="*/ 0 h 12"/>
                      <a:gd name="T11" fmla="*/ 82 w 82"/>
                      <a:gd name="T12" fmla="*/ 12 h 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2" h="12">
                        <a:moveTo>
                          <a:pt x="0" y="0"/>
                        </a:moveTo>
                        <a:lnTo>
                          <a:pt x="38" y="12"/>
                        </a:lnTo>
                        <a:lnTo>
                          <a:pt x="82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8" name="Freeform 327">
                    <a:extLst>
                      <a:ext uri="{FF2B5EF4-FFF2-40B4-BE49-F238E27FC236}">
                        <a16:creationId xmlns:a16="http://schemas.microsoft.com/office/drawing/2014/main" id="{B669D3FC-4202-4224-8E87-C9851B5C8C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3544"/>
                    <a:ext cx="55" cy="12"/>
                  </a:xfrm>
                  <a:custGeom>
                    <a:avLst/>
                    <a:gdLst>
                      <a:gd name="T0" fmla="*/ 0 w 67"/>
                      <a:gd name="T1" fmla="*/ 0 h 9"/>
                      <a:gd name="T2" fmla="*/ 2 w 67"/>
                      <a:gd name="T3" fmla="*/ 2047 h 9"/>
                      <a:gd name="T4" fmla="*/ 2 w 67"/>
                      <a:gd name="T5" fmla="*/ 2 h 9"/>
                      <a:gd name="T6" fmla="*/ 0 60000 65536"/>
                      <a:gd name="T7" fmla="*/ 0 60000 65536"/>
                      <a:gd name="T8" fmla="*/ 0 60000 65536"/>
                      <a:gd name="T9" fmla="*/ 0 w 67"/>
                      <a:gd name="T10" fmla="*/ 0 h 9"/>
                      <a:gd name="T11" fmla="*/ 67 w 67"/>
                      <a:gd name="T12" fmla="*/ 9 h 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7" h="9">
                        <a:moveTo>
                          <a:pt x="0" y="0"/>
                        </a:moveTo>
                        <a:lnTo>
                          <a:pt x="31" y="9"/>
                        </a:lnTo>
                        <a:lnTo>
                          <a:pt x="67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69" name="Freeform 328">
                    <a:extLst>
                      <a:ext uri="{FF2B5EF4-FFF2-40B4-BE49-F238E27FC236}">
                        <a16:creationId xmlns:a16="http://schemas.microsoft.com/office/drawing/2014/main" id="{C950CC80-31C7-47ED-AF2B-9E43A3FF67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3516"/>
                    <a:ext cx="45" cy="12"/>
                  </a:xfrm>
                  <a:custGeom>
                    <a:avLst/>
                    <a:gdLst>
                      <a:gd name="T0" fmla="*/ 0 w 51"/>
                      <a:gd name="T1" fmla="*/ 0 h 8"/>
                      <a:gd name="T2" fmla="*/ 2 w 51"/>
                      <a:gd name="T3" fmla="*/ 3387 h 8"/>
                      <a:gd name="T4" fmla="*/ 2 w 51"/>
                      <a:gd name="T5" fmla="*/ 2 h 8"/>
                      <a:gd name="T6" fmla="*/ 0 60000 65536"/>
                      <a:gd name="T7" fmla="*/ 0 60000 65536"/>
                      <a:gd name="T8" fmla="*/ 0 60000 65536"/>
                      <a:gd name="T9" fmla="*/ 0 w 51"/>
                      <a:gd name="T10" fmla="*/ 0 h 8"/>
                      <a:gd name="T11" fmla="*/ 51 w 51"/>
                      <a:gd name="T12" fmla="*/ 8 h 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1" h="8">
                        <a:moveTo>
                          <a:pt x="0" y="0"/>
                        </a:moveTo>
                        <a:lnTo>
                          <a:pt x="23" y="8"/>
                        </a:lnTo>
                        <a:lnTo>
                          <a:pt x="51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70" name="Freeform 329">
                    <a:extLst>
                      <a:ext uri="{FF2B5EF4-FFF2-40B4-BE49-F238E27FC236}">
                        <a16:creationId xmlns:a16="http://schemas.microsoft.com/office/drawing/2014/main" id="{F6BCF257-0896-4E53-AFED-6CE447DD12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" y="3490"/>
                    <a:ext cx="29" cy="10"/>
                  </a:xfrm>
                  <a:custGeom>
                    <a:avLst/>
                    <a:gdLst>
                      <a:gd name="T0" fmla="*/ 0 w 35"/>
                      <a:gd name="T1" fmla="*/ 0 h 6"/>
                      <a:gd name="T2" fmla="*/ 2 w 35"/>
                      <a:gd name="T3" fmla="*/ 16951 h 6"/>
                      <a:gd name="T4" fmla="*/ 2 w 35"/>
                      <a:gd name="T5" fmla="*/ 1 h 6"/>
                      <a:gd name="T6" fmla="*/ 0 60000 65536"/>
                      <a:gd name="T7" fmla="*/ 0 60000 65536"/>
                      <a:gd name="T8" fmla="*/ 0 60000 65536"/>
                      <a:gd name="T9" fmla="*/ 0 w 35"/>
                      <a:gd name="T10" fmla="*/ 0 h 6"/>
                      <a:gd name="T11" fmla="*/ 35 w 35"/>
                      <a:gd name="T12" fmla="*/ 6 h 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" h="6">
                        <a:moveTo>
                          <a:pt x="0" y="0"/>
                        </a:moveTo>
                        <a:lnTo>
                          <a:pt x="16" y="6"/>
                        </a:lnTo>
                        <a:lnTo>
                          <a:pt x="35" y="1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71" name="Freeform 330">
                    <a:extLst>
                      <a:ext uri="{FF2B5EF4-FFF2-40B4-BE49-F238E27FC236}">
                        <a16:creationId xmlns:a16="http://schemas.microsoft.com/office/drawing/2014/main" id="{51FE2335-03FC-4DEB-8888-86577E8D4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1" y="3449"/>
                    <a:ext cx="16" cy="31"/>
                  </a:xfrm>
                  <a:custGeom>
                    <a:avLst/>
                    <a:gdLst>
                      <a:gd name="T0" fmla="*/ 3 w 25"/>
                      <a:gd name="T1" fmla="*/ 0 h 28"/>
                      <a:gd name="T2" fmla="*/ 3 w 25"/>
                      <a:gd name="T3" fmla="*/ 4380 h 28"/>
                      <a:gd name="T4" fmla="*/ 3 w 25"/>
                      <a:gd name="T5" fmla="*/ 5601 h 28"/>
                      <a:gd name="T6" fmla="*/ 0 w 25"/>
                      <a:gd name="T7" fmla="*/ 4380 h 28"/>
                      <a:gd name="T8" fmla="*/ 3 w 2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28"/>
                      <a:gd name="T17" fmla="*/ 25 w 2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28">
                        <a:moveTo>
                          <a:pt x="13" y="0"/>
                        </a:moveTo>
                        <a:lnTo>
                          <a:pt x="25" y="22"/>
                        </a:lnTo>
                        <a:lnTo>
                          <a:pt x="10" y="28"/>
                        </a:lnTo>
                        <a:lnTo>
                          <a:pt x="0" y="22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A4B5B6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72" name="Freeform 331">
                    <a:extLst>
                      <a:ext uri="{FF2B5EF4-FFF2-40B4-BE49-F238E27FC236}">
                        <a16:creationId xmlns:a16="http://schemas.microsoft.com/office/drawing/2014/main" id="{4925BE92-64D7-4674-A9FD-9E32717DD9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5" y="3351"/>
                    <a:ext cx="51" cy="80"/>
                  </a:xfrm>
                  <a:custGeom>
                    <a:avLst/>
                    <a:gdLst>
                      <a:gd name="T0" fmla="*/ 2 w 62"/>
                      <a:gd name="T1" fmla="*/ 0 h 71"/>
                      <a:gd name="T2" fmla="*/ 2 w 62"/>
                      <a:gd name="T3" fmla="*/ 11090 h 71"/>
                      <a:gd name="T4" fmla="*/ 2 w 62"/>
                      <a:gd name="T5" fmla="*/ 25572 h 71"/>
                      <a:gd name="T6" fmla="*/ 2 w 62"/>
                      <a:gd name="T7" fmla="*/ 34757 h 71"/>
                      <a:gd name="T8" fmla="*/ 0 w 62"/>
                      <a:gd name="T9" fmla="*/ 24118 h 71"/>
                      <a:gd name="T10" fmla="*/ 2 w 62"/>
                      <a:gd name="T11" fmla="*/ 9283 h 71"/>
                      <a:gd name="T12" fmla="*/ 2 w 62"/>
                      <a:gd name="T13" fmla="*/ 0 h 7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71"/>
                      <a:gd name="T23" fmla="*/ 62 w 62"/>
                      <a:gd name="T24" fmla="*/ 71 h 7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71">
                        <a:moveTo>
                          <a:pt x="8" y="0"/>
                        </a:moveTo>
                        <a:lnTo>
                          <a:pt x="62" y="22"/>
                        </a:lnTo>
                        <a:lnTo>
                          <a:pt x="21" y="52"/>
                        </a:lnTo>
                        <a:lnTo>
                          <a:pt x="41" y="71"/>
                        </a:lnTo>
                        <a:lnTo>
                          <a:pt x="0" y="48"/>
                        </a:lnTo>
                        <a:lnTo>
                          <a:pt x="43" y="1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CD79E"/>
                  </a:solidFill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73" name="Freeform 332">
                    <a:extLst>
                      <a:ext uri="{FF2B5EF4-FFF2-40B4-BE49-F238E27FC236}">
                        <a16:creationId xmlns:a16="http://schemas.microsoft.com/office/drawing/2014/main" id="{922D968F-1CF7-46D3-AF6A-1FF5B7756C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0" y="3430"/>
                    <a:ext cx="167" cy="27"/>
                  </a:xfrm>
                  <a:custGeom>
                    <a:avLst/>
                    <a:gdLst>
                      <a:gd name="T0" fmla="*/ 2 w 204"/>
                      <a:gd name="T1" fmla="*/ 3 h 22"/>
                      <a:gd name="T2" fmla="*/ 2 w 204"/>
                      <a:gd name="T3" fmla="*/ 2011 h 22"/>
                      <a:gd name="T4" fmla="*/ 2 w 204"/>
                      <a:gd name="T5" fmla="*/ 667 h 22"/>
                      <a:gd name="T6" fmla="*/ 0 w 204"/>
                      <a:gd name="T7" fmla="*/ 1227 h 22"/>
                      <a:gd name="T8" fmla="*/ 2 w 204"/>
                      <a:gd name="T9" fmla="*/ 0 h 22"/>
                      <a:gd name="T10" fmla="*/ 2 w 204"/>
                      <a:gd name="T11" fmla="*/ 1339 h 22"/>
                      <a:gd name="T12" fmla="*/ 2 w 204"/>
                      <a:gd name="T13" fmla="*/ 3 h 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4"/>
                      <a:gd name="T22" fmla="*/ 0 h 22"/>
                      <a:gd name="T23" fmla="*/ 204 w 204"/>
                      <a:gd name="T24" fmla="*/ 22 h 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4" h="22">
                        <a:moveTo>
                          <a:pt x="204" y="3"/>
                        </a:moveTo>
                        <a:lnTo>
                          <a:pt x="141" y="22"/>
                        </a:lnTo>
                        <a:lnTo>
                          <a:pt x="54" y="7"/>
                        </a:lnTo>
                        <a:lnTo>
                          <a:pt x="0" y="14"/>
                        </a:lnTo>
                        <a:lnTo>
                          <a:pt x="65" y="0"/>
                        </a:lnTo>
                        <a:lnTo>
                          <a:pt x="150" y="15"/>
                        </a:lnTo>
                        <a:lnTo>
                          <a:pt x="204" y="3"/>
                        </a:lnTo>
                        <a:close/>
                      </a:path>
                    </a:pathLst>
                  </a:custGeom>
                  <a:solidFill>
                    <a:srgbClr val="FCD79E"/>
                  </a:solidFill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74" name="Freeform 333">
                    <a:extLst>
                      <a:ext uri="{FF2B5EF4-FFF2-40B4-BE49-F238E27FC236}">
                        <a16:creationId xmlns:a16="http://schemas.microsoft.com/office/drawing/2014/main" id="{539C15A8-3E44-4269-BAE3-07C39449CB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3431"/>
                    <a:ext cx="166" cy="26"/>
                  </a:xfrm>
                  <a:custGeom>
                    <a:avLst/>
                    <a:gdLst>
                      <a:gd name="T0" fmla="*/ 0 w 203"/>
                      <a:gd name="T1" fmla="*/ 1739 h 22"/>
                      <a:gd name="T2" fmla="*/ 2 w 203"/>
                      <a:gd name="T3" fmla="*/ 0 h 22"/>
                      <a:gd name="T4" fmla="*/ 2 w 203"/>
                      <a:gd name="T5" fmla="*/ 1227 h 22"/>
                      <a:gd name="T6" fmla="*/ 2 w 203"/>
                      <a:gd name="T7" fmla="*/ 667 h 22"/>
                      <a:gd name="T8" fmla="*/ 2 w 203"/>
                      <a:gd name="T9" fmla="*/ 2011 h 22"/>
                      <a:gd name="T10" fmla="*/ 2 w 203"/>
                      <a:gd name="T11" fmla="*/ 667 h 22"/>
                      <a:gd name="T12" fmla="*/ 0 w 203"/>
                      <a:gd name="T13" fmla="*/ 1739 h 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3"/>
                      <a:gd name="T22" fmla="*/ 0 h 22"/>
                      <a:gd name="T23" fmla="*/ 203 w 203"/>
                      <a:gd name="T24" fmla="*/ 22 h 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3" h="22">
                        <a:moveTo>
                          <a:pt x="0" y="19"/>
                        </a:moveTo>
                        <a:lnTo>
                          <a:pt x="63" y="0"/>
                        </a:lnTo>
                        <a:lnTo>
                          <a:pt x="149" y="14"/>
                        </a:lnTo>
                        <a:lnTo>
                          <a:pt x="203" y="7"/>
                        </a:lnTo>
                        <a:lnTo>
                          <a:pt x="138" y="22"/>
                        </a:lnTo>
                        <a:lnTo>
                          <a:pt x="53" y="7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FCD79E"/>
                  </a:solidFill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75" name="Freeform 334">
                    <a:extLst>
                      <a:ext uri="{FF2B5EF4-FFF2-40B4-BE49-F238E27FC236}">
                        <a16:creationId xmlns:a16="http://schemas.microsoft.com/office/drawing/2014/main" id="{1E065817-5104-48B1-84E1-F178AAC962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" y="3457"/>
                    <a:ext cx="51" cy="85"/>
                  </a:xfrm>
                  <a:custGeom>
                    <a:avLst/>
                    <a:gdLst>
                      <a:gd name="T0" fmla="*/ 2 w 62"/>
                      <a:gd name="T1" fmla="*/ 0 h 71"/>
                      <a:gd name="T2" fmla="*/ 2 w 62"/>
                      <a:gd name="T3" fmla="*/ 11090 h 71"/>
                      <a:gd name="T4" fmla="*/ 2 w 62"/>
                      <a:gd name="T5" fmla="*/ 25572 h 71"/>
                      <a:gd name="T6" fmla="*/ 2 w 62"/>
                      <a:gd name="T7" fmla="*/ 34757 h 71"/>
                      <a:gd name="T8" fmla="*/ 0 w 62"/>
                      <a:gd name="T9" fmla="*/ 24118 h 71"/>
                      <a:gd name="T10" fmla="*/ 2 w 62"/>
                      <a:gd name="T11" fmla="*/ 9283 h 71"/>
                      <a:gd name="T12" fmla="*/ 2 w 62"/>
                      <a:gd name="T13" fmla="*/ 0 h 7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71"/>
                      <a:gd name="T23" fmla="*/ 62 w 62"/>
                      <a:gd name="T24" fmla="*/ 71 h 7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71">
                        <a:moveTo>
                          <a:pt x="8" y="0"/>
                        </a:moveTo>
                        <a:lnTo>
                          <a:pt x="62" y="22"/>
                        </a:lnTo>
                        <a:lnTo>
                          <a:pt x="21" y="52"/>
                        </a:lnTo>
                        <a:lnTo>
                          <a:pt x="41" y="71"/>
                        </a:lnTo>
                        <a:lnTo>
                          <a:pt x="0" y="48"/>
                        </a:lnTo>
                        <a:lnTo>
                          <a:pt x="43" y="1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CD79E"/>
                  </a:solidFill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331" name="Group 337">
                  <a:extLst>
                    <a:ext uri="{FF2B5EF4-FFF2-40B4-BE49-F238E27FC236}">
                      <a16:creationId xmlns:a16="http://schemas.microsoft.com/office/drawing/2014/main" id="{B0384590-BE3E-4C50-B36F-3CAEE82223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00817" y="4157132"/>
                  <a:ext cx="550765" cy="602996"/>
                  <a:chOff x="2729" y="3351"/>
                  <a:chExt cx="358" cy="438"/>
                </a:xfrm>
              </p:grpSpPr>
              <p:sp>
                <p:nvSpPr>
                  <p:cNvPr id="340" name="Freeform 338">
                    <a:extLst>
                      <a:ext uri="{FF2B5EF4-FFF2-40B4-BE49-F238E27FC236}">
                        <a16:creationId xmlns:a16="http://schemas.microsoft.com/office/drawing/2014/main" id="{3A6D36B5-CE7F-4C94-A553-BE357F04D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3437"/>
                    <a:ext cx="165" cy="324"/>
                  </a:xfrm>
                  <a:custGeom>
                    <a:avLst/>
                    <a:gdLst>
                      <a:gd name="T0" fmla="*/ 2 w 201"/>
                      <a:gd name="T1" fmla="*/ 0 h 287"/>
                      <a:gd name="T2" fmla="*/ 0 w 201"/>
                      <a:gd name="T3" fmla="*/ 113673 h 287"/>
                      <a:gd name="T4" fmla="*/ 2 w 201"/>
                      <a:gd name="T5" fmla="*/ 104495 h 287"/>
                      <a:gd name="T6" fmla="*/ 2 w 201"/>
                      <a:gd name="T7" fmla="*/ 113673 h 287"/>
                      <a:gd name="T8" fmla="*/ 2 w 201"/>
                      <a:gd name="T9" fmla="*/ 0 h 2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1"/>
                      <a:gd name="T16" fmla="*/ 0 h 287"/>
                      <a:gd name="T17" fmla="*/ 201 w 201"/>
                      <a:gd name="T18" fmla="*/ 287 h 2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1" h="287">
                        <a:moveTo>
                          <a:pt x="100" y="0"/>
                        </a:moveTo>
                        <a:lnTo>
                          <a:pt x="0" y="287"/>
                        </a:lnTo>
                        <a:lnTo>
                          <a:pt x="101" y="264"/>
                        </a:lnTo>
                        <a:lnTo>
                          <a:pt x="201" y="287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1" name="Freeform 339">
                    <a:extLst>
                      <a:ext uri="{FF2B5EF4-FFF2-40B4-BE49-F238E27FC236}">
                        <a16:creationId xmlns:a16="http://schemas.microsoft.com/office/drawing/2014/main" id="{07B3D7AE-4FF0-4F8A-908A-1DD9BD809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3437"/>
                    <a:ext cx="84" cy="351"/>
                  </a:xfrm>
                  <a:custGeom>
                    <a:avLst/>
                    <a:gdLst>
                      <a:gd name="T0" fmla="*/ 0 w 100"/>
                      <a:gd name="T1" fmla="*/ 114656 h 311"/>
                      <a:gd name="T2" fmla="*/ 2 w 100"/>
                      <a:gd name="T3" fmla="*/ 124850 h 311"/>
                      <a:gd name="T4" fmla="*/ 2 w 100"/>
                      <a:gd name="T5" fmla="*/ 0 h 311"/>
                      <a:gd name="T6" fmla="*/ 0 60000 65536"/>
                      <a:gd name="T7" fmla="*/ 0 60000 65536"/>
                      <a:gd name="T8" fmla="*/ 0 60000 65536"/>
                      <a:gd name="T9" fmla="*/ 0 w 100"/>
                      <a:gd name="T10" fmla="*/ 0 h 311"/>
                      <a:gd name="T11" fmla="*/ 100 w 100"/>
                      <a:gd name="T12" fmla="*/ 311 h 3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" h="311">
                        <a:moveTo>
                          <a:pt x="0" y="287"/>
                        </a:moveTo>
                        <a:lnTo>
                          <a:pt x="100" y="311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2" name="Line 340">
                    <a:extLst>
                      <a:ext uri="{FF2B5EF4-FFF2-40B4-BE49-F238E27FC236}">
                        <a16:creationId xmlns:a16="http://schemas.microsoft.com/office/drawing/2014/main" id="{A9651DF7-233F-44CE-BC08-CC6694DF76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0" y="3759"/>
                    <a:ext cx="89" cy="3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3" name="Freeform 341">
                    <a:extLst>
                      <a:ext uri="{FF2B5EF4-FFF2-40B4-BE49-F238E27FC236}">
                        <a16:creationId xmlns:a16="http://schemas.microsoft.com/office/drawing/2014/main" id="{4E3FA4F0-B005-4786-B9BB-6FED01E5FF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1" y="3733"/>
                    <a:ext cx="151" cy="30"/>
                  </a:xfrm>
                  <a:custGeom>
                    <a:avLst/>
                    <a:gdLst>
                      <a:gd name="T0" fmla="*/ 0 w 184"/>
                      <a:gd name="T1" fmla="*/ 0 h 24"/>
                      <a:gd name="T2" fmla="*/ 2 w 184"/>
                      <a:gd name="T3" fmla="*/ 10997 h 24"/>
                      <a:gd name="T4" fmla="*/ 2 w 184"/>
                      <a:gd name="T5" fmla="*/ 0 h 24"/>
                      <a:gd name="T6" fmla="*/ 0 60000 65536"/>
                      <a:gd name="T7" fmla="*/ 0 60000 65536"/>
                      <a:gd name="T8" fmla="*/ 0 60000 65536"/>
                      <a:gd name="T9" fmla="*/ 0 w 184"/>
                      <a:gd name="T10" fmla="*/ 0 h 24"/>
                      <a:gd name="T11" fmla="*/ 184 w 184"/>
                      <a:gd name="T12" fmla="*/ 24 h 2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4" h="24">
                        <a:moveTo>
                          <a:pt x="0" y="0"/>
                        </a:moveTo>
                        <a:lnTo>
                          <a:pt x="91" y="24"/>
                        </a:lnTo>
                        <a:lnTo>
                          <a:pt x="184" y="0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4" name="Freeform 342">
                    <a:extLst>
                      <a:ext uri="{FF2B5EF4-FFF2-40B4-BE49-F238E27FC236}">
                        <a16:creationId xmlns:a16="http://schemas.microsoft.com/office/drawing/2014/main" id="{AC832C8C-7CA7-4A9B-AB4A-CECAA3505E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3" y="3705"/>
                    <a:ext cx="134" cy="24"/>
                  </a:xfrm>
                  <a:custGeom>
                    <a:avLst/>
                    <a:gdLst>
                      <a:gd name="T0" fmla="*/ 0 w 169"/>
                      <a:gd name="T1" fmla="*/ 0 h 22"/>
                      <a:gd name="T2" fmla="*/ 2 w 169"/>
                      <a:gd name="T3" fmla="*/ 2011 h 22"/>
                      <a:gd name="T4" fmla="*/ 2 w 169"/>
                      <a:gd name="T5" fmla="*/ 0 h 22"/>
                      <a:gd name="T6" fmla="*/ 0 60000 65536"/>
                      <a:gd name="T7" fmla="*/ 0 60000 65536"/>
                      <a:gd name="T8" fmla="*/ 0 60000 65536"/>
                      <a:gd name="T9" fmla="*/ 0 w 169"/>
                      <a:gd name="T10" fmla="*/ 0 h 22"/>
                      <a:gd name="T11" fmla="*/ 169 w 169"/>
                      <a:gd name="T12" fmla="*/ 22 h 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9" h="22">
                        <a:moveTo>
                          <a:pt x="0" y="0"/>
                        </a:moveTo>
                        <a:lnTo>
                          <a:pt x="85" y="22"/>
                        </a:lnTo>
                        <a:lnTo>
                          <a:pt x="169" y="0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5" name="Freeform 343">
                    <a:extLst>
                      <a:ext uri="{FF2B5EF4-FFF2-40B4-BE49-F238E27FC236}">
                        <a16:creationId xmlns:a16="http://schemas.microsoft.com/office/drawing/2014/main" id="{2E180969-5195-485D-8338-CA5907E2C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3650"/>
                    <a:ext cx="112" cy="23"/>
                  </a:xfrm>
                  <a:custGeom>
                    <a:avLst/>
                    <a:gdLst>
                      <a:gd name="T0" fmla="*/ 0 w 137"/>
                      <a:gd name="T1" fmla="*/ 0 h 21"/>
                      <a:gd name="T2" fmla="*/ 2 w 137"/>
                      <a:gd name="T3" fmla="*/ 2320 h 21"/>
                      <a:gd name="T4" fmla="*/ 2 w 137"/>
                      <a:gd name="T5" fmla="*/ 4 h 21"/>
                      <a:gd name="T6" fmla="*/ 0 60000 65536"/>
                      <a:gd name="T7" fmla="*/ 0 60000 65536"/>
                      <a:gd name="T8" fmla="*/ 0 60000 65536"/>
                      <a:gd name="T9" fmla="*/ 0 w 137"/>
                      <a:gd name="T10" fmla="*/ 0 h 21"/>
                      <a:gd name="T11" fmla="*/ 137 w 137"/>
                      <a:gd name="T12" fmla="*/ 21 h 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7" h="21">
                        <a:moveTo>
                          <a:pt x="0" y="0"/>
                        </a:moveTo>
                        <a:lnTo>
                          <a:pt x="66" y="21"/>
                        </a:lnTo>
                        <a:lnTo>
                          <a:pt x="137" y="4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6" name="Freeform 344">
                    <a:extLst>
                      <a:ext uri="{FF2B5EF4-FFF2-40B4-BE49-F238E27FC236}">
                        <a16:creationId xmlns:a16="http://schemas.microsoft.com/office/drawing/2014/main" id="{934EFA70-1F58-417D-A6EB-1F5CA1D555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3678"/>
                    <a:ext cx="128" cy="23"/>
                  </a:xfrm>
                  <a:custGeom>
                    <a:avLst/>
                    <a:gdLst>
                      <a:gd name="T0" fmla="*/ 0 w 151"/>
                      <a:gd name="T1" fmla="*/ 0 h 21"/>
                      <a:gd name="T2" fmla="*/ 2 w 151"/>
                      <a:gd name="T3" fmla="*/ 2320 h 21"/>
                      <a:gd name="T4" fmla="*/ 2 w 151"/>
                      <a:gd name="T5" fmla="*/ 3 h 21"/>
                      <a:gd name="T6" fmla="*/ 0 60000 65536"/>
                      <a:gd name="T7" fmla="*/ 0 60000 65536"/>
                      <a:gd name="T8" fmla="*/ 0 60000 65536"/>
                      <a:gd name="T9" fmla="*/ 0 w 151"/>
                      <a:gd name="T10" fmla="*/ 0 h 21"/>
                      <a:gd name="T11" fmla="*/ 151 w 151"/>
                      <a:gd name="T12" fmla="*/ 21 h 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1" h="21">
                        <a:moveTo>
                          <a:pt x="0" y="0"/>
                        </a:moveTo>
                        <a:lnTo>
                          <a:pt x="73" y="21"/>
                        </a:lnTo>
                        <a:lnTo>
                          <a:pt x="151" y="3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7" name="Freeform 345">
                    <a:extLst>
                      <a:ext uri="{FF2B5EF4-FFF2-40B4-BE49-F238E27FC236}">
                        <a16:creationId xmlns:a16="http://schemas.microsoft.com/office/drawing/2014/main" id="{B4F304DD-815E-4C6F-BE56-953F50C156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0" y="3625"/>
                    <a:ext cx="96" cy="16"/>
                  </a:xfrm>
                  <a:custGeom>
                    <a:avLst/>
                    <a:gdLst>
                      <a:gd name="T0" fmla="*/ 0 w 118"/>
                      <a:gd name="T1" fmla="*/ 0 h 17"/>
                      <a:gd name="T2" fmla="*/ 2 w 118"/>
                      <a:gd name="T3" fmla="*/ 5311 h 17"/>
                      <a:gd name="T4" fmla="*/ 2 w 118"/>
                      <a:gd name="T5" fmla="*/ 2 h 17"/>
                      <a:gd name="T6" fmla="*/ 0 60000 65536"/>
                      <a:gd name="T7" fmla="*/ 0 60000 65536"/>
                      <a:gd name="T8" fmla="*/ 0 60000 65536"/>
                      <a:gd name="T9" fmla="*/ 0 w 118"/>
                      <a:gd name="T10" fmla="*/ 0 h 17"/>
                      <a:gd name="T11" fmla="*/ 118 w 118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8" h="17">
                        <a:moveTo>
                          <a:pt x="0" y="0"/>
                        </a:moveTo>
                        <a:lnTo>
                          <a:pt x="56" y="17"/>
                        </a:lnTo>
                        <a:lnTo>
                          <a:pt x="118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8" name="Freeform 346">
                    <a:extLst>
                      <a:ext uri="{FF2B5EF4-FFF2-40B4-BE49-F238E27FC236}">
                        <a16:creationId xmlns:a16="http://schemas.microsoft.com/office/drawing/2014/main" id="{0EB40B36-509E-4B99-97B2-2E14392CC8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3597"/>
                    <a:ext cx="83" cy="18"/>
                  </a:xfrm>
                  <a:custGeom>
                    <a:avLst/>
                    <a:gdLst>
                      <a:gd name="T0" fmla="*/ 0 w 101"/>
                      <a:gd name="T1" fmla="*/ 0 h 16"/>
                      <a:gd name="T2" fmla="*/ 2 w 101"/>
                      <a:gd name="T3" fmla="*/ 6874 h 16"/>
                      <a:gd name="T4" fmla="*/ 2 w 101"/>
                      <a:gd name="T5" fmla="*/ 2 h 16"/>
                      <a:gd name="T6" fmla="*/ 0 60000 65536"/>
                      <a:gd name="T7" fmla="*/ 0 60000 65536"/>
                      <a:gd name="T8" fmla="*/ 0 60000 65536"/>
                      <a:gd name="T9" fmla="*/ 0 w 101"/>
                      <a:gd name="T10" fmla="*/ 0 h 16"/>
                      <a:gd name="T11" fmla="*/ 101 w 101"/>
                      <a:gd name="T12" fmla="*/ 16 h 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1" h="16">
                        <a:moveTo>
                          <a:pt x="0" y="0"/>
                        </a:moveTo>
                        <a:lnTo>
                          <a:pt x="48" y="16"/>
                        </a:lnTo>
                        <a:lnTo>
                          <a:pt x="101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49" name="Freeform 347">
                    <a:extLst>
                      <a:ext uri="{FF2B5EF4-FFF2-40B4-BE49-F238E27FC236}">
                        <a16:creationId xmlns:a16="http://schemas.microsoft.com/office/drawing/2014/main" id="{DEA5633D-0C06-47FF-91EC-6A784874B8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6" y="3569"/>
                    <a:ext cx="66" cy="13"/>
                  </a:xfrm>
                  <a:custGeom>
                    <a:avLst/>
                    <a:gdLst>
                      <a:gd name="T0" fmla="*/ 0 w 82"/>
                      <a:gd name="T1" fmla="*/ 0 h 12"/>
                      <a:gd name="T2" fmla="*/ 2 w 82"/>
                      <a:gd name="T3" fmla="*/ 749 h 12"/>
                      <a:gd name="T4" fmla="*/ 2 w 82"/>
                      <a:gd name="T5" fmla="*/ 2 h 12"/>
                      <a:gd name="T6" fmla="*/ 0 60000 65536"/>
                      <a:gd name="T7" fmla="*/ 0 60000 65536"/>
                      <a:gd name="T8" fmla="*/ 0 60000 65536"/>
                      <a:gd name="T9" fmla="*/ 0 w 82"/>
                      <a:gd name="T10" fmla="*/ 0 h 12"/>
                      <a:gd name="T11" fmla="*/ 82 w 82"/>
                      <a:gd name="T12" fmla="*/ 12 h 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2" h="12">
                        <a:moveTo>
                          <a:pt x="0" y="0"/>
                        </a:moveTo>
                        <a:lnTo>
                          <a:pt x="38" y="12"/>
                        </a:lnTo>
                        <a:lnTo>
                          <a:pt x="82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50" name="Freeform 348">
                    <a:extLst>
                      <a:ext uri="{FF2B5EF4-FFF2-40B4-BE49-F238E27FC236}">
                        <a16:creationId xmlns:a16="http://schemas.microsoft.com/office/drawing/2014/main" id="{1FF52B59-F5A7-44DA-9767-C3E148B929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3543"/>
                    <a:ext cx="60" cy="8"/>
                  </a:xfrm>
                  <a:custGeom>
                    <a:avLst/>
                    <a:gdLst>
                      <a:gd name="T0" fmla="*/ 0 w 67"/>
                      <a:gd name="T1" fmla="*/ 0 h 9"/>
                      <a:gd name="T2" fmla="*/ 2 w 67"/>
                      <a:gd name="T3" fmla="*/ 2047 h 9"/>
                      <a:gd name="T4" fmla="*/ 2 w 67"/>
                      <a:gd name="T5" fmla="*/ 2 h 9"/>
                      <a:gd name="T6" fmla="*/ 0 60000 65536"/>
                      <a:gd name="T7" fmla="*/ 0 60000 65536"/>
                      <a:gd name="T8" fmla="*/ 0 60000 65536"/>
                      <a:gd name="T9" fmla="*/ 0 w 67"/>
                      <a:gd name="T10" fmla="*/ 0 h 9"/>
                      <a:gd name="T11" fmla="*/ 67 w 67"/>
                      <a:gd name="T12" fmla="*/ 9 h 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7" h="9">
                        <a:moveTo>
                          <a:pt x="0" y="0"/>
                        </a:moveTo>
                        <a:lnTo>
                          <a:pt x="31" y="9"/>
                        </a:lnTo>
                        <a:lnTo>
                          <a:pt x="67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51" name="Freeform 349">
                    <a:extLst>
                      <a:ext uri="{FF2B5EF4-FFF2-40B4-BE49-F238E27FC236}">
                        <a16:creationId xmlns:a16="http://schemas.microsoft.com/office/drawing/2014/main" id="{8AA1ED5B-0AA0-4DE5-AD23-92DDBC23CB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3516"/>
                    <a:ext cx="41" cy="9"/>
                  </a:xfrm>
                  <a:custGeom>
                    <a:avLst/>
                    <a:gdLst>
                      <a:gd name="T0" fmla="*/ 0 w 51"/>
                      <a:gd name="T1" fmla="*/ 0 h 8"/>
                      <a:gd name="T2" fmla="*/ 2 w 51"/>
                      <a:gd name="T3" fmla="*/ 3387 h 8"/>
                      <a:gd name="T4" fmla="*/ 2 w 51"/>
                      <a:gd name="T5" fmla="*/ 2 h 8"/>
                      <a:gd name="T6" fmla="*/ 0 60000 65536"/>
                      <a:gd name="T7" fmla="*/ 0 60000 65536"/>
                      <a:gd name="T8" fmla="*/ 0 60000 65536"/>
                      <a:gd name="T9" fmla="*/ 0 w 51"/>
                      <a:gd name="T10" fmla="*/ 0 h 8"/>
                      <a:gd name="T11" fmla="*/ 51 w 51"/>
                      <a:gd name="T12" fmla="*/ 8 h 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1" h="8">
                        <a:moveTo>
                          <a:pt x="0" y="0"/>
                        </a:moveTo>
                        <a:lnTo>
                          <a:pt x="23" y="8"/>
                        </a:lnTo>
                        <a:lnTo>
                          <a:pt x="51" y="2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52" name="Freeform 350">
                    <a:extLst>
                      <a:ext uri="{FF2B5EF4-FFF2-40B4-BE49-F238E27FC236}">
                        <a16:creationId xmlns:a16="http://schemas.microsoft.com/office/drawing/2014/main" id="{6906DC16-BE01-41A0-83F6-F307BE677F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" y="3490"/>
                    <a:ext cx="29" cy="7"/>
                  </a:xfrm>
                  <a:custGeom>
                    <a:avLst/>
                    <a:gdLst>
                      <a:gd name="T0" fmla="*/ 0 w 35"/>
                      <a:gd name="T1" fmla="*/ 0 h 6"/>
                      <a:gd name="T2" fmla="*/ 2 w 35"/>
                      <a:gd name="T3" fmla="*/ 16951 h 6"/>
                      <a:gd name="T4" fmla="*/ 2 w 35"/>
                      <a:gd name="T5" fmla="*/ 1 h 6"/>
                      <a:gd name="T6" fmla="*/ 0 60000 65536"/>
                      <a:gd name="T7" fmla="*/ 0 60000 65536"/>
                      <a:gd name="T8" fmla="*/ 0 60000 65536"/>
                      <a:gd name="T9" fmla="*/ 0 w 35"/>
                      <a:gd name="T10" fmla="*/ 0 h 6"/>
                      <a:gd name="T11" fmla="*/ 35 w 35"/>
                      <a:gd name="T12" fmla="*/ 6 h 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" h="6">
                        <a:moveTo>
                          <a:pt x="0" y="0"/>
                        </a:moveTo>
                        <a:lnTo>
                          <a:pt x="16" y="6"/>
                        </a:lnTo>
                        <a:lnTo>
                          <a:pt x="35" y="1"/>
                        </a:lnTo>
                      </a:path>
                    </a:pathLst>
                  </a:custGeom>
                  <a:no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53" name="Freeform 351">
                    <a:extLst>
                      <a:ext uri="{FF2B5EF4-FFF2-40B4-BE49-F238E27FC236}">
                        <a16:creationId xmlns:a16="http://schemas.microsoft.com/office/drawing/2014/main" id="{887E33C5-FC54-4497-85E8-AFFCE49975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7" y="3449"/>
                    <a:ext cx="21" cy="31"/>
                  </a:xfrm>
                  <a:custGeom>
                    <a:avLst/>
                    <a:gdLst>
                      <a:gd name="T0" fmla="*/ 3 w 25"/>
                      <a:gd name="T1" fmla="*/ 0 h 28"/>
                      <a:gd name="T2" fmla="*/ 3 w 25"/>
                      <a:gd name="T3" fmla="*/ 4380 h 28"/>
                      <a:gd name="T4" fmla="*/ 3 w 25"/>
                      <a:gd name="T5" fmla="*/ 5601 h 28"/>
                      <a:gd name="T6" fmla="*/ 0 w 25"/>
                      <a:gd name="T7" fmla="*/ 4380 h 28"/>
                      <a:gd name="T8" fmla="*/ 3 w 2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28"/>
                      <a:gd name="T17" fmla="*/ 25 w 2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28">
                        <a:moveTo>
                          <a:pt x="13" y="0"/>
                        </a:moveTo>
                        <a:lnTo>
                          <a:pt x="25" y="22"/>
                        </a:lnTo>
                        <a:lnTo>
                          <a:pt x="10" y="28"/>
                        </a:lnTo>
                        <a:lnTo>
                          <a:pt x="0" y="22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solidFill>
                    <a:srgbClr val="A4B5B6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54" name="Freeform 352">
                    <a:extLst>
                      <a:ext uri="{FF2B5EF4-FFF2-40B4-BE49-F238E27FC236}">
                        <a16:creationId xmlns:a16="http://schemas.microsoft.com/office/drawing/2014/main" id="{AB78B9A8-E410-496B-9B64-A9503076D2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5" y="3351"/>
                    <a:ext cx="56" cy="80"/>
                  </a:xfrm>
                  <a:custGeom>
                    <a:avLst/>
                    <a:gdLst>
                      <a:gd name="T0" fmla="*/ 2 w 62"/>
                      <a:gd name="T1" fmla="*/ 0 h 71"/>
                      <a:gd name="T2" fmla="*/ 2 w 62"/>
                      <a:gd name="T3" fmla="*/ 11090 h 71"/>
                      <a:gd name="T4" fmla="*/ 2 w 62"/>
                      <a:gd name="T5" fmla="*/ 25572 h 71"/>
                      <a:gd name="T6" fmla="*/ 2 w 62"/>
                      <a:gd name="T7" fmla="*/ 34757 h 71"/>
                      <a:gd name="T8" fmla="*/ 0 w 62"/>
                      <a:gd name="T9" fmla="*/ 24118 h 71"/>
                      <a:gd name="T10" fmla="*/ 2 w 62"/>
                      <a:gd name="T11" fmla="*/ 9283 h 71"/>
                      <a:gd name="T12" fmla="*/ 2 w 62"/>
                      <a:gd name="T13" fmla="*/ 0 h 7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71"/>
                      <a:gd name="T23" fmla="*/ 62 w 62"/>
                      <a:gd name="T24" fmla="*/ 71 h 7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71">
                        <a:moveTo>
                          <a:pt x="8" y="0"/>
                        </a:moveTo>
                        <a:lnTo>
                          <a:pt x="62" y="22"/>
                        </a:lnTo>
                        <a:lnTo>
                          <a:pt x="21" y="52"/>
                        </a:lnTo>
                        <a:lnTo>
                          <a:pt x="41" y="71"/>
                        </a:lnTo>
                        <a:lnTo>
                          <a:pt x="0" y="48"/>
                        </a:lnTo>
                        <a:lnTo>
                          <a:pt x="43" y="1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CD79E"/>
                  </a:solidFill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55" name="Freeform 353">
                    <a:extLst>
                      <a:ext uri="{FF2B5EF4-FFF2-40B4-BE49-F238E27FC236}">
                        <a16:creationId xmlns:a16="http://schemas.microsoft.com/office/drawing/2014/main" id="{E73301BE-DEB1-4DFD-8966-DA6D4C45A3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0" y="3430"/>
                    <a:ext cx="167" cy="22"/>
                  </a:xfrm>
                  <a:custGeom>
                    <a:avLst/>
                    <a:gdLst>
                      <a:gd name="T0" fmla="*/ 2 w 204"/>
                      <a:gd name="T1" fmla="*/ 3 h 22"/>
                      <a:gd name="T2" fmla="*/ 2 w 204"/>
                      <a:gd name="T3" fmla="*/ 2011 h 22"/>
                      <a:gd name="T4" fmla="*/ 2 w 204"/>
                      <a:gd name="T5" fmla="*/ 667 h 22"/>
                      <a:gd name="T6" fmla="*/ 0 w 204"/>
                      <a:gd name="T7" fmla="*/ 1227 h 22"/>
                      <a:gd name="T8" fmla="*/ 2 w 204"/>
                      <a:gd name="T9" fmla="*/ 0 h 22"/>
                      <a:gd name="T10" fmla="*/ 2 w 204"/>
                      <a:gd name="T11" fmla="*/ 1339 h 22"/>
                      <a:gd name="T12" fmla="*/ 2 w 204"/>
                      <a:gd name="T13" fmla="*/ 3 h 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4"/>
                      <a:gd name="T22" fmla="*/ 0 h 22"/>
                      <a:gd name="T23" fmla="*/ 204 w 204"/>
                      <a:gd name="T24" fmla="*/ 22 h 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4" h="22">
                        <a:moveTo>
                          <a:pt x="204" y="3"/>
                        </a:moveTo>
                        <a:lnTo>
                          <a:pt x="141" y="22"/>
                        </a:lnTo>
                        <a:lnTo>
                          <a:pt x="54" y="7"/>
                        </a:lnTo>
                        <a:lnTo>
                          <a:pt x="0" y="14"/>
                        </a:lnTo>
                        <a:lnTo>
                          <a:pt x="65" y="0"/>
                        </a:lnTo>
                        <a:lnTo>
                          <a:pt x="150" y="15"/>
                        </a:lnTo>
                        <a:lnTo>
                          <a:pt x="204" y="3"/>
                        </a:lnTo>
                        <a:close/>
                      </a:path>
                    </a:pathLst>
                  </a:custGeom>
                  <a:solidFill>
                    <a:srgbClr val="FCD79E"/>
                  </a:solidFill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56" name="Freeform 354">
                    <a:extLst>
                      <a:ext uri="{FF2B5EF4-FFF2-40B4-BE49-F238E27FC236}">
                        <a16:creationId xmlns:a16="http://schemas.microsoft.com/office/drawing/2014/main" id="{334A364A-7127-4034-A4FB-C41976C08B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3430"/>
                    <a:ext cx="166" cy="22"/>
                  </a:xfrm>
                  <a:custGeom>
                    <a:avLst/>
                    <a:gdLst>
                      <a:gd name="T0" fmla="*/ 0 w 203"/>
                      <a:gd name="T1" fmla="*/ 1739 h 22"/>
                      <a:gd name="T2" fmla="*/ 2 w 203"/>
                      <a:gd name="T3" fmla="*/ 0 h 22"/>
                      <a:gd name="T4" fmla="*/ 2 w 203"/>
                      <a:gd name="T5" fmla="*/ 1227 h 22"/>
                      <a:gd name="T6" fmla="*/ 2 w 203"/>
                      <a:gd name="T7" fmla="*/ 667 h 22"/>
                      <a:gd name="T8" fmla="*/ 2 w 203"/>
                      <a:gd name="T9" fmla="*/ 2011 h 22"/>
                      <a:gd name="T10" fmla="*/ 2 w 203"/>
                      <a:gd name="T11" fmla="*/ 667 h 22"/>
                      <a:gd name="T12" fmla="*/ 0 w 203"/>
                      <a:gd name="T13" fmla="*/ 1739 h 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3"/>
                      <a:gd name="T22" fmla="*/ 0 h 22"/>
                      <a:gd name="T23" fmla="*/ 203 w 203"/>
                      <a:gd name="T24" fmla="*/ 22 h 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3" h="22">
                        <a:moveTo>
                          <a:pt x="0" y="19"/>
                        </a:moveTo>
                        <a:lnTo>
                          <a:pt x="63" y="0"/>
                        </a:lnTo>
                        <a:lnTo>
                          <a:pt x="149" y="14"/>
                        </a:lnTo>
                        <a:lnTo>
                          <a:pt x="203" y="7"/>
                        </a:lnTo>
                        <a:lnTo>
                          <a:pt x="138" y="22"/>
                        </a:lnTo>
                        <a:lnTo>
                          <a:pt x="53" y="7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solidFill>
                    <a:srgbClr val="FCD79E"/>
                  </a:solidFill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57" name="Freeform 355">
                    <a:extLst>
                      <a:ext uri="{FF2B5EF4-FFF2-40B4-BE49-F238E27FC236}">
                        <a16:creationId xmlns:a16="http://schemas.microsoft.com/office/drawing/2014/main" id="{6E02C933-8253-4C08-B8D5-10630639B3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9" y="3457"/>
                    <a:ext cx="54" cy="80"/>
                  </a:xfrm>
                  <a:custGeom>
                    <a:avLst/>
                    <a:gdLst>
                      <a:gd name="T0" fmla="*/ 2 w 62"/>
                      <a:gd name="T1" fmla="*/ 0 h 71"/>
                      <a:gd name="T2" fmla="*/ 2 w 62"/>
                      <a:gd name="T3" fmla="*/ 11090 h 71"/>
                      <a:gd name="T4" fmla="*/ 2 w 62"/>
                      <a:gd name="T5" fmla="*/ 25572 h 71"/>
                      <a:gd name="T6" fmla="*/ 2 w 62"/>
                      <a:gd name="T7" fmla="*/ 34757 h 71"/>
                      <a:gd name="T8" fmla="*/ 0 w 62"/>
                      <a:gd name="T9" fmla="*/ 24118 h 71"/>
                      <a:gd name="T10" fmla="*/ 2 w 62"/>
                      <a:gd name="T11" fmla="*/ 9283 h 71"/>
                      <a:gd name="T12" fmla="*/ 2 w 62"/>
                      <a:gd name="T13" fmla="*/ 0 h 7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71"/>
                      <a:gd name="T23" fmla="*/ 62 w 62"/>
                      <a:gd name="T24" fmla="*/ 71 h 7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71">
                        <a:moveTo>
                          <a:pt x="8" y="0"/>
                        </a:moveTo>
                        <a:lnTo>
                          <a:pt x="62" y="22"/>
                        </a:lnTo>
                        <a:lnTo>
                          <a:pt x="21" y="52"/>
                        </a:lnTo>
                        <a:lnTo>
                          <a:pt x="41" y="71"/>
                        </a:lnTo>
                        <a:lnTo>
                          <a:pt x="0" y="48"/>
                        </a:lnTo>
                        <a:lnTo>
                          <a:pt x="43" y="1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CD79E"/>
                  </a:solidFill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332" name="Group 373">
                  <a:extLst>
                    <a:ext uri="{FF2B5EF4-FFF2-40B4-BE49-F238E27FC236}">
                      <a16:creationId xmlns:a16="http://schemas.microsoft.com/office/drawing/2014/main" id="{62A704E1-8341-4744-AA3A-5487FA0A2E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4947" y="4447808"/>
                  <a:ext cx="1195500" cy="427623"/>
                  <a:chOff x="1045" y="2044"/>
                  <a:chExt cx="831" cy="457"/>
                </a:xfrm>
              </p:grpSpPr>
              <p:sp>
                <p:nvSpPr>
                  <p:cNvPr id="333" name="AutoShape 359">
                    <a:extLst>
                      <a:ext uri="{FF2B5EF4-FFF2-40B4-BE49-F238E27FC236}">
                        <a16:creationId xmlns:a16="http://schemas.microsoft.com/office/drawing/2014/main" id="{BD241809-0BF2-4A3C-B63A-886C0CFB93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5" y="2185"/>
                    <a:ext cx="201" cy="182"/>
                  </a:xfrm>
                  <a:prstGeom prst="octagon">
                    <a:avLst>
                      <a:gd name="adj" fmla="val 29287"/>
                    </a:avLst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4" name="AutoShape 362">
                    <a:extLst>
                      <a:ext uri="{FF2B5EF4-FFF2-40B4-BE49-F238E27FC236}">
                        <a16:creationId xmlns:a16="http://schemas.microsoft.com/office/drawing/2014/main" id="{C6EEE254-389F-49A5-A2C9-D9FC2FA6E7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1" y="2319"/>
                    <a:ext cx="201" cy="182"/>
                  </a:xfrm>
                  <a:prstGeom prst="octagon">
                    <a:avLst>
                      <a:gd name="adj" fmla="val 29287"/>
                    </a:avLst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5" name="AutoShape 363">
                    <a:extLst>
                      <a:ext uri="{FF2B5EF4-FFF2-40B4-BE49-F238E27FC236}">
                        <a16:creationId xmlns:a16="http://schemas.microsoft.com/office/drawing/2014/main" id="{02D477CD-A30E-426B-A2DF-8E8EBF97EB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4" y="2044"/>
                    <a:ext cx="201" cy="182"/>
                  </a:xfrm>
                  <a:prstGeom prst="octagon">
                    <a:avLst>
                      <a:gd name="adj" fmla="val 29287"/>
                    </a:avLst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6" name="AutoShape 364">
                    <a:extLst>
                      <a:ext uri="{FF2B5EF4-FFF2-40B4-BE49-F238E27FC236}">
                        <a16:creationId xmlns:a16="http://schemas.microsoft.com/office/drawing/2014/main" id="{7B47AC3F-EBC7-4100-931C-9B00546984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5" y="2181"/>
                    <a:ext cx="201" cy="182"/>
                  </a:xfrm>
                  <a:prstGeom prst="octagon">
                    <a:avLst>
                      <a:gd name="adj" fmla="val 29287"/>
                    </a:avLst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7" name="AutoShape 369">
                    <a:extLst>
                      <a:ext uri="{FF2B5EF4-FFF2-40B4-BE49-F238E27FC236}">
                        <a16:creationId xmlns:a16="http://schemas.microsoft.com/office/drawing/2014/main" id="{6C113B48-1FC2-4325-9562-E62D0C7182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4" y="2185"/>
                    <a:ext cx="201" cy="182"/>
                  </a:xfrm>
                  <a:prstGeom prst="octagon">
                    <a:avLst>
                      <a:gd name="adj" fmla="val 29287"/>
                    </a:avLst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8" name="AutoShape 370">
                    <a:extLst>
                      <a:ext uri="{FF2B5EF4-FFF2-40B4-BE49-F238E27FC236}">
                        <a16:creationId xmlns:a16="http://schemas.microsoft.com/office/drawing/2014/main" id="{22D3CF84-45B8-49F5-A87A-AB7F597B6C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3" y="2044"/>
                    <a:ext cx="201" cy="182"/>
                  </a:xfrm>
                  <a:prstGeom prst="octagon">
                    <a:avLst>
                      <a:gd name="adj" fmla="val 29287"/>
                    </a:avLst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39" name="AutoShape 372">
                    <a:extLst>
                      <a:ext uri="{FF2B5EF4-FFF2-40B4-BE49-F238E27FC236}">
                        <a16:creationId xmlns:a16="http://schemas.microsoft.com/office/drawing/2014/main" id="{17F93691-FC92-4D01-90F7-3B20CBD298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0" y="2317"/>
                    <a:ext cx="202" cy="180"/>
                  </a:xfrm>
                  <a:prstGeom prst="octagon">
                    <a:avLst>
                      <a:gd name="adj" fmla="val 29287"/>
                    </a:avLst>
                  </a:prstGeom>
                  <a:no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</p:grp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2588BF5D-CBA6-4D9C-8186-97D974C96680}"/>
                  </a:ext>
                </a:extLst>
              </p:cNvPr>
              <p:cNvCxnSpPr/>
              <p:nvPr/>
            </p:nvCxnSpPr>
            <p:spPr>
              <a:xfrm flipV="1">
                <a:off x="2776879" y="3621215"/>
                <a:ext cx="465110" cy="952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oup 627">
              <a:extLst>
                <a:ext uri="{FF2B5EF4-FFF2-40B4-BE49-F238E27FC236}">
                  <a16:creationId xmlns:a16="http://schemas.microsoft.com/office/drawing/2014/main" id="{3B94BE61-8011-45DA-8C0D-6D93DA49C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3763" y="3111676"/>
              <a:ext cx="2443162" cy="868362"/>
              <a:chOff x="5973763" y="3111676"/>
              <a:chExt cx="2443162" cy="868362"/>
            </a:xfrm>
          </p:grpSpPr>
          <p:grpSp>
            <p:nvGrpSpPr>
              <p:cNvPr id="277" name="Group 507">
                <a:extLst>
                  <a:ext uri="{FF2B5EF4-FFF2-40B4-BE49-F238E27FC236}">
                    <a16:creationId xmlns:a16="http://schemas.microsoft.com/office/drawing/2014/main" id="{2C0C4D89-56FA-49AE-B693-E65B143FB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53175" y="3111676"/>
                <a:ext cx="2063750" cy="868362"/>
                <a:chOff x="2788167" y="4064627"/>
                <a:chExt cx="2063407" cy="867255"/>
              </a:xfrm>
              <a:solidFill>
                <a:srgbClr val="F2F6EA"/>
              </a:solidFill>
            </p:grpSpPr>
            <p:sp>
              <p:nvSpPr>
                <p:cNvPr id="279" name="Oval 866">
                  <a:extLst>
                    <a:ext uri="{FF2B5EF4-FFF2-40B4-BE49-F238E27FC236}">
                      <a16:creationId xmlns:a16="http://schemas.microsoft.com/office/drawing/2014/main" id="{D3E53D21-E4DE-46F2-8A4B-F91197555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3563" y="4394406"/>
                  <a:ext cx="2026901" cy="537476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>
                  <a:outerShdw dist="50800" dir="2700000" algn="ctr" rotWithShape="0">
                    <a:schemeClr val="bg1">
                      <a:lumMod val="85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defTabSz="683741">
                    <a:defRPr/>
                  </a:pPr>
                  <a:endParaRPr lang="en-US" sz="135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grpSp>
              <p:nvGrpSpPr>
                <p:cNvPr id="280" name="Group 316">
                  <a:extLst>
                    <a:ext uri="{FF2B5EF4-FFF2-40B4-BE49-F238E27FC236}">
                      <a16:creationId xmlns:a16="http://schemas.microsoft.com/office/drawing/2014/main" id="{803F8BCC-01D2-44E3-A1F1-7D7B467C32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8159" y="4064597"/>
                  <a:ext cx="587306" cy="646233"/>
                  <a:chOff x="2729" y="3351"/>
                  <a:chExt cx="358" cy="438"/>
                </a:xfrm>
                <a:grpFill/>
              </p:grpSpPr>
              <p:sp>
                <p:nvSpPr>
                  <p:cNvPr id="308" name="Freeform 317">
                    <a:extLst>
                      <a:ext uri="{FF2B5EF4-FFF2-40B4-BE49-F238E27FC236}">
                        <a16:creationId xmlns:a16="http://schemas.microsoft.com/office/drawing/2014/main" id="{601DCCB6-D514-4ECC-B651-9CD1A650FF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3439"/>
                    <a:ext cx="165" cy="322"/>
                  </a:xfrm>
                  <a:custGeom>
                    <a:avLst/>
                    <a:gdLst>
                      <a:gd name="T0" fmla="*/ 21 w 201"/>
                      <a:gd name="T1" fmla="*/ 0 h 287"/>
                      <a:gd name="T2" fmla="*/ 0 w 201"/>
                      <a:gd name="T3" fmla="*/ 719 h 287"/>
                      <a:gd name="T4" fmla="*/ 21 w 201"/>
                      <a:gd name="T5" fmla="*/ 661 h 287"/>
                      <a:gd name="T6" fmla="*/ 42 w 201"/>
                      <a:gd name="T7" fmla="*/ 719 h 287"/>
                      <a:gd name="T8" fmla="*/ 21 w 201"/>
                      <a:gd name="T9" fmla="*/ 0 h 2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1"/>
                      <a:gd name="T16" fmla="*/ 0 h 287"/>
                      <a:gd name="T17" fmla="*/ 201 w 201"/>
                      <a:gd name="T18" fmla="*/ 287 h 2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1" h="287">
                        <a:moveTo>
                          <a:pt x="100" y="0"/>
                        </a:moveTo>
                        <a:lnTo>
                          <a:pt x="0" y="287"/>
                        </a:lnTo>
                        <a:lnTo>
                          <a:pt x="101" y="264"/>
                        </a:lnTo>
                        <a:lnTo>
                          <a:pt x="201" y="287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9" name="Freeform 318">
                    <a:extLst>
                      <a:ext uri="{FF2B5EF4-FFF2-40B4-BE49-F238E27FC236}">
                        <a16:creationId xmlns:a16="http://schemas.microsoft.com/office/drawing/2014/main" id="{83C15189-2AAF-42C9-A11C-39B1387E2E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3439"/>
                    <a:ext cx="82" cy="349"/>
                  </a:xfrm>
                  <a:custGeom>
                    <a:avLst/>
                    <a:gdLst>
                      <a:gd name="T0" fmla="*/ 0 w 100"/>
                      <a:gd name="T1" fmla="*/ 719 h 311"/>
                      <a:gd name="T2" fmla="*/ 21 w 100"/>
                      <a:gd name="T3" fmla="*/ 783 h 311"/>
                      <a:gd name="T4" fmla="*/ 21 w 100"/>
                      <a:gd name="T5" fmla="*/ 0 h 311"/>
                      <a:gd name="T6" fmla="*/ 0 60000 65536"/>
                      <a:gd name="T7" fmla="*/ 0 60000 65536"/>
                      <a:gd name="T8" fmla="*/ 0 60000 65536"/>
                      <a:gd name="T9" fmla="*/ 0 w 100"/>
                      <a:gd name="T10" fmla="*/ 0 h 311"/>
                      <a:gd name="T11" fmla="*/ 100 w 100"/>
                      <a:gd name="T12" fmla="*/ 311 h 3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" h="311">
                        <a:moveTo>
                          <a:pt x="0" y="287"/>
                        </a:moveTo>
                        <a:lnTo>
                          <a:pt x="100" y="311"/>
                        </a:lnTo>
                        <a:lnTo>
                          <a:pt x="100" y="0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0" name="Line 319">
                    <a:extLst>
                      <a:ext uri="{FF2B5EF4-FFF2-40B4-BE49-F238E27FC236}">
                        <a16:creationId xmlns:a16="http://schemas.microsoft.com/office/drawing/2014/main" id="{5447F2BA-743A-4E5F-8EA9-F0AE3059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0" y="3759"/>
                    <a:ext cx="84" cy="30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1" name="Freeform 320">
                    <a:extLst>
                      <a:ext uri="{FF2B5EF4-FFF2-40B4-BE49-F238E27FC236}">
                        <a16:creationId xmlns:a16="http://schemas.microsoft.com/office/drawing/2014/main" id="{E55F90CB-F04E-4EE4-83FC-C0F9347072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1" y="3732"/>
                    <a:ext cx="151" cy="27"/>
                  </a:xfrm>
                  <a:custGeom>
                    <a:avLst/>
                    <a:gdLst>
                      <a:gd name="T0" fmla="*/ 0 w 184"/>
                      <a:gd name="T1" fmla="*/ 0 h 24"/>
                      <a:gd name="T2" fmla="*/ 19 w 184"/>
                      <a:gd name="T3" fmla="*/ 61 h 24"/>
                      <a:gd name="T4" fmla="*/ 39 w 184"/>
                      <a:gd name="T5" fmla="*/ 0 h 24"/>
                      <a:gd name="T6" fmla="*/ 0 60000 65536"/>
                      <a:gd name="T7" fmla="*/ 0 60000 65536"/>
                      <a:gd name="T8" fmla="*/ 0 60000 65536"/>
                      <a:gd name="T9" fmla="*/ 0 w 184"/>
                      <a:gd name="T10" fmla="*/ 0 h 24"/>
                      <a:gd name="T11" fmla="*/ 184 w 184"/>
                      <a:gd name="T12" fmla="*/ 24 h 2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4" h="24">
                        <a:moveTo>
                          <a:pt x="0" y="0"/>
                        </a:moveTo>
                        <a:lnTo>
                          <a:pt x="91" y="24"/>
                        </a:lnTo>
                        <a:lnTo>
                          <a:pt x="184" y="0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2" name="Freeform 321">
                    <a:extLst>
                      <a:ext uri="{FF2B5EF4-FFF2-40B4-BE49-F238E27FC236}">
                        <a16:creationId xmlns:a16="http://schemas.microsoft.com/office/drawing/2014/main" id="{A474A037-42EA-467D-9E5B-46FE14D3A7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3705"/>
                    <a:ext cx="138" cy="24"/>
                  </a:xfrm>
                  <a:custGeom>
                    <a:avLst/>
                    <a:gdLst>
                      <a:gd name="T0" fmla="*/ 0 w 169"/>
                      <a:gd name="T1" fmla="*/ 0 h 22"/>
                      <a:gd name="T2" fmla="*/ 16 w 169"/>
                      <a:gd name="T3" fmla="*/ 44 h 22"/>
                      <a:gd name="T4" fmla="*/ 33 w 169"/>
                      <a:gd name="T5" fmla="*/ 0 h 22"/>
                      <a:gd name="T6" fmla="*/ 0 60000 65536"/>
                      <a:gd name="T7" fmla="*/ 0 60000 65536"/>
                      <a:gd name="T8" fmla="*/ 0 60000 65536"/>
                      <a:gd name="T9" fmla="*/ 0 w 169"/>
                      <a:gd name="T10" fmla="*/ 0 h 22"/>
                      <a:gd name="T11" fmla="*/ 169 w 169"/>
                      <a:gd name="T12" fmla="*/ 22 h 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9" h="22">
                        <a:moveTo>
                          <a:pt x="0" y="0"/>
                        </a:moveTo>
                        <a:lnTo>
                          <a:pt x="85" y="22"/>
                        </a:lnTo>
                        <a:lnTo>
                          <a:pt x="169" y="0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3" name="Freeform 322">
                    <a:extLst>
                      <a:ext uri="{FF2B5EF4-FFF2-40B4-BE49-F238E27FC236}">
                        <a16:creationId xmlns:a16="http://schemas.microsoft.com/office/drawing/2014/main" id="{F841369F-E669-42A1-908D-ECA2E90559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3650"/>
                    <a:ext cx="112" cy="23"/>
                  </a:xfrm>
                  <a:custGeom>
                    <a:avLst/>
                    <a:gdLst>
                      <a:gd name="T0" fmla="*/ 0 w 137"/>
                      <a:gd name="T1" fmla="*/ 0 h 21"/>
                      <a:gd name="T2" fmla="*/ 13 w 137"/>
                      <a:gd name="T3" fmla="*/ 43 h 21"/>
                      <a:gd name="T4" fmla="*/ 28 w 137"/>
                      <a:gd name="T5" fmla="*/ 4 h 21"/>
                      <a:gd name="T6" fmla="*/ 0 60000 65536"/>
                      <a:gd name="T7" fmla="*/ 0 60000 65536"/>
                      <a:gd name="T8" fmla="*/ 0 60000 65536"/>
                      <a:gd name="T9" fmla="*/ 0 w 137"/>
                      <a:gd name="T10" fmla="*/ 0 h 21"/>
                      <a:gd name="T11" fmla="*/ 137 w 137"/>
                      <a:gd name="T12" fmla="*/ 21 h 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7" h="21">
                        <a:moveTo>
                          <a:pt x="0" y="0"/>
                        </a:moveTo>
                        <a:lnTo>
                          <a:pt x="66" y="21"/>
                        </a:lnTo>
                        <a:lnTo>
                          <a:pt x="137" y="4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4" name="Freeform 323">
                    <a:extLst>
                      <a:ext uri="{FF2B5EF4-FFF2-40B4-BE49-F238E27FC236}">
                        <a16:creationId xmlns:a16="http://schemas.microsoft.com/office/drawing/2014/main" id="{1C968E10-0BF4-4E2D-9E92-ABE8261611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3678"/>
                    <a:ext cx="123" cy="23"/>
                  </a:xfrm>
                  <a:custGeom>
                    <a:avLst/>
                    <a:gdLst>
                      <a:gd name="T0" fmla="*/ 0 w 151"/>
                      <a:gd name="T1" fmla="*/ 0 h 21"/>
                      <a:gd name="T2" fmla="*/ 14 w 151"/>
                      <a:gd name="T3" fmla="*/ 43 h 21"/>
                      <a:gd name="T4" fmla="*/ 29 w 151"/>
                      <a:gd name="T5" fmla="*/ 3 h 21"/>
                      <a:gd name="T6" fmla="*/ 0 60000 65536"/>
                      <a:gd name="T7" fmla="*/ 0 60000 65536"/>
                      <a:gd name="T8" fmla="*/ 0 60000 65536"/>
                      <a:gd name="T9" fmla="*/ 0 w 151"/>
                      <a:gd name="T10" fmla="*/ 0 h 21"/>
                      <a:gd name="T11" fmla="*/ 151 w 151"/>
                      <a:gd name="T12" fmla="*/ 21 h 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1" h="21">
                        <a:moveTo>
                          <a:pt x="0" y="0"/>
                        </a:moveTo>
                        <a:lnTo>
                          <a:pt x="73" y="21"/>
                        </a:lnTo>
                        <a:lnTo>
                          <a:pt x="151" y="3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5" name="Freeform 324">
                    <a:extLst>
                      <a:ext uri="{FF2B5EF4-FFF2-40B4-BE49-F238E27FC236}">
                        <a16:creationId xmlns:a16="http://schemas.microsoft.com/office/drawing/2014/main" id="{BFE69CA3-4434-4EC7-8A24-2004080ADA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0" y="3625"/>
                    <a:ext cx="96" cy="19"/>
                  </a:xfrm>
                  <a:custGeom>
                    <a:avLst/>
                    <a:gdLst>
                      <a:gd name="T0" fmla="*/ 0 w 118"/>
                      <a:gd name="T1" fmla="*/ 0 h 17"/>
                      <a:gd name="T2" fmla="*/ 11 w 118"/>
                      <a:gd name="T3" fmla="*/ 40 h 17"/>
                      <a:gd name="T4" fmla="*/ 22 w 118"/>
                      <a:gd name="T5" fmla="*/ 2 h 17"/>
                      <a:gd name="T6" fmla="*/ 0 60000 65536"/>
                      <a:gd name="T7" fmla="*/ 0 60000 65536"/>
                      <a:gd name="T8" fmla="*/ 0 60000 65536"/>
                      <a:gd name="T9" fmla="*/ 0 w 118"/>
                      <a:gd name="T10" fmla="*/ 0 h 17"/>
                      <a:gd name="T11" fmla="*/ 118 w 118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8" h="17">
                        <a:moveTo>
                          <a:pt x="0" y="0"/>
                        </a:moveTo>
                        <a:lnTo>
                          <a:pt x="56" y="17"/>
                        </a:lnTo>
                        <a:lnTo>
                          <a:pt x="118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6" name="Freeform 325">
                    <a:extLst>
                      <a:ext uri="{FF2B5EF4-FFF2-40B4-BE49-F238E27FC236}">
                        <a16:creationId xmlns:a16="http://schemas.microsoft.com/office/drawing/2014/main" id="{B1B1DA61-853C-4270-B586-29EDF6B3B4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3597"/>
                    <a:ext cx="83" cy="18"/>
                  </a:xfrm>
                  <a:custGeom>
                    <a:avLst/>
                    <a:gdLst>
                      <a:gd name="T0" fmla="*/ 0 w 101"/>
                      <a:gd name="T1" fmla="*/ 0 h 16"/>
                      <a:gd name="T2" fmla="*/ 10 w 101"/>
                      <a:gd name="T3" fmla="*/ 39 h 16"/>
                      <a:gd name="T4" fmla="*/ 21 w 101"/>
                      <a:gd name="T5" fmla="*/ 2 h 16"/>
                      <a:gd name="T6" fmla="*/ 0 60000 65536"/>
                      <a:gd name="T7" fmla="*/ 0 60000 65536"/>
                      <a:gd name="T8" fmla="*/ 0 60000 65536"/>
                      <a:gd name="T9" fmla="*/ 0 w 101"/>
                      <a:gd name="T10" fmla="*/ 0 h 16"/>
                      <a:gd name="T11" fmla="*/ 101 w 101"/>
                      <a:gd name="T12" fmla="*/ 16 h 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1" h="16">
                        <a:moveTo>
                          <a:pt x="0" y="0"/>
                        </a:moveTo>
                        <a:lnTo>
                          <a:pt x="48" y="16"/>
                        </a:lnTo>
                        <a:lnTo>
                          <a:pt x="101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7" name="Freeform 326">
                    <a:extLst>
                      <a:ext uri="{FF2B5EF4-FFF2-40B4-BE49-F238E27FC236}">
                        <a16:creationId xmlns:a16="http://schemas.microsoft.com/office/drawing/2014/main" id="{3FB4737D-7431-4B3E-83B1-59B0B8687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4" y="3569"/>
                    <a:ext cx="68" cy="13"/>
                  </a:xfrm>
                  <a:custGeom>
                    <a:avLst/>
                    <a:gdLst>
                      <a:gd name="T0" fmla="*/ 0 w 82"/>
                      <a:gd name="T1" fmla="*/ 0 h 12"/>
                      <a:gd name="T2" fmla="*/ 8 w 82"/>
                      <a:gd name="T3" fmla="*/ 22 h 12"/>
                      <a:gd name="T4" fmla="*/ 18 w 82"/>
                      <a:gd name="T5" fmla="*/ 2 h 12"/>
                      <a:gd name="T6" fmla="*/ 0 60000 65536"/>
                      <a:gd name="T7" fmla="*/ 0 60000 65536"/>
                      <a:gd name="T8" fmla="*/ 0 60000 65536"/>
                      <a:gd name="T9" fmla="*/ 0 w 82"/>
                      <a:gd name="T10" fmla="*/ 0 h 12"/>
                      <a:gd name="T11" fmla="*/ 82 w 82"/>
                      <a:gd name="T12" fmla="*/ 12 h 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2" h="12">
                        <a:moveTo>
                          <a:pt x="0" y="0"/>
                        </a:moveTo>
                        <a:lnTo>
                          <a:pt x="38" y="12"/>
                        </a:lnTo>
                        <a:lnTo>
                          <a:pt x="82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8" name="Freeform 327">
                    <a:extLst>
                      <a:ext uri="{FF2B5EF4-FFF2-40B4-BE49-F238E27FC236}">
                        <a16:creationId xmlns:a16="http://schemas.microsoft.com/office/drawing/2014/main" id="{3AC3E8D1-0019-45B6-9B01-54CEFD8FA4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3544"/>
                    <a:ext cx="55" cy="10"/>
                  </a:xfrm>
                  <a:custGeom>
                    <a:avLst/>
                    <a:gdLst>
                      <a:gd name="T0" fmla="*/ 0 w 67"/>
                      <a:gd name="T1" fmla="*/ 0 h 9"/>
                      <a:gd name="T2" fmla="*/ 6 w 67"/>
                      <a:gd name="T3" fmla="*/ 20 h 9"/>
                      <a:gd name="T4" fmla="*/ 14 w 67"/>
                      <a:gd name="T5" fmla="*/ 2 h 9"/>
                      <a:gd name="T6" fmla="*/ 0 60000 65536"/>
                      <a:gd name="T7" fmla="*/ 0 60000 65536"/>
                      <a:gd name="T8" fmla="*/ 0 60000 65536"/>
                      <a:gd name="T9" fmla="*/ 0 w 67"/>
                      <a:gd name="T10" fmla="*/ 0 h 9"/>
                      <a:gd name="T11" fmla="*/ 67 w 67"/>
                      <a:gd name="T12" fmla="*/ 9 h 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7" h="9">
                        <a:moveTo>
                          <a:pt x="0" y="0"/>
                        </a:moveTo>
                        <a:lnTo>
                          <a:pt x="31" y="9"/>
                        </a:lnTo>
                        <a:lnTo>
                          <a:pt x="67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19" name="Freeform 328">
                    <a:extLst>
                      <a:ext uri="{FF2B5EF4-FFF2-40B4-BE49-F238E27FC236}">
                        <a16:creationId xmlns:a16="http://schemas.microsoft.com/office/drawing/2014/main" id="{F0A67258-BA77-4FD6-8C75-03C804E2A6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3516"/>
                    <a:ext cx="41" cy="9"/>
                  </a:xfrm>
                  <a:custGeom>
                    <a:avLst/>
                    <a:gdLst>
                      <a:gd name="T0" fmla="*/ 0 w 51"/>
                      <a:gd name="T1" fmla="*/ 0 h 8"/>
                      <a:gd name="T2" fmla="*/ 4 w 51"/>
                      <a:gd name="T3" fmla="*/ 19 h 8"/>
                      <a:gd name="T4" fmla="*/ 9 w 51"/>
                      <a:gd name="T5" fmla="*/ 2 h 8"/>
                      <a:gd name="T6" fmla="*/ 0 60000 65536"/>
                      <a:gd name="T7" fmla="*/ 0 60000 65536"/>
                      <a:gd name="T8" fmla="*/ 0 60000 65536"/>
                      <a:gd name="T9" fmla="*/ 0 w 51"/>
                      <a:gd name="T10" fmla="*/ 0 h 8"/>
                      <a:gd name="T11" fmla="*/ 51 w 51"/>
                      <a:gd name="T12" fmla="*/ 8 h 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1" h="8">
                        <a:moveTo>
                          <a:pt x="0" y="0"/>
                        </a:moveTo>
                        <a:lnTo>
                          <a:pt x="23" y="8"/>
                        </a:lnTo>
                        <a:lnTo>
                          <a:pt x="51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20" name="Freeform 329">
                    <a:extLst>
                      <a:ext uri="{FF2B5EF4-FFF2-40B4-BE49-F238E27FC236}">
                        <a16:creationId xmlns:a16="http://schemas.microsoft.com/office/drawing/2014/main" id="{EDB6D2E6-5D05-467C-AE65-B43E472BB4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" y="3490"/>
                    <a:ext cx="29" cy="7"/>
                  </a:xfrm>
                  <a:custGeom>
                    <a:avLst/>
                    <a:gdLst>
                      <a:gd name="T0" fmla="*/ 0 w 35"/>
                      <a:gd name="T1" fmla="*/ 0 h 6"/>
                      <a:gd name="T2" fmla="*/ 3 w 35"/>
                      <a:gd name="T3" fmla="*/ 20 h 6"/>
                      <a:gd name="T4" fmla="*/ 8 w 35"/>
                      <a:gd name="T5" fmla="*/ 1 h 6"/>
                      <a:gd name="T6" fmla="*/ 0 60000 65536"/>
                      <a:gd name="T7" fmla="*/ 0 60000 65536"/>
                      <a:gd name="T8" fmla="*/ 0 60000 65536"/>
                      <a:gd name="T9" fmla="*/ 0 w 35"/>
                      <a:gd name="T10" fmla="*/ 0 h 6"/>
                      <a:gd name="T11" fmla="*/ 35 w 35"/>
                      <a:gd name="T12" fmla="*/ 6 h 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" h="6">
                        <a:moveTo>
                          <a:pt x="0" y="0"/>
                        </a:moveTo>
                        <a:lnTo>
                          <a:pt x="16" y="6"/>
                        </a:lnTo>
                        <a:lnTo>
                          <a:pt x="35" y="1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21" name="Freeform 330">
                    <a:extLst>
                      <a:ext uri="{FF2B5EF4-FFF2-40B4-BE49-F238E27FC236}">
                        <a16:creationId xmlns:a16="http://schemas.microsoft.com/office/drawing/2014/main" id="{3B03CBBA-F726-449D-828F-BB5DC6D780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7" y="3449"/>
                    <a:ext cx="21" cy="31"/>
                  </a:xfrm>
                  <a:custGeom>
                    <a:avLst/>
                    <a:gdLst>
                      <a:gd name="T0" fmla="*/ 3 w 25"/>
                      <a:gd name="T1" fmla="*/ 0 h 28"/>
                      <a:gd name="T2" fmla="*/ 7 w 25"/>
                      <a:gd name="T3" fmla="*/ 50 h 28"/>
                      <a:gd name="T4" fmla="*/ 3 w 25"/>
                      <a:gd name="T5" fmla="*/ 64 h 28"/>
                      <a:gd name="T6" fmla="*/ 0 w 25"/>
                      <a:gd name="T7" fmla="*/ 50 h 28"/>
                      <a:gd name="T8" fmla="*/ 3 w 2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28"/>
                      <a:gd name="T17" fmla="*/ 25 w 2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28">
                        <a:moveTo>
                          <a:pt x="13" y="0"/>
                        </a:moveTo>
                        <a:lnTo>
                          <a:pt x="25" y="22"/>
                        </a:lnTo>
                        <a:lnTo>
                          <a:pt x="10" y="28"/>
                        </a:lnTo>
                        <a:lnTo>
                          <a:pt x="0" y="22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22" name="Freeform 331">
                    <a:extLst>
                      <a:ext uri="{FF2B5EF4-FFF2-40B4-BE49-F238E27FC236}">
                        <a16:creationId xmlns:a16="http://schemas.microsoft.com/office/drawing/2014/main" id="{EEA77565-B3A2-4AD9-93B0-9C97636FF6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5" y="3351"/>
                    <a:ext cx="51" cy="80"/>
                  </a:xfrm>
                  <a:custGeom>
                    <a:avLst/>
                    <a:gdLst>
                      <a:gd name="T0" fmla="*/ 2 w 62"/>
                      <a:gd name="T1" fmla="*/ 0 h 71"/>
                      <a:gd name="T2" fmla="*/ 13 w 62"/>
                      <a:gd name="T3" fmla="*/ 59 h 71"/>
                      <a:gd name="T4" fmla="*/ 5 w 62"/>
                      <a:gd name="T5" fmla="*/ 134 h 71"/>
                      <a:gd name="T6" fmla="*/ 9 w 62"/>
                      <a:gd name="T7" fmla="*/ 183 h 71"/>
                      <a:gd name="T8" fmla="*/ 0 w 62"/>
                      <a:gd name="T9" fmla="*/ 126 h 71"/>
                      <a:gd name="T10" fmla="*/ 9 w 62"/>
                      <a:gd name="T11" fmla="*/ 48 h 71"/>
                      <a:gd name="T12" fmla="*/ 2 w 62"/>
                      <a:gd name="T13" fmla="*/ 0 h 7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71"/>
                      <a:gd name="T23" fmla="*/ 62 w 62"/>
                      <a:gd name="T24" fmla="*/ 71 h 7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71">
                        <a:moveTo>
                          <a:pt x="8" y="0"/>
                        </a:moveTo>
                        <a:lnTo>
                          <a:pt x="62" y="22"/>
                        </a:lnTo>
                        <a:lnTo>
                          <a:pt x="21" y="52"/>
                        </a:lnTo>
                        <a:lnTo>
                          <a:pt x="41" y="71"/>
                        </a:lnTo>
                        <a:lnTo>
                          <a:pt x="0" y="48"/>
                        </a:lnTo>
                        <a:lnTo>
                          <a:pt x="43" y="1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23" name="Freeform 332">
                    <a:extLst>
                      <a:ext uri="{FF2B5EF4-FFF2-40B4-BE49-F238E27FC236}">
                        <a16:creationId xmlns:a16="http://schemas.microsoft.com/office/drawing/2014/main" id="{43BECA8F-8360-45BB-902B-B9C09E2936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0" y="3430"/>
                    <a:ext cx="167" cy="24"/>
                  </a:xfrm>
                  <a:custGeom>
                    <a:avLst/>
                    <a:gdLst>
                      <a:gd name="T0" fmla="*/ 41 w 204"/>
                      <a:gd name="T1" fmla="*/ 3 h 22"/>
                      <a:gd name="T2" fmla="*/ 29 w 204"/>
                      <a:gd name="T3" fmla="*/ 44 h 22"/>
                      <a:gd name="T4" fmla="*/ 11 w 204"/>
                      <a:gd name="T5" fmla="*/ 15 h 22"/>
                      <a:gd name="T6" fmla="*/ 0 w 204"/>
                      <a:gd name="T7" fmla="*/ 27 h 22"/>
                      <a:gd name="T8" fmla="*/ 13 w 204"/>
                      <a:gd name="T9" fmla="*/ 0 h 22"/>
                      <a:gd name="T10" fmla="*/ 31 w 204"/>
                      <a:gd name="T11" fmla="*/ 29 h 22"/>
                      <a:gd name="T12" fmla="*/ 41 w 204"/>
                      <a:gd name="T13" fmla="*/ 3 h 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4"/>
                      <a:gd name="T22" fmla="*/ 0 h 22"/>
                      <a:gd name="T23" fmla="*/ 204 w 204"/>
                      <a:gd name="T24" fmla="*/ 22 h 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4" h="22">
                        <a:moveTo>
                          <a:pt x="204" y="3"/>
                        </a:moveTo>
                        <a:lnTo>
                          <a:pt x="141" y="22"/>
                        </a:lnTo>
                        <a:lnTo>
                          <a:pt x="54" y="7"/>
                        </a:lnTo>
                        <a:lnTo>
                          <a:pt x="0" y="14"/>
                        </a:lnTo>
                        <a:lnTo>
                          <a:pt x="65" y="0"/>
                        </a:lnTo>
                        <a:lnTo>
                          <a:pt x="150" y="15"/>
                        </a:lnTo>
                        <a:lnTo>
                          <a:pt x="204" y="3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24" name="Freeform 333">
                    <a:extLst>
                      <a:ext uri="{FF2B5EF4-FFF2-40B4-BE49-F238E27FC236}">
                        <a16:creationId xmlns:a16="http://schemas.microsoft.com/office/drawing/2014/main" id="{7E6BFEE1-6438-4E47-A453-02207CE34C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3431"/>
                    <a:ext cx="166" cy="24"/>
                  </a:xfrm>
                  <a:custGeom>
                    <a:avLst/>
                    <a:gdLst>
                      <a:gd name="T0" fmla="*/ 0 w 203"/>
                      <a:gd name="T1" fmla="*/ 38 h 22"/>
                      <a:gd name="T2" fmla="*/ 13 w 203"/>
                      <a:gd name="T3" fmla="*/ 0 h 22"/>
                      <a:gd name="T4" fmla="*/ 30 w 203"/>
                      <a:gd name="T5" fmla="*/ 27 h 22"/>
                      <a:gd name="T6" fmla="*/ 41 w 203"/>
                      <a:gd name="T7" fmla="*/ 15 h 22"/>
                      <a:gd name="T8" fmla="*/ 28 w 203"/>
                      <a:gd name="T9" fmla="*/ 44 h 22"/>
                      <a:gd name="T10" fmla="*/ 11 w 203"/>
                      <a:gd name="T11" fmla="*/ 15 h 22"/>
                      <a:gd name="T12" fmla="*/ 0 w 203"/>
                      <a:gd name="T13" fmla="*/ 38 h 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3"/>
                      <a:gd name="T22" fmla="*/ 0 h 22"/>
                      <a:gd name="T23" fmla="*/ 203 w 203"/>
                      <a:gd name="T24" fmla="*/ 22 h 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3" h="22">
                        <a:moveTo>
                          <a:pt x="0" y="19"/>
                        </a:moveTo>
                        <a:lnTo>
                          <a:pt x="63" y="0"/>
                        </a:lnTo>
                        <a:lnTo>
                          <a:pt x="149" y="14"/>
                        </a:lnTo>
                        <a:lnTo>
                          <a:pt x="203" y="7"/>
                        </a:lnTo>
                        <a:lnTo>
                          <a:pt x="138" y="22"/>
                        </a:lnTo>
                        <a:lnTo>
                          <a:pt x="53" y="7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25" name="Freeform 334">
                    <a:extLst>
                      <a:ext uri="{FF2B5EF4-FFF2-40B4-BE49-F238E27FC236}">
                        <a16:creationId xmlns:a16="http://schemas.microsoft.com/office/drawing/2014/main" id="{CE53DA43-BF8F-4787-890D-17ACCF8A9D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" y="3457"/>
                    <a:ext cx="51" cy="80"/>
                  </a:xfrm>
                  <a:custGeom>
                    <a:avLst/>
                    <a:gdLst>
                      <a:gd name="T0" fmla="*/ 2 w 62"/>
                      <a:gd name="T1" fmla="*/ 0 h 71"/>
                      <a:gd name="T2" fmla="*/ 13 w 62"/>
                      <a:gd name="T3" fmla="*/ 59 h 71"/>
                      <a:gd name="T4" fmla="*/ 5 w 62"/>
                      <a:gd name="T5" fmla="*/ 134 h 71"/>
                      <a:gd name="T6" fmla="*/ 9 w 62"/>
                      <a:gd name="T7" fmla="*/ 183 h 71"/>
                      <a:gd name="T8" fmla="*/ 0 w 62"/>
                      <a:gd name="T9" fmla="*/ 126 h 71"/>
                      <a:gd name="T10" fmla="*/ 9 w 62"/>
                      <a:gd name="T11" fmla="*/ 48 h 71"/>
                      <a:gd name="T12" fmla="*/ 2 w 62"/>
                      <a:gd name="T13" fmla="*/ 0 h 7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71"/>
                      <a:gd name="T23" fmla="*/ 62 w 62"/>
                      <a:gd name="T24" fmla="*/ 71 h 7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71">
                        <a:moveTo>
                          <a:pt x="8" y="0"/>
                        </a:moveTo>
                        <a:lnTo>
                          <a:pt x="62" y="22"/>
                        </a:lnTo>
                        <a:lnTo>
                          <a:pt x="21" y="52"/>
                        </a:lnTo>
                        <a:lnTo>
                          <a:pt x="41" y="71"/>
                        </a:lnTo>
                        <a:lnTo>
                          <a:pt x="0" y="48"/>
                        </a:lnTo>
                        <a:lnTo>
                          <a:pt x="43" y="1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281" name="Group 337">
                  <a:extLst>
                    <a:ext uri="{FF2B5EF4-FFF2-40B4-BE49-F238E27FC236}">
                      <a16:creationId xmlns:a16="http://schemas.microsoft.com/office/drawing/2014/main" id="{04D32FF1-3A69-4FBB-B8B2-4C1C5972AE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00817" y="4157130"/>
                  <a:ext cx="550765" cy="602996"/>
                  <a:chOff x="2729" y="3351"/>
                  <a:chExt cx="358" cy="438"/>
                </a:xfrm>
                <a:grpFill/>
              </p:grpSpPr>
              <p:sp>
                <p:nvSpPr>
                  <p:cNvPr id="290" name="Freeform 338">
                    <a:extLst>
                      <a:ext uri="{FF2B5EF4-FFF2-40B4-BE49-F238E27FC236}">
                        <a16:creationId xmlns:a16="http://schemas.microsoft.com/office/drawing/2014/main" id="{3FCD3BB0-93E5-4DCC-8DB9-70396127E9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3439"/>
                    <a:ext cx="165" cy="322"/>
                  </a:xfrm>
                  <a:custGeom>
                    <a:avLst/>
                    <a:gdLst>
                      <a:gd name="T0" fmla="*/ 21 w 201"/>
                      <a:gd name="T1" fmla="*/ 0 h 287"/>
                      <a:gd name="T2" fmla="*/ 0 w 201"/>
                      <a:gd name="T3" fmla="*/ 719 h 287"/>
                      <a:gd name="T4" fmla="*/ 21 w 201"/>
                      <a:gd name="T5" fmla="*/ 661 h 287"/>
                      <a:gd name="T6" fmla="*/ 42 w 201"/>
                      <a:gd name="T7" fmla="*/ 719 h 287"/>
                      <a:gd name="T8" fmla="*/ 21 w 201"/>
                      <a:gd name="T9" fmla="*/ 0 h 28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1"/>
                      <a:gd name="T16" fmla="*/ 0 h 287"/>
                      <a:gd name="T17" fmla="*/ 201 w 201"/>
                      <a:gd name="T18" fmla="*/ 287 h 28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1" h="287">
                        <a:moveTo>
                          <a:pt x="100" y="0"/>
                        </a:moveTo>
                        <a:lnTo>
                          <a:pt x="0" y="287"/>
                        </a:lnTo>
                        <a:lnTo>
                          <a:pt x="101" y="264"/>
                        </a:lnTo>
                        <a:lnTo>
                          <a:pt x="201" y="287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1" name="Freeform 339">
                    <a:extLst>
                      <a:ext uri="{FF2B5EF4-FFF2-40B4-BE49-F238E27FC236}">
                        <a16:creationId xmlns:a16="http://schemas.microsoft.com/office/drawing/2014/main" id="{E9C0F192-D603-4C49-9551-5D1B1E621D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3439"/>
                    <a:ext cx="82" cy="349"/>
                  </a:xfrm>
                  <a:custGeom>
                    <a:avLst/>
                    <a:gdLst>
                      <a:gd name="T0" fmla="*/ 0 w 100"/>
                      <a:gd name="T1" fmla="*/ 719 h 311"/>
                      <a:gd name="T2" fmla="*/ 21 w 100"/>
                      <a:gd name="T3" fmla="*/ 783 h 311"/>
                      <a:gd name="T4" fmla="*/ 21 w 100"/>
                      <a:gd name="T5" fmla="*/ 0 h 311"/>
                      <a:gd name="T6" fmla="*/ 0 60000 65536"/>
                      <a:gd name="T7" fmla="*/ 0 60000 65536"/>
                      <a:gd name="T8" fmla="*/ 0 60000 65536"/>
                      <a:gd name="T9" fmla="*/ 0 w 100"/>
                      <a:gd name="T10" fmla="*/ 0 h 311"/>
                      <a:gd name="T11" fmla="*/ 100 w 100"/>
                      <a:gd name="T12" fmla="*/ 311 h 3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0" h="311">
                        <a:moveTo>
                          <a:pt x="0" y="287"/>
                        </a:moveTo>
                        <a:lnTo>
                          <a:pt x="100" y="311"/>
                        </a:lnTo>
                        <a:lnTo>
                          <a:pt x="100" y="0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2" name="Line 340">
                    <a:extLst>
                      <a:ext uri="{FF2B5EF4-FFF2-40B4-BE49-F238E27FC236}">
                        <a16:creationId xmlns:a16="http://schemas.microsoft.com/office/drawing/2014/main" id="{CA87BA8B-EDD0-474D-A260-9FBB40D484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10" y="3759"/>
                    <a:ext cx="84" cy="30"/>
                  </a:xfrm>
                  <a:prstGeom prst="line">
                    <a:avLst/>
                  </a:pr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3" name="Freeform 341">
                    <a:extLst>
                      <a:ext uri="{FF2B5EF4-FFF2-40B4-BE49-F238E27FC236}">
                        <a16:creationId xmlns:a16="http://schemas.microsoft.com/office/drawing/2014/main" id="{245911EA-ACB9-4277-A826-99F430111B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1" y="3732"/>
                    <a:ext cx="151" cy="27"/>
                  </a:xfrm>
                  <a:custGeom>
                    <a:avLst/>
                    <a:gdLst>
                      <a:gd name="T0" fmla="*/ 0 w 184"/>
                      <a:gd name="T1" fmla="*/ 0 h 24"/>
                      <a:gd name="T2" fmla="*/ 19 w 184"/>
                      <a:gd name="T3" fmla="*/ 61 h 24"/>
                      <a:gd name="T4" fmla="*/ 39 w 184"/>
                      <a:gd name="T5" fmla="*/ 0 h 24"/>
                      <a:gd name="T6" fmla="*/ 0 60000 65536"/>
                      <a:gd name="T7" fmla="*/ 0 60000 65536"/>
                      <a:gd name="T8" fmla="*/ 0 60000 65536"/>
                      <a:gd name="T9" fmla="*/ 0 w 184"/>
                      <a:gd name="T10" fmla="*/ 0 h 24"/>
                      <a:gd name="T11" fmla="*/ 184 w 184"/>
                      <a:gd name="T12" fmla="*/ 24 h 2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4" h="24">
                        <a:moveTo>
                          <a:pt x="0" y="0"/>
                        </a:moveTo>
                        <a:lnTo>
                          <a:pt x="91" y="24"/>
                        </a:lnTo>
                        <a:lnTo>
                          <a:pt x="184" y="0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4" name="Freeform 342">
                    <a:extLst>
                      <a:ext uri="{FF2B5EF4-FFF2-40B4-BE49-F238E27FC236}">
                        <a16:creationId xmlns:a16="http://schemas.microsoft.com/office/drawing/2014/main" id="{F7A9F286-D5DD-4324-A512-E9F3E0CBE4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3705"/>
                    <a:ext cx="138" cy="24"/>
                  </a:xfrm>
                  <a:custGeom>
                    <a:avLst/>
                    <a:gdLst>
                      <a:gd name="T0" fmla="*/ 0 w 169"/>
                      <a:gd name="T1" fmla="*/ 0 h 22"/>
                      <a:gd name="T2" fmla="*/ 16 w 169"/>
                      <a:gd name="T3" fmla="*/ 44 h 22"/>
                      <a:gd name="T4" fmla="*/ 33 w 169"/>
                      <a:gd name="T5" fmla="*/ 0 h 22"/>
                      <a:gd name="T6" fmla="*/ 0 60000 65536"/>
                      <a:gd name="T7" fmla="*/ 0 60000 65536"/>
                      <a:gd name="T8" fmla="*/ 0 60000 65536"/>
                      <a:gd name="T9" fmla="*/ 0 w 169"/>
                      <a:gd name="T10" fmla="*/ 0 h 22"/>
                      <a:gd name="T11" fmla="*/ 169 w 169"/>
                      <a:gd name="T12" fmla="*/ 22 h 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9" h="22">
                        <a:moveTo>
                          <a:pt x="0" y="0"/>
                        </a:moveTo>
                        <a:lnTo>
                          <a:pt x="85" y="22"/>
                        </a:lnTo>
                        <a:lnTo>
                          <a:pt x="169" y="0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5" name="Freeform 343">
                    <a:extLst>
                      <a:ext uri="{FF2B5EF4-FFF2-40B4-BE49-F238E27FC236}">
                        <a16:creationId xmlns:a16="http://schemas.microsoft.com/office/drawing/2014/main" id="{0B471169-F7B3-4340-8BB9-58C152B1E6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3650"/>
                    <a:ext cx="112" cy="23"/>
                  </a:xfrm>
                  <a:custGeom>
                    <a:avLst/>
                    <a:gdLst>
                      <a:gd name="T0" fmla="*/ 0 w 137"/>
                      <a:gd name="T1" fmla="*/ 0 h 21"/>
                      <a:gd name="T2" fmla="*/ 13 w 137"/>
                      <a:gd name="T3" fmla="*/ 43 h 21"/>
                      <a:gd name="T4" fmla="*/ 28 w 137"/>
                      <a:gd name="T5" fmla="*/ 4 h 21"/>
                      <a:gd name="T6" fmla="*/ 0 60000 65536"/>
                      <a:gd name="T7" fmla="*/ 0 60000 65536"/>
                      <a:gd name="T8" fmla="*/ 0 60000 65536"/>
                      <a:gd name="T9" fmla="*/ 0 w 137"/>
                      <a:gd name="T10" fmla="*/ 0 h 21"/>
                      <a:gd name="T11" fmla="*/ 137 w 137"/>
                      <a:gd name="T12" fmla="*/ 21 h 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7" h="21">
                        <a:moveTo>
                          <a:pt x="0" y="0"/>
                        </a:moveTo>
                        <a:lnTo>
                          <a:pt x="66" y="21"/>
                        </a:lnTo>
                        <a:lnTo>
                          <a:pt x="137" y="4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6" name="Freeform 344">
                    <a:extLst>
                      <a:ext uri="{FF2B5EF4-FFF2-40B4-BE49-F238E27FC236}">
                        <a16:creationId xmlns:a16="http://schemas.microsoft.com/office/drawing/2014/main" id="{1B26251E-DDC9-4283-BD79-5825D16068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3678"/>
                    <a:ext cx="123" cy="23"/>
                  </a:xfrm>
                  <a:custGeom>
                    <a:avLst/>
                    <a:gdLst>
                      <a:gd name="T0" fmla="*/ 0 w 151"/>
                      <a:gd name="T1" fmla="*/ 0 h 21"/>
                      <a:gd name="T2" fmla="*/ 14 w 151"/>
                      <a:gd name="T3" fmla="*/ 43 h 21"/>
                      <a:gd name="T4" fmla="*/ 29 w 151"/>
                      <a:gd name="T5" fmla="*/ 3 h 21"/>
                      <a:gd name="T6" fmla="*/ 0 60000 65536"/>
                      <a:gd name="T7" fmla="*/ 0 60000 65536"/>
                      <a:gd name="T8" fmla="*/ 0 60000 65536"/>
                      <a:gd name="T9" fmla="*/ 0 w 151"/>
                      <a:gd name="T10" fmla="*/ 0 h 21"/>
                      <a:gd name="T11" fmla="*/ 151 w 151"/>
                      <a:gd name="T12" fmla="*/ 21 h 2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1" h="21">
                        <a:moveTo>
                          <a:pt x="0" y="0"/>
                        </a:moveTo>
                        <a:lnTo>
                          <a:pt x="73" y="21"/>
                        </a:lnTo>
                        <a:lnTo>
                          <a:pt x="151" y="3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7" name="Freeform 345">
                    <a:extLst>
                      <a:ext uri="{FF2B5EF4-FFF2-40B4-BE49-F238E27FC236}">
                        <a16:creationId xmlns:a16="http://schemas.microsoft.com/office/drawing/2014/main" id="{81A93F8E-03DD-407D-98AD-7D33D6E73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0" y="3625"/>
                    <a:ext cx="96" cy="19"/>
                  </a:xfrm>
                  <a:custGeom>
                    <a:avLst/>
                    <a:gdLst>
                      <a:gd name="T0" fmla="*/ 0 w 118"/>
                      <a:gd name="T1" fmla="*/ 0 h 17"/>
                      <a:gd name="T2" fmla="*/ 11 w 118"/>
                      <a:gd name="T3" fmla="*/ 40 h 17"/>
                      <a:gd name="T4" fmla="*/ 22 w 118"/>
                      <a:gd name="T5" fmla="*/ 2 h 17"/>
                      <a:gd name="T6" fmla="*/ 0 60000 65536"/>
                      <a:gd name="T7" fmla="*/ 0 60000 65536"/>
                      <a:gd name="T8" fmla="*/ 0 60000 65536"/>
                      <a:gd name="T9" fmla="*/ 0 w 118"/>
                      <a:gd name="T10" fmla="*/ 0 h 17"/>
                      <a:gd name="T11" fmla="*/ 118 w 118"/>
                      <a:gd name="T12" fmla="*/ 17 h 17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8" h="17">
                        <a:moveTo>
                          <a:pt x="0" y="0"/>
                        </a:moveTo>
                        <a:lnTo>
                          <a:pt x="56" y="17"/>
                        </a:lnTo>
                        <a:lnTo>
                          <a:pt x="118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8" name="Freeform 346">
                    <a:extLst>
                      <a:ext uri="{FF2B5EF4-FFF2-40B4-BE49-F238E27FC236}">
                        <a16:creationId xmlns:a16="http://schemas.microsoft.com/office/drawing/2014/main" id="{C8EDF708-7914-4D0E-820C-271F9F9A09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3597"/>
                    <a:ext cx="83" cy="18"/>
                  </a:xfrm>
                  <a:custGeom>
                    <a:avLst/>
                    <a:gdLst>
                      <a:gd name="T0" fmla="*/ 0 w 101"/>
                      <a:gd name="T1" fmla="*/ 0 h 16"/>
                      <a:gd name="T2" fmla="*/ 10 w 101"/>
                      <a:gd name="T3" fmla="*/ 39 h 16"/>
                      <a:gd name="T4" fmla="*/ 21 w 101"/>
                      <a:gd name="T5" fmla="*/ 2 h 16"/>
                      <a:gd name="T6" fmla="*/ 0 60000 65536"/>
                      <a:gd name="T7" fmla="*/ 0 60000 65536"/>
                      <a:gd name="T8" fmla="*/ 0 60000 65536"/>
                      <a:gd name="T9" fmla="*/ 0 w 101"/>
                      <a:gd name="T10" fmla="*/ 0 h 16"/>
                      <a:gd name="T11" fmla="*/ 101 w 101"/>
                      <a:gd name="T12" fmla="*/ 16 h 1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01" h="16">
                        <a:moveTo>
                          <a:pt x="0" y="0"/>
                        </a:moveTo>
                        <a:lnTo>
                          <a:pt x="48" y="16"/>
                        </a:lnTo>
                        <a:lnTo>
                          <a:pt x="101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9" name="Freeform 347">
                    <a:extLst>
                      <a:ext uri="{FF2B5EF4-FFF2-40B4-BE49-F238E27FC236}">
                        <a16:creationId xmlns:a16="http://schemas.microsoft.com/office/drawing/2014/main" id="{27CC413E-C597-4F41-9326-FCF65919EB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4" y="3569"/>
                    <a:ext cx="68" cy="13"/>
                  </a:xfrm>
                  <a:custGeom>
                    <a:avLst/>
                    <a:gdLst>
                      <a:gd name="T0" fmla="*/ 0 w 82"/>
                      <a:gd name="T1" fmla="*/ 0 h 12"/>
                      <a:gd name="T2" fmla="*/ 8 w 82"/>
                      <a:gd name="T3" fmla="*/ 22 h 12"/>
                      <a:gd name="T4" fmla="*/ 18 w 82"/>
                      <a:gd name="T5" fmla="*/ 2 h 12"/>
                      <a:gd name="T6" fmla="*/ 0 60000 65536"/>
                      <a:gd name="T7" fmla="*/ 0 60000 65536"/>
                      <a:gd name="T8" fmla="*/ 0 60000 65536"/>
                      <a:gd name="T9" fmla="*/ 0 w 82"/>
                      <a:gd name="T10" fmla="*/ 0 h 12"/>
                      <a:gd name="T11" fmla="*/ 82 w 82"/>
                      <a:gd name="T12" fmla="*/ 12 h 1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82" h="12">
                        <a:moveTo>
                          <a:pt x="0" y="0"/>
                        </a:moveTo>
                        <a:lnTo>
                          <a:pt x="38" y="12"/>
                        </a:lnTo>
                        <a:lnTo>
                          <a:pt x="82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0" name="Freeform 348">
                    <a:extLst>
                      <a:ext uri="{FF2B5EF4-FFF2-40B4-BE49-F238E27FC236}">
                        <a16:creationId xmlns:a16="http://schemas.microsoft.com/office/drawing/2014/main" id="{19CB13B1-5A2D-4F8C-A4B4-67C74A623C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3544"/>
                    <a:ext cx="55" cy="10"/>
                  </a:xfrm>
                  <a:custGeom>
                    <a:avLst/>
                    <a:gdLst>
                      <a:gd name="T0" fmla="*/ 0 w 67"/>
                      <a:gd name="T1" fmla="*/ 0 h 9"/>
                      <a:gd name="T2" fmla="*/ 6 w 67"/>
                      <a:gd name="T3" fmla="*/ 20 h 9"/>
                      <a:gd name="T4" fmla="*/ 14 w 67"/>
                      <a:gd name="T5" fmla="*/ 2 h 9"/>
                      <a:gd name="T6" fmla="*/ 0 60000 65536"/>
                      <a:gd name="T7" fmla="*/ 0 60000 65536"/>
                      <a:gd name="T8" fmla="*/ 0 60000 65536"/>
                      <a:gd name="T9" fmla="*/ 0 w 67"/>
                      <a:gd name="T10" fmla="*/ 0 h 9"/>
                      <a:gd name="T11" fmla="*/ 67 w 67"/>
                      <a:gd name="T12" fmla="*/ 9 h 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7" h="9">
                        <a:moveTo>
                          <a:pt x="0" y="0"/>
                        </a:moveTo>
                        <a:lnTo>
                          <a:pt x="31" y="9"/>
                        </a:lnTo>
                        <a:lnTo>
                          <a:pt x="67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1" name="Freeform 349">
                    <a:extLst>
                      <a:ext uri="{FF2B5EF4-FFF2-40B4-BE49-F238E27FC236}">
                        <a16:creationId xmlns:a16="http://schemas.microsoft.com/office/drawing/2014/main" id="{7DE17216-AA43-4046-A6FD-6A2A7E0CC1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3516"/>
                    <a:ext cx="41" cy="9"/>
                  </a:xfrm>
                  <a:custGeom>
                    <a:avLst/>
                    <a:gdLst>
                      <a:gd name="T0" fmla="*/ 0 w 51"/>
                      <a:gd name="T1" fmla="*/ 0 h 8"/>
                      <a:gd name="T2" fmla="*/ 4 w 51"/>
                      <a:gd name="T3" fmla="*/ 19 h 8"/>
                      <a:gd name="T4" fmla="*/ 9 w 51"/>
                      <a:gd name="T5" fmla="*/ 2 h 8"/>
                      <a:gd name="T6" fmla="*/ 0 60000 65536"/>
                      <a:gd name="T7" fmla="*/ 0 60000 65536"/>
                      <a:gd name="T8" fmla="*/ 0 60000 65536"/>
                      <a:gd name="T9" fmla="*/ 0 w 51"/>
                      <a:gd name="T10" fmla="*/ 0 h 8"/>
                      <a:gd name="T11" fmla="*/ 51 w 51"/>
                      <a:gd name="T12" fmla="*/ 8 h 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1" h="8">
                        <a:moveTo>
                          <a:pt x="0" y="0"/>
                        </a:moveTo>
                        <a:lnTo>
                          <a:pt x="23" y="8"/>
                        </a:lnTo>
                        <a:lnTo>
                          <a:pt x="51" y="2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2" name="Freeform 350">
                    <a:extLst>
                      <a:ext uri="{FF2B5EF4-FFF2-40B4-BE49-F238E27FC236}">
                        <a16:creationId xmlns:a16="http://schemas.microsoft.com/office/drawing/2014/main" id="{4BCC12BB-9032-40FE-BE6B-0DEF78029D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" y="3490"/>
                    <a:ext cx="29" cy="7"/>
                  </a:xfrm>
                  <a:custGeom>
                    <a:avLst/>
                    <a:gdLst>
                      <a:gd name="T0" fmla="*/ 0 w 35"/>
                      <a:gd name="T1" fmla="*/ 0 h 6"/>
                      <a:gd name="T2" fmla="*/ 3 w 35"/>
                      <a:gd name="T3" fmla="*/ 20 h 6"/>
                      <a:gd name="T4" fmla="*/ 8 w 35"/>
                      <a:gd name="T5" fmla="*/ 1 h 6"/>
                      <a:gd name="T6" fmla="*/ 0 60000 65536"/>
                      <a:gd name="T7" fmla="*/ 0 60000 65536"/>
                      <a:gd name="T8" fmla="*/ 0 60000 65536"/>
                      <a:gd name="T9" fmla="*/ 0 w 35"/>
                      <a:gd name="T10" fmla="*/ 0 h 6"/>
                      <a:gd name="T11" fmla="*/ 35 w 35"/>
                      <a:gd name="T12" fmla="*/ 6 h 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" h="6">
                        <a:moveTo>
                          <a:pt x="0" y="0"/>
                        </a:moveTo>
                        <a:lnTo>
                          <a:pt x="16" y="6"/>
                        </a:lnTo>
                        <a:lnTo>
                          <a:pt x="35" y="1"/>
                        </a:lnTo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3" name="Freeform 351">
                    <a:extLst>
                      <a:ext uri="{FF2B5EF4-FFF2-40B4-BE49-F238E27FC236}">
                        <a16:creationId xmlns:a16="http://schemas.microsoft.com/office/drawing/2014/main" id="{CF18100A-C5B0-4310-A287-C0A185C57E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7" y="3449"/>
                    <a:ext cx="21" cy="31"/>
                  </a:xfrm>
                  <a:custGeom>
                    <a:avLst/>
                    <a:gdLst>
                      <a:gd name="T0" fmla="*/ 3 w 25"/>
                      <a:gd name="T1" fmla="*/ 0 h 28"/>
                      <a:gd name="T2" fmla="*/ 7 w 25"/>
                      <a:gd name="T3" fmla="*/ 50 h 28"/>
                      <a:gd name="T4" fmla="*/ 3 w 25"/>
                      <a:gd name="T5" fmla="*/ 64 h 28"/>
                      <a:gd name="T6" fmla="*/ 0 w 25"/>
                      <a:gd name="T7" fmla="*/ 50 h 28"/>
                      <a:gd name="T8" fmla="*/ 3 w 25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28"/>
                      <a:gd name="T17" fmla="*/ 25 w 25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28">
                        <a:moveTo>
                          <a:pt x="13" y="0"/>
                        </a:moveTo>
                        <a:lnTo>
                          <a:pt x="25" y="22"/>
                        </a:lnTo>
                        <a:lnTo>
                          <a:pt x="10" y="28"/>
                        </a:lnTo>
                        <a:lnTo>
                          <a:pt x="0" y="22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4" name="Freeform 352">
                    <a:extLst>
                      <a:ext uri="{FF2B5EF4-FFF2-40B4-BE49-F238E27FC236}">
                        <a16:creationId xmlns:a16="http://schemas.microsoft.com/office/drawing/2014/main" id="{87683616-12D1-4D4E-95CA-993B849194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5" y="3351"/>
                    <a:ext cx="51" cy="80"/>
                  </a:xfrm>
                  <a:custGeom>
                    <a:avLst/>
                    <a:gdLst>
                      <a:gd name="T0" fmla="*/ 2 w 62"/>
                      <a:gd name="T1" fmla="*/ 0 h 71"/>
                      <a:gd name="T2" fmla="*/ 13 w 62"/>
                      <a:gd name="T3" fmla="*/ 59 h 71"/>
                      <a:gd name="T4" fmla="*/ 5 w 62"/>
                      <a:gd name="T5" fmla="*/ 134 h 71"/>
                      <a:gd name="T6" fmla="*/ 9 w 62"/>
                      <a:gd name="T7" fmla="*/ 183 h 71"/>
                      <a:gd name="T8" fmla="*/ 0 w 62"/>
                      <a:gd name="T9" fmla="*/ 126 h 71"/>
                      <a:gd name="T10" fmla="*/ 9 w 62"/>
                      <a:gd name="T11" fmla="*/ 48 h 71"/>
                      <a:gd name="T12" fmla="*/ 2 w 62"/>
                      <a:gd name="T13" fmla="*/ 0 h 7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71"/>
                      <a:gd name="T23" fmla="*/ 62 w 62"/>
                      <a:gd name="T24" fmla="*/ 71 h 7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71">
                        <a:moveTo>
                          <a:pt x="8" y="0"/>
                        </a:moveTo>
                        <a:lnTo>
                          <a:pt x="62" y="22"/>
                        </a:lnTo>
                        <a:lnTo>
                          <a:pt x="21" y="52"/>
                        </a:lnTo>
                        <a:lnTo>
                          <a:pt x="41" y="71"/>
                        </a:lnTo>
                        <a:lnTo>
                          <a:pt x="0" y="48"/>
                        </a:lnTo>
                        <a:lnTo>
                          <a:pt x="43" y="1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5" name="Freeform 353">
                    <a:extLst>
                      <a:ext uri="{FF2B5EF4-FFF2-40B4-BE49-F238E27FC236}">
                        <a16:creationId xmlns:a16="http://schemas.microsoft.com/office/drawing/2014/main" id="{805E29B6-EB41-4D63-B91E-C9217C7CB9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0" y="3430"/>
                    <a:ext cx="167" cy="24"/>
                  </a:xfrm>
                  <a:custGeom>
                    <a:avLst/>
                    <a:gdLst>
                      <a:gd name="T0" fmla="*/ 41 w 204"/>
                      <a:gd name="T1" fmla="*/ 3 h 22"/>
                      <a:gd name="T2" fmla="*/ 29 w 204"/>
                      <a:gd name="T3" fmla="*/ 44 h 22"/>
                      <a:gd name="T4" fmla="*/ 11 w 204"/>
                      <a:gd name="T5" fmla="*/ 15 h 22"/>
                      <a:gd name="T6" fmla="*/ 0 w 204"/>
                      <a:gd name="T7" fmla="*/ 27 h 22"/>
                      <a:gd name="T8" fmla="*/ 13 w 204"/>
                      <a:gd name="T9" fmla="*/ 0 h 22"/>
                      <a:gd name="T10" fmla="*/ 31 w 204"/>
                      <a:gd name="T11" fmla="*/ 29 h 22"/>
                      <a:gd name="T12" fmla="*/ 41 w 204"/>
                      <a:gd name="T13" fmla="*/ 3 h 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4"/>
                      <a:gd name="T22" fmla="*/ 0 h 22"/>
                      <a:gd name="T23" fmla="*/ 204 w 204"/>
                      <a:gd name="T24" fmla="*/ 22 h 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4" h="22">
                        <a:moveTo>
                          <a:pt x="204" y="3"/>
                        </a:moveTo>
                        <a:lnTo>
                          <a:pt x="141" y="22"/>
                        </a:lnTo>
                        <a:lnTo>
                          <a:pt x="54" y="7"/>
                        </a:lnTo>
                        <a:lnTo>
                          <a:pt x="0" y="14"/>
                        </a:lnTo>
                        <a:lnTo>
                          <a:pt x="65" y="0"/>
                        </a:lnTo>
                        <a:lnTo>
                          <a:pt x="150" y="15"/>
                        </a:lnTo>
                        <a:lnTo>
                          <a:pt x="204" y="3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6" name="Freeform 354">
                    <a:extLst>
                      <a:ext uri="{FF2B5EF4-FFF2-40B4-BE49-F238E27FC236}">
                        <a16:creationId xmlns:a16="http://schemas.microsoft.com/office/drawing/2014/main" id="{8A7D94B0-3BBA-44C6-B335-E355153E07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3431"/>
                    <a:ext cx="166" cy="24"/>
                  </a:xfrm>
                  <a:custGeom>
                    <a:avLst/>
                    <a:gdLst>
                      <a:gd name="T0" fmla="*/ 0 w 203"/>
                      <a:gd name="T1" fmla="*/ 38 h 22"/>
                      <a:gd name="T2" fmla="*/ 13 w 203"/>
                      <a:gd name="T3" fmla="*/ 0 h 22"/>
                      <a:gd name="T4" fmla="*/ 30 w 203"/>
                      <a:gd name="T5" fmla="*/ 27 h 22"/>
                      <a:gd name="T6" fmla="*/ 41 w 203"/>
                      <a:gd name="T7" fmla="*/ 15 h 22"/>
                      <a:gd name="T8" fmla="*/ 28 w 203"/>
                      <a:gd name="T9" fmla="*/ 44 h 22"/>
                      <a:gd name="T10" fmla="*/ 11 w 203"/>
                      <a:gd name="T11" fmla="*/ 15 h 22"/>
                      <a:gd name="T12" fmla="*/ 0 w 203"/>
                      <a:gd name="T13" fmla="*/ 38 h 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03"/>
                      <a:gd name="T22" fmla="*/ 0 h 22"/>
                      <a:gd name="T23" fmla="*/ 203 w 203"/>
                      <a:gd name="T24" fmla="*/ 22 h 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03" h="22">
                        <a:moveTo>
                          <a:pt x="0" y="19"/>
                        </a:moveTo>
                        <a:lnTo>
                          <a:pt x="63" y="0"/>
                        </a:lnTo>
                        <a:lnTo>
                          <a:pt x="149" y="14"/>
                        </a:lnTo>
                        <a:lnTo>
                          <a:pt x="203" y="7"/>
                        </a:lnTo>
                        <a:lnTo>
                          <a:pt x="138" y="22"/>
                        </a:lnTo>
                        <a:lnTo>
                          <a:pt x="53" y="7"/>
                        </a:lnTo>
                        <a:lnTo>
                          <a:pt x="0" y="19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307" name="Freeform 355">
                    <a:extLst>
                      <a:ext uri="{FF2B5EF4-FFF2-40B4-BE49-F238E27FC236}">
                        <a16:creationId xmlns:a16="http://schemas.microsoft.com/office/drawing/2014/main" id="{A7283337-DCB5-4227-9E13-4963DE9F60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" y="3457"/>
                    <a:ext cx="51" cy="80"/>
                  </a:xfrm>
                  <a:custGeom>
                    <a:avLst/>
                    <a:gdLst>
                      <a:gd name="T0" fmla="*/ 2 w 62"/>
                      <a:gd name="T1" fmla="*/ 0 h 71"/>
                      <a:gd name="T2" fmla="*/ 13 w 62"/>
                      <a:gd name="T3" fmla="*/ 59 h 71"/>
                      <a:gd name="T4" fmla="*/ 5 w 62"/>
                      <a:gd name="T5" fmla="*/ 134 h 71"/>
                      <a:gd name="T6" fmla="*/ 9 w 62"/>
                      <a:gd name="T7" fmla="*/ 183 h 71"/>
                      <a:gd name="T8" fmla="*/ 0 w 62"/>
                      <a:gd name="T9" fmla="*/ 126 h 71"/>
                      <a:gd name="T10" fmla="*/ 9 w 62"/>
                      <a:gd name="T11" fmla="*/ 48 h 71"/>
                      <a:gd name="T12" fmla="*/ 2 w 62"/>
                      <a:gd name="T13" fmla="*/ 0 h 7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2"/>
                      <a:gd name="T22" fmla="*/ 0 h 71"/>
                      <a:gd name="T23" fmla="*/ 62 w 62"/>
                      <a:gd name="T24" fmla="*/ 71 h 7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2" h="71">
                        <a:moveTo>
                          <a:pt x="8" y="0"/>
                        </a:moveTo>
                        <a:lnTo>
                          <a:pt x="62" y="22"/>
                        </a:lnTo>
                        <a:lnTo>
                          <a:pt x="21" y="52"/>
                        </a:lnTo>
                        <a:lnTo>
                          <a:pt x="41" y="71"/>
                        </a:lnTo>
                        <a:lnTo>
                          <a:pt x="0" y="48"/>
                        </a:lnTo>
                        <a:lnTo>
                          <a:pt x="43" y="19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  <p:grpSp>
              <p:nvGrpSpPr>
                <p:cNvPr id="282" name="Group 373">
                  <a:extLst>
                    <a:ext uri="{FF2B5EF4-FFF2-40B4-BE49-F238E27FC236}">
                      <a16:creationId xmlns:a16="http://schemas.microsoft.com/office/drawing/2014/main" id="{99967F89-4A1F-4350-BC56-3CCE2E83C4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4947" y="4447806"/>
                  <a:ext cx="1195500" cy="427623"/>
                  <a:chOff x="1045" y="2044"/>
                  <a:chExt cx="831" cy="457"/>
                </a:xfrm>
                <a:grpFill/>
              </p:grpSpPr>
              <p:sp>
                <p:nvSpPr>
                  <p:cNvPr id="283" name="AutoShape 359">
                    <a:extLst>
                      <a:ext uri="{FF2B5EF4-FFF2-40B4-BE49-F238E27FC236}">
                        <a16:creationId xmlns:a16="http://schemas.microsoft.com/office/drawing/2014/main" id="{C3263A9E-E835-4999-AA0C-F844BB6007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5" y="2185"/>
                    <a:ext cx="201" cy="181"/>
                  </a:xfrm>
                  <a:prstGeom prst="octagon">
                    <a:avLst>
                      <a:gd name="adj" fmla="val 29287"/>
                    </a:avLst>
                  </a:prstGeom>
                  <a:grp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84" name="AutoShape 362">
                    <a:extLst>
                      <a:ext uri="{FF2B5EF4-FFF2-40B4-BE49-F238E27FC236}">
                        <a16:creationId xmlns:a16="http://schemas.microsoft.com/office/drawing/2014/main" id="{FA857BFA-B36F-4FFD-8791-A06D648D5E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1" y="2320"/>
                    <a:ext cx="201" cy="181"/>
                  </a:xfrm>
                  <a:prstGeom prst="octagon">
                    <a:avLst>
                      <a:gd name="adj" fmla="val 29287"/>
                    </a:avLst>
                  </a:prstGeom>
                  <a:grp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85" name="AutoShape 363">
                    <a:extLst>
                      <a:ext uri="{FF2B5EF4-FFF2-40B4-BE49-F238E27FC236}">
                        <a16:creationId xmlns:a16="http://schemas.microsoft.com/office/drawing/2014/main" id="{36EE9148-B0BC-4284-82A8-52CCCB44F0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4" y="2044"/>
                    <a:ext cx="201" cy="181"/>
                  </a:xfrm>
                  <a:prstGeom prst="octagon">
                    <a:avLst>
                      <a:gd name="adj" fmla="val 29287"/>
                    </a:avLst>
                  </a:prstGeom>
                  <a:grp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86" name="AutoShape 364">
                    <a:extLst>
                      <a:ext uri="{FF2B5EF4-FFF2-40B4-BE49-F238E27FC236}">
                        <a16:creationId xmlns:a16="http://schemas.microsoft.com/office/drawing/2014/main" id="{EC07901C-8DC4-4482-B6B3-74413233E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75" y="2182"/>
                    <a:ext cx="201" cy="181"/>
                  </a:xfrm>
                  <a:prstGeom prst="octagon">
                    <a:avLst>
                      <a:gd name="adj" fmla="val 29287"/>
                    </a:avLst>
                  </a:prstGeom>
                  <a:grp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87" name="AutoShape 369">
                    <a:extLst>
                      <a:ext uri="{FF2B5EF4-FFF2-40B4-BE49-F238E27FC236}">
                        <a16:creationId xmlns:a16="http://schemas.microsoft.com/office/drawing/2014/main" id="{ED1E7D0F-B4D6-4225-B41E-5EEE5F302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4" y="2185"/>
                    <a:ext cx="201" cy="181"/>
                  </a:xfrm>
                  <a:prstGeom prst="octagon">
                    <a:avLst>
                      <a:gd name="adj" fmla="val 29287"/>
                    </a:avLst>
                  </a:prstGeom>
                  <a:grp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88" name="AutoShape 370">
                    <a:extLst>
                      <a:ext uri="{FF2B5EF4-FFF2-40B4-BE49-F238E27FC236}">
                        <a16:creationId xmlns:a16="http://schemas.microsoft.com/office/drawing/2014/main" id="{FD715C9F-1D33-4844-80E2-32F9D173A1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3" y="2044"/>
                    <a:ext cx="201" cy="181"/>
                  </a:xfrm>
                  <a:prstGeom prst="octagon">
                    <a:avLst>
                      <a:gd name="adj" fmla="val 29287"/>
                    </a:avLst>
                  </a:prstGeom>
                  <a:grp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89" name="AutoShape 372">
                    <a:extLst>
                      <a:ext uri="{FF2B5EF4-FFF2-40B4-BE49-F238E27FC236}">
                        <a16:creationId xmlns:a16="http://schemas.microsoft.com/office/drawing/2014/main" id="{94B22D21-933E-4F36-AE0C-7929843171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6" y="2317"/>
                    <a:ext cx="201" cy="181"/>
                  </a:xfrm>
                  <a:prstGeom prst="octagon">
                    <a:avLst>
                      <a:gd name="adj" fmla="val 29287"/>
                    </a:avLst>
                  </a:prstGeom>
                  <a:grpFill/>
                  <a:ln w="6350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defTabSz="683741">
                      <a:defRPr/>
                    </a:pPr>
                    <a:endParaRPr lang="en-US" sz="135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</p:grpSp>
          </p:grp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D3B737CF-2B27-4D13-86DA-AC5357284304}"/>
                  </a:ext>
                </a:extLst>
              </p:cNvPr>
              <p:cNvCxnSpPr/>
              <p:nvPr/>
            </p:nvCxnSpPr>
            <p:spPr>
              <a:xfrm flipV="1">
                <a:off x="5973910" y="3654558"/>
                <a:ext cx="541305" cy="3016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A7DF1510-9A8E-43AA-A7CA-89445773C19E}"/>
              </a:ext>
            </a:extLst>
          </p:cNvPr>
          <p:cNvCxnSpPr/>
          <p:nvPr/>
        </p:nvCxnSpPr>
        <p:spPr>
          <a:xfrm flipV="1">
            <a:off x="3283746" y="3992339"/>
            <a:ext cx="5926931" cy="714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Group 630">
            <a:extLst>
              <a:ext uri="{FF2B5EF4-FFF2-40B4-BE49-F238E27FC236}">
                <a16:creationId xmlns:a16="http://schemas.microsoft.com/office/drawing/2014/main" id="{A437A143-C582-440D-846B-D1060C54DDC9}"/>
              </a:ext>
            </a:extLst>
          </p:cNvPr>
          <p:cNvGrpSpPr>
            <a:grpSpLocks/>
          </p:cNvGrpSpPr>
          <p:nvPr/>
        </p:nvGrpSpPr>
        <p:grpSpPr bwMode="auto">
          <a:xfrm>
            <a:off x="3224213" y="3411314"/>
            <a:ext cx="4171950" cy="1740694"/>
            <a:chOff x="742950" y="3540125"/>
            <a:chExt cx="5562600" cy="2320925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DAF5CAD-2DDC-414A-BD6E-12342B1BC2AB}"/>
                </a:ext>
              </a:extLst>
            </p:cNvPr>
            <p:cNvCxnSpPr/>
            <p:nvPr/>
          </p:nvCxnSpPr>
          <p:spPr>
            <a:xfrm rot="16200000" flipH="1">
              <a:off x="1735137" y="4559301"/>
              <a:ext cx="2035175" cy="24765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439BF85C-38DD-4EDD-92E3-5564775B2FA3}"/>
                </a:ext>
              </a:extLst>
            </p:cNvPr>
            <p:cNvCxnSpPr/>
            <p:nvPr/>
          </p:nvCxnSpPr>
          <p:spPr>
            <a:xfrm rot="5400000">
              <a:off x="70643" y="4212432"/>
              <a:ext cx="1725613" cy="38100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216C81B-6052-4072-9A2A-D83C7DFDBA66}"/>
                </a:ext>
              </a:extLst>
            </p:cNvPr>
            <p:cNvCxnSpPr/>
            <p:nvPr/>
          </p:nvCxnSpPr>
          <p:spPr>
            <a:xfrm rot="5400000">
              <a:off x="-147637" y="4559300"/>
              <a:ext cx="2298700" cy="30480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3E453E1-596A-4A42-88B6-0987A21FA49C}"/>
                </a:ext>
              </a:extLst>
            </p:cNvPr>
            <p:cNvCxnSpPr/>
            <p:nvPr/>
          </p:nvCxnSpPr>
          <p:spPr>
            <a:xfrm flipH="1">
              <a:off x="3657600" y="3929063"/>
              <a:ext cx="206375" cy="1106487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578CF530-1AAC-405E-AFC3-8EF64B606FBD}"/>
                </a:ext>
              </a:extLst>
            </p:cNvPr>
            <p:cNvCxnSpPr/>
            <p:nvPr/>
          </p:nvCxnSpPr>
          <p:spPr>
            <a:xfrm>
              <a:off x="5122863" y="3994150"/>
              <a:ext cx="217487" cy="1119188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FC90F98-AA20-4734-8BE8-238B33C0D388}"/>
                </a:ext>
              </a:extLst>
            </p:cNvPr>
            <p:cNvCxnSpPr/>
            <p:nvPr/>
          </p:nvCxnSpPr>
          <p:spPr>
            <a:xfrm>
              <a:off x="5934075" y="3702050"/>
              <a:ext cx="371475" cy="2124075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AE9E841A-5176-48A2-8B8D-4550FF4D1F59}"/>
              </a:ext>
            </a:extLst>
          </p:cNvPr>
          <p:cNvCxnSpPr/>
          <p:nvPr/>
        </p:nvCxnSpPr>
        <p:spPr>
          <a:xfrm flipV="1">
            <a:off x="3328990" y="2635027"/>
            <a:ext cx="5926931" cy="714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 658">
            <a:extLst>
              <a:ext uri="{FF2B5EF4-FFF2-40B4-BE49-F238E27FC236}">
                <a16:creationId xmlns:a16="http://schemas.microsoft.com/office/drawing/2014/main" id="{96A48965-2D44-4033-8EB4-AD05CFA595AA}"/>
              </a:ext>
            </a:extLst>
          </p:cNvPr>
          <p:cNvGrpSpPr>
            <a:grpSpLocks/>
          </p:cNvGrpSpPr>
          <p:nvPr/>
        </p:nvGrpSpPr>
        <p:grpSpPr bwMode="auto">
          <a:xfrm>
            <a:off x="4814888" y="2107580"/>
            <a:ext cx="2322910" cy="1290638"/>
            <a:chOff x="2921000" y="909451"/>
            <a:chExt cx="3097213" cy="1482725"/>
          </a:xfrm>
        </p:grpSpPr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91A94AA-7791-4DDF-B1C5-726F7BECACBA}"/>
                </a:ext>
              </a:extLst>
            </p:cNvPr>
            <p:cNvCxnSpPr/>
            <p:nvPr/>
          </p:nvCxnSpPr>
          <p:spPr>
            <a:xfrm rot="5400000">
              <a:off x="5118808" y="1264343"/>
              <a:ext cx="1254297" cy="544513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0F3C5A4-A643-46A9-B6A1-EE2F37F6AD88}"/>
                </a:ext>
              </a:extLst>
            </p:cNvPr>
            <p:cNvCxnSpPr/>
            <p:nvPr/>
          </p:nvCxnSpPr>
          <p:spPr>
            <a:xfrm rot="16200000" flipH="1">
              <a:off x="2394194" y="1443095"/>
              <a:ext cx="1475886" cy="422275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Explosion 2 674">
            <a:extLst>
              <a:ext uri="{FF2B5EF4-FFF2-40B4-BE49-F238E27FC236}">
                <a16:creationId xmlns:a16="http://schemas.microsoft.com/office/drawing/2014/main" id="{05B01803-E05D-4071-9797-D92F576FB590}"/>
              </a:ext>
            </a:extLst>
          </p:cNvPr>
          <p:cNvSpPr/>
          <p:nvPr/>
        </p:nvSpPr>
        <p:spPr>
          <a:xfrm rot="21285206">
            <a:off x="5145883" y="5007942"/>
            <a:ext cx="957263" cy="433388"/>
          </a:xfrm>
          <a:prstGeom prst="irregularSeal2">
            <a:avLst/>
          </a:prstGeom>
          <a:solidFill>
            <a:srgbClr val="FFFF00">
              <a:alpha val="54000"/>
            </a:srgbClr>
          </a:solidFill>
          <a:ln w="6350">
            <a:solidFill>
              <a:srgbClr val="FF0000"/>
            </a:solidFill>
            <a:prstDash val="sysDash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366" tIns="34184" rIns="68366" bIns="34184" anchor="ctr"/>
          <a:lstStyle/>
          <a:p>
            <a:pPr algn="ctr" defTabSz="683741">
              <a:defRPr/>
            </a:pPr>
            <a:endParaRPr lang="en-U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9" name="Explosion 2 676">
            <a:extLst>
              <a:ext uri="{FF2B5EF4-FFF2-40B4-BE49-F238E27FC236}">
                <a16:creationId xmlns:a16="http://schemas.microsoft.com/office/drawing/2014/main" id="{6884D97B-9743-4B03-8F78-5CD6244F25B8}"/>
              </a:ext>
            </a:extLst>
          </p:cNvPr>
          <p:cNvSpPr/>
          <p:nvPr/>
        </p:nvSpPr>
        <p:spPr>
          <a:xfrm rot="21285206">
            <a:off x="5476875" y="3118420"/>
            <a:ext cx="604838" cy="329804"/>
          </a:xfrm>
          <a:prstGeom prst="irregularSeal2">
            <a:avLst/>
          </a:prstGeom>
          <a:solidFill>
            <a:srgbClr val="FFFF00">
              <a:alpha val="54000"/>
            </a:srgbClr>
          </a:solidFill>
          <a:ln w="6350">
            <a:solidFill>
              <a:srgbClr val="FF0000"/>
            </a:solidFill>
            <a:prstDash val="sysDash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366" tIns="34184" rIns="68366" bIns="34184" anchor="ctr"/>
          <a:lstStyle/>
          <a:p>
            <a:pPr algn="ctr" defTabSz="683741">
              <a:defRPr/>
            </a:pPr>
            <a:endParaRPr lang="en-US" sz="135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0" name="Explosion 2 677">
            <a:extLst>
              <a:ext uri="{FF2B5EF4-FFF2-40B4-BE49-F238E27FC236}">
                <a16:creationId xmlns:a16="http://schemas.microsoft.com/office/drawing/2014/main" id="{13B48D94-7F40-4060-99AC-E8B348B650DD}"/>
              </a:ext>
            </a:extLst>
          </p:cNvPr>
          <p:cNvSpPr/>
          <p:nvPr/>
        </p:nvSpPr>
        <p:spPr>
          <a:xfrm rot="21285206">
            <a:off x="5541169" y="3516089"/>
            <a:ext cx="604838" cy="329804"/>
          </a:xfrm>
          <a:prstGeom prst="irregularSeal2">
            <a:avLst/>
          </a:prstGeom>
          <a:solidFill>
            <a:srgbClr val="FFFF00">
              <a:alpha val="40000"/>
            </a:srgbClr>
          </a:solidFill>
          <a:ln w="6350">
            <a:solidFill>
              <a:srgbClr val="FF0000"/>
            </a:solidFill>
            <a:prstDash val="sysDash"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366" tIns="34184" rIns="68366" bIns="34184" anchor="ctr"/>
          <a:lstStyle/>
          <a:p>
            <a:pPr algn="ctr" defTabSz="683741">
              <a:defRPr/>
            </a:pPr>
            <a:endParaRPr lang="en-US" sz="1350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391" name="Group 428">
            <a:extLst>
              <a:ext uri="{FF2B5EF4-FFF2-40B4-BE49-F238E27FC236}">
                <a16:creationId xmlns:a16="http://schemas.microsoft.com/office/drawing/2014/main" id="{2E0741A5-1B7F-4273-BA66-BC13770EDA86}"/>
              </a:ext>
            </a:extLst>
          </p:cNvPr>
          <p:cNvGrpSpPr>
            <a:grpSpLocks/>
          </p:cNvGrpSpPr>
          <p:nvPr/>
        </p:nvGrpSpPr>
        <p:grpSpPr bwMode="auto">
          <a:xfrm>
            <a:off x="4367479" y="1687388"/>
            <a:ext cx="5049061" cy="818339"/>
            <a:chOff x="2312988" y="1241555"/>
            <a:chExt cx="6731498" cy="1091118"/>
          </a:xfrm>
        </p:grpSpPr>
        <p:sp>
          <p:nvSpPr>
            <p:cNvPr id="392" name="Flowchart: Connector 391">
              <a:extLst>
                <a:ext uri="{FF2B5EF4-FFF2-40B4-BE49-F238E27FC236}">
                  <a16:creationId xmlns:a16="http://schemas.microsoft.com/office/drawing/2014/main" id="{AF8EFD11-E027-4875-A7FB-3AAE5ACEEB15}"/>
                </a:ext>
              </a:extLst>
            </p:cNvPr>
            <p:cNvSpPr/>
            <p:nvPr/>
          </p:nvSpPr>
          <p:spPr bwMode="auto">
            <a:xfrm>
              <a:off x="2878089" y="1517650"/>
              <a:ext cx="3085833" cy="652463"/>
            </a:xfrm>
            <a:prstGeom prst="flowChartConnector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3741">
                <a:defRPr/>
              </a:pPr>
              <a:endParaRPr lang="en-US" sz="1350" dirty="0">
                <a:solidFill>
                  <a:srgbClr val="FFFFFF"/>
                </a:solidFill>
                <a:latin typeface="Calibri"/>
              </a:endParaRPr>
            </a:p>
          </p:txBody>
        </p:sp>
        <p:pic>
          <p:nvPicPr>
            <p:cNvPr id="393" name="Picture 364" descr="j0245319">
              <a:extLst>
                <a:ext uri="{FF2B5EF4-FFF2-40B4-BE49-F238E27FC236}">
                  <a16:creationId xmlns:a16="http://schemas.microsoft.com/office/drawing/2014/main" id="{011FD3E9-0983-4D27-9D7D-389C0446C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68588" y="1430223"/>
              <a:ext cx="431800" cy="487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94" name="Picture 364" descr="j0245319">
              <a:extLst>
                <a:ext uri="{FF2B5EF4-FFF2-40B4-BE49-F238E27FC236}">
                  <a16:creationId xmlns:a16="http://schemas.microsoft.com/office/drawing/2014/main" id="{A702BB7A-2352-49B2-AB1A-71071FA11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65801" y="1423875"/>
              <a:ext cx="431800" cy="487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95" name="Picture 9">
              <a:extLst>
                <a:ext uri="{FF2B5EF4-FFF2-40B4-BE49-F238E27FC236}">
                  <a16:creationId xmlns:a16="http://schemas.microsoft.com/office/drawing/2014/main" id="{8CDC2C64-13F5-414E-BB0B-584F844AD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88076" y="1485766"/>
              <a:ext cx="315912" cy="357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" name="Picture 364" descr="j0245319">
              <a:extLst>
                <a:ext uri="{FF2B5EF4-FFF2-40B4-BE49-F238E27FC236}">
                  <a16:creationId xmlns:a16="http://schemas.microsoft.com/office/drawing/2014/main" id="{2B7279E4-A030-423B-9468-54AA498CA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00564" y="1265413"/>
              <a:ext cx="431800" cy="487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97" name="Picture 9">
              <a:extLst>
                <a:ext uri="{FF2B5EF4-FFF2-40B4-BE49-F238E27FC236}">
                  <a16:creationId xmlns:a16="http://schemas.microsoft.com/office/drawing/2014/main" id="{7A10BD21-8887-46F2-822D-3ED2BACF1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876579" y="1241555"/>
              <a:ext cx="314325" cy="3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8" name="Picture 9">
              <a:extLst>
                <a:ext uri="{FF2B5EF4-FFF2-40B4-BE49-F238E27FC236}">
                  <a16:creationId xmlns:a16="http://schemas.microsoft.com/office/drawing/2014/main" id="{8335AC57-E056-484E-8590-5969F34EE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12988" y="1463549"/>
              <a:ext cx="315913" cy="358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793FA80-F7B4-42ED-A81F-DCFB30AA59F0}"/>
                </a:ext>
              </a:extLst>
            </p:cNvPr>
            <p:cNvCxnSpPr/>
            <p:nvPr/>
          </p:nvCxnSpPr>
          <p:spPr bwMode="auto">
            <a:xfrm flipV="1">
              <a:off x="4151154" y="1606550"/>
              <a:ext cx="441287" cy="4397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0" name="Picture 364" descr="j0245319">
              <a:extLst>
                <a:ext uri="{FF2B5EF4-FFF2-40B4-BE49-F238E27FC236}">
                  <a16:creationId xmlns:a16="http://schemas.microsoft.com/office/drawing/2014/main" id="{CB33610C-AC56-448B-8E85-4361777FE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08413" y="1803151"/>
              <a:ext cx="433388" cy="487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01" name="Rectangle 114">
              <a:extLst>
                <a:ext uri="{FF2B5EF4-FFF2-40B4-BE49-F238E27FC236}">
                  <a16:creationId xmlns:a16="http://schemas.microsoft.com/office/drawing/2014/main" id="{20E120A8-7C92-41CB-B744-0C9F40DB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267" y="1655565"/>
              <a:ext cx="1162953" cy="67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83419">
                <a:defRPr/>
              </a:pPr>
              <a:r>
                <a:rPr lang="en-US" altLang="zh-CN" sz="135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Human, </a:t>
              </a:r>
            </a:p>
            <a:p>
              <a:pPr algn="ctr" defTabSz="683419">
                <a:defRPr/>
              </a:pPr>
              <a:r>
                <a:rPr lang="en-US" altLang="zh-CN" sz="1350">
                  <a:solidFill>
                    <a:srgbClr val="000000"/>
                  </a:solidFill>
                  <a:latin typeface="Calibri"/>
                  <a:ea typeface="宋体" panose="02010600030101010101" pitchFamily="2" charset="-122"/>
                </a:rPr>
                <a:t>computer</a:t>
              </a:r>
            </a:p>
          </p:txBody>
        </p:sp>
        <p:sp>
          <p:nvSpPr>
            <p:cNvPr id="402" name="Rectangle 7">
              <a:extLst>
                <a:ext uri="{FF2B5EF4-FFF2-40B4-BE49-F238E27FC236}">
                  <a16:creationId xmlns:a16="http://schemas.microsoft.com/office/drawing/2014/main" id="{0D160007-0392-46F0-8080-2DAEE15C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8131" y="1342238"/>
              <a:ext cx="152635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55985" indent="-255985" defTabSz="683419">
                <a:spcBef>
                  <a:spcPct val="20000"/>
                </a:spcBef>
                <a:buClr>
                  <a:srgbClr val="FF3300"/>
                </a:buClr>
                <a:defRPr/>
              </a:pPr>
              <a:r>
                <a:rPr lang="en-US" altLang="zh-CN" sz="1050" i="1" u="sng" dirty="0">
                  <a:solidFill>
                    <a:srgbClr val="0000FF"/>
                  </a:solidFill>
                  <a:latin typeface="Calibri"/>
                  <a:ea typeface="宋体" panose="02010600030101010101" pitchFamily="2" charset="-122"/>
                </a:rPr>
                <a:t>Control operators</a:t>
              </a:r>
            </a:p>
          </p:txBody>
        </p:sp>
      </p:grpSp>
      <p:sp>
        <p:nvSpPr>
          <p:cNvPr id="403" name="Multiply 427">
            <a:extLst>
              <a:ext uri="{FF2B5EF4-FFF2-40B4-BE49-F238E27FC236}">
                <a16:creationId xmlns:a16="http://schemas.microsoft.com/office/drawing/2014/main" id="{CD78E6E9-405B-426C-BCE8-191790044831}"/>
              </a:ext>
            </a:extLst>
          </p:cNvPr>
          <p:cNvSpPr/>
          <p:nvPr/>
        </p:nvSpPr>
        <p:spPr>
          <a:xfrm>
            <a:off x="4495800" y="3270820"/>
            <a:ext cx="342900" cy="3429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04" name="Picture 2" descr="https://encrypted-tbn3.gstatic.com/images?q=tbn:ANd9GcTonIMCrcqYYjt6vG-4_tbDHVk-qDsic_uEyMjAcI6FdcIq266F0g">
            <a:extLst>
              <a:ext uri="{FF2B5EF4-FFF2-40B4-BE49-F238E27FC236}">
                <a16:creationId xmlns:a16="http://schemas.microsoft.com/office/drawing/2014/main" id="{4CAF26E7-CB48-4340-AB7E-B17DE1B7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569" y="1842072"/>
            <a:ext cx="511755" cy="5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5" name="Diagram 404">
            <a:extLst>
              <a:ext uri="{FF2B5EF4-FFF2-40B4-BE49-F238E27FC236}">
                <a16:creationId xmlns:a16="http://schemas.microsoft.com/office/drawing/2014/main" id="{F250B673-7DAB-40F6-B08F-C7ADD2538CC9}"/>
              </a:ext>
            </a:extLst>
          </p:cNvPr>
          <p:cNvGraphicFramePr/>
          <p:nvPr/>
        </p:nvGraphicFramePr>
        <p:xfrm>
          <a:off x="-78217" y="4059597"/>
          <a:ext cx="3205989" cy="176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6" name="Oval 405">
            <a:extLst>
              <a:ext uri="{FF2B5EF4-FFF2-40B4-BE49-F238E27FC236}">
                <a16:creationId xmlns:a16="http://schemas.microsoft.com/office/drawing/2014/main" id="{B011E796-F546-4EA6-BFA0-521B35958C2B}"/>
              </a:ext>
            </a:extLst>
          </p:cNvPr>
          <p:cNvSpPr/>
          <p:nvPr/>
        </p:nvSpPr>
        <p:spPr>
          <a:xfrm>
            <a:off x="263049" y="2271566"/>
            <a:ext cx="1689819" cy="1203960"/>
          </a:xfrm>
          <a:prstGeom prst="ellipse">
            <a:avLst/>
          </a:prstGeom>
          <a:solidFill>
            <a:srgbClr val="002060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Initial event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Natural, human error, WMD</a:t>
            </a: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67031774-4E2E-4D73-B66C-E12EF7E32E76}"/>
              </a:ext>
            </a:extLst>
          </p:cNvPr>
          <p:cNvSpPr/>
          <p:nvPr/>
        </p:nvSpPr>
        <p:spPr>
          <a:xfrm>
            <a:off x="10299823" y="2516164"/>
            <a:ext cx="1678695" cy="120396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Cascading failures</a:t>
            </a:r>
          </a:p>
        </p:txBody>
      </p:sp>
      <p:sp>
        <p:nvSpPr>
          <p:cNvPr id="408" name="Arrow: Down 407">
            <a:extLst>
              <a:ext uri="{FF2B5EF4-FFF2-40B4-BE49-F238E27FC236}">
                <a16:creationId xmlns:a16="http://schemas.microsoft.com/office/drawing/2014/main" id="{3CA4FE44-D54A-4299-9ACE-306844F23D92}"/>
              </a:ext>
            </a:extLst>
          </p:cNvPr>
          <p:cNvSpPr/>
          <p:nvPr/>
        </p:nvSpPr>
        <p:spPr>
          <a:xfrm rot="16200000">
            <a:off x="9694752" y="2819354"/>
            <a:ext cx="396027" cy="575366"/>
          </a:xfrm>
          <a:prstGeom prst="downArrow">
            <a:avLst/>
          </a:prstGeom>
          <a:solidFill>
            <a:srgbClr val="00B050"/>
          </a:solidFill>
          <a:scene3d>
            <a:camera prst="orthographicFront"/>
            <a:lightRig rig="chilly" dir="t"/>
          </a:scene3d>
          <a:sp3d z="12700" extrusionH="1700" prstMaterial="translucentPowder">
            <a:bevelT w="25400" h="6350" prst="softRound"/>
            <a:bevelB w="0" h="0" prst="convex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AEE4A1BC-B929-4948-9046-039EDD1C87C6}"/>
              </a:ext>
            </a:extLst>
          </p:cNvPr>
          <p:cNvCxnSpPr/>
          <p:nvPr/>
        </p:nvCxnSpPr>
        <p:spPr>
          <a:xfrm>
            <a:off x="1952868" y="3320815"/>
            <a:ext cx="3188408" cy="18049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85942C6-368F-4533-88D6-BD402C1A0476}"/>
              </a:ext>
            </a:extLst>
          </p:cNvPr>
          <p:cNvCxnSpPr/>
          <p:nvPr/>
        </p:nvCxnSpPr>
        <p:spPr>
          <a:xfrm>
            <a:off x="2090057" y="3072806"/>
            <a:ext cx="3398672" cy="378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" name="Picture 411" descr="MU Logo-BTD-H-BG-4C.png">
            <a:extLst>
              <a:ext uri="{FF2B5EF4-FFF2-40B4-BE49-F238E27FC236}">
                <a16:creationId xmlns:a16="http://schemas.microsoft.com/office/drawing/2014/main" id="{ACFE5AA2-42B1-4445-B9A6-78259E605D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3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388" grpId="0" animBg="1"/>
      <p:bldP spid="389" grpId="0" animBg="1"/>
      <p:bldP spid="390" grpId="0" animBg="1"/>
      <p:bldP spid="403" grpId="0" animBg="1"/>
      <p:bldGraphic spid="405" grpId="0">
        <p:bldAsOne/>
      </p:bldGraphic>
      <p:bldP spid="406" grpId="0" animBg="1"/>
      <p:bldP spid="4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175F-9391-48DB-9EE3-C985E3B5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Annex1: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BA4FE-C1EB-45BA-A447-E5B20522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24" y="1860718"/>
            <a:ext cx="4762500" cy="2085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6B648B-1C8D-410D-9C12-8FB53B24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44" y="4457903"/>
            <a:ext cx="27717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 Logo-BTD-H-BG-4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34" y="6226163"/>
            <a:ext cx="2899833" cy="394319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9BA36C-7BF3-4B5A-8AB0-F576CBB21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502391"/>
              </p:ext>
            </p:extLst>
          </p:nvPr>
        </p:nvGraphicFramePr>
        <p:xfrm>
          <a:off x="1928949" y="1690687"/>
          <a:ext cx="7994468" cy="3834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C4A4F75-AF46-4FCD-84C9-5F5A8544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0" y="0"/>
            <a:ext cx="8602038" cy="769649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pic>
        <p:nvPicPr>
          <p:cNvPr id="8" name="Picture 7" descr="MU Logo-BTD-H-BG-4C.png">
            <a:extLst>
              <a:ext uri="{FF2B5EF4-FFF2-40B4-BE49-F238E27FC236}">
                <a16:creationId xmlns:a16="http://schemas.microsoft.com/office/drawing/2014/main" id="{991E2EAE-D715-4390-904C-AF5B0DE4D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170" y="0"/>
            <a:ext cx="9985830" cy="76964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cs typeface="Times New Roman" panose="02020603050405020304" pitchFamily="18" charset="0"/>
              </a:rPr>
              <a:t>Cascading Failures in Power Grid : Overview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18A58-A880-42DE-A682-9143C1240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" y="1769968"/>
            <a:ext cx="3514406" cy="3523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EC1C0A-5D41-4C8A-A71A-75D7A06936E4}"/>
              </a:ext>
            </a:extLst>
          </p:cNvPr>
          <p:cNvSpPr txBox="1"/>
          <p:nvPr/>
        </p:nvSpPr>
        <p:spPr>
          <a:xfrm>
            <a:off x="2322236" y="5386552"/>
            <a:ext cx="1423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Wikipedia</a:t>
            </a:r>
          </a:p>
        </p:txBody>
      </p:sp>
      <p:pic>
        <p:nvPicPr>
          <p:cNvPr id="8" name="Picture 7" descr="MU Logo-BTD-H-BG-4C.png">
            <a:extLst>
              <a:ext uri="{FF2B5EF4-FFF2-40B4-BE49-F238E27FC236}">
                <a16:creationId xmlns:a16="http://schemas.microsoft.com/office/drawing/2014/main" id="{3DD2E331-C083-4FE1-8F11-9843F8A2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4B0B9D6-7075-455D-A0BC-9D41B5B95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094596"/>
              </p:ext>
            </p:extLst>
          </p:nvPr>
        </p:nvGraphicFramePr>
        <p:xfrm>
          <a:off x="4767180" y="1828037"/>
          <a:ext cx="6960629" cy="3697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542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7">
            <a:extLst>
              <a:ext uri="{FF2B5EF4-FFF2-40B4-BE49-F238E27FC236}">
                <a16:creationId xmlns:a16="http://schemas.microsoft.com/office/drawing/2014/main" id="{244C162F-3F7B-4564-99CF-23E653E28816}"/>
              </a:ext>
            </a:extLst>
          </p:cNvPr>
          <p:cNvSpPr txBox="1">
            <a:spLocks/>
          </p:cNvSpPr>
          <p:nvPr/>
        </p:nvSpPr>
        <p:spPr>
          <a:xfrm>
            <a:off x="506004" y="565590"/>
            <a:ext cx="30392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72ED6-58B9-4887-B66C-8B7E63848AA6}"/>
              </a:ext>
            </a:extLst>
          </p:cNvPr>
          <p:cNvSpPr txBox="1"/>
          <p:nvPr/>
        </p:nvSpPr>
        <p:spPr>
          <a:xfrm>
            <a:off x="506004" y="1930356"/>
            <a:ext cx="4114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8CE25-13BF-4E2D-B097-D480CAE0A4E9}"/>
              </a:ext>
            </a:extLst>
          </p:cNvPr>
          <p:cNvSpPr/>
          <p:nvPr/>
        </p:nvSpPr>
        <p:spPr>
          <a:xfrm>
            <a:off x="0" y="5439581"/>
            <a:ext cx="12088979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Related Works:  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Very few works that use machine learning to predict cascading failures.</a:t>
            </a:r>
          </a:p>
          <a:p>
            <a:endParaRPr lang="en-US" sz="1600" b="0" i="0" dirty="0">
              <a:solidFill>
                <a:srgbClr val="222222"/>
              </a:solidFill>
              <a:effectLst/>
            </a:endParaRPr>
          </a:p>
          <a:p>
            <a:pPr marL="228600" indent="-228600">
              <a:buAutoNum type="arabicPeriod"/>
            </a:pPr>
            <a:r>
              <a:rPr lang="en-US" sz="850" b="0" i="0" dirty="0">
                <a:solidFill>
                  <a:srgbClr val="222222"/>
                </a:solidFill>
                <a:effectLst/>
              </a:rPr>
              <a:t>Gupta, S., </a:t>
            </a:r>
            <a:r>
              <a:rPr lang="en-US" sz="850" b="0" i="0" dirty="0" err="1">
                <a:solidFill>
                  <a:srgbClr val="222222"/>
                </a:solidFill>
                <a:effectLst/>
              </a:rPr>
              <a:t>Kambli</a:t>
            </a:r>
            <a:r>
              <a:rPr lang="en-US" sz="850" b="0" i="0" dirty="0">
                <a:solidFill>
                  <a:srgbClr val="222222"/>
                </a:solidFill>
                <a:effectLst/>
              </a:rPr>
              <a:t>, R., </a:t>
            </a:r>
            <a:r>
              <a:rPr lang="en-US" sz="850" b="0" i="0" dirty="0" err="1">
                <a:solidFill>
                  <a:srgbClr val="222222"/>
                </a:solidFill>
                <a:effectLst/>
              </a:rPr>
              <a:t>Wagh</a:t>
            </a:r>
            <a:r>
              <a:rPr lang="en-US" sz="850" b="0" i="0" dirty="0">
                <a:solidFill>
                  <a:srgbClr val="222222"/>
                </a:solidFill>
                <a:effectLst/>
              </a:rPr>
              <a:t>, S., &amp; </a:t>
            </a:r>
            <a:r>
              <a:rPr lang="en-US" sz="850" b="0" i="0" dirty="0" err="1">
                <a:solidFill>
                  <a:srgbClr val="222222"/>
                </a:solidFill>
                <a:effectLst/>
              </a:rPr>
              <a:t>Kazi</a:t>
            </a:r>
            <a:r>
              <a:rPr lang="en-US" sz="850" b="0" i="0" dirty="0">
                <a:solidFill>
                  <a:srgbClr val="222222"/>
                </a:solidFill>
                <a:effectLst/>
              </a:rPr>
              <a:t>, F. (2015). Support-vector-machine-based proactive cascade prediction in smart grid using probabilistic framework. </a:t>
            </a:r>
            <a:r>
              <a:rPr lang="en-US" sz="850" b="0" i="1" dirty="0">
                <a:solidFill>
                  <a:srgbClr val="222222"/>
                </a:solidFill>
                <a:effectLst/>
              </a:rPr>
              <a:t>IEEE Transactions on Industrial Electronics</a:t>
            </a:r>
            <a:r>
              <a:rPr lang="en-US" sz="85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850" b="0" i="1" dirty="0">
                <a:solidFill>
                  <a:srgbClr val="222222"/>
                </a:solidFill>
                <a:effectLst/>
              </a:rPr>
              <a:t>62</a:t>
            </a:r>
            <a:r>
              <a:rPr lang="en-US" sz="850" b="0" i="0" dirty="0">
                <a:solidFill>
                  <a:srgbClr val="222222"/>
                </a:solidFill>
                <a:effectLst/>
              </a:rPr>
              <a:t>(4), 2478-2486.</a:t>
            </a:r>
          </a:p>
          <a:p>
            <a:pPr marL="228600" indent="-228600">
              <a:buAutoNum type="arabicPeriod"/>
            </a:pPr>
            <a:r>
              <a:rPr lang="en-US" sz="850" dirty="0"/>
              <a:t>Pi, R., Cai, Y., Li, Y., &amp; Cao, Y. (2018). Machine Learning Based on Bayes Networks to Predict the Cascading Failure Propagation.  </a:t>
            </a:r>
            <a:r>
              <a:rPr lang="en-US" sz="850" i="1" dirty="0"/>
              <a:t>IEEE Access</a:t>
            </a:r>
            <a:r>
              <a:rPr lang="en-US" sz="850" dirty="0"/>
              <a:t>, </a:t>
            </a:r>
            <a:r>
              <a:rPr lang="en-US" sz="850" i="1" dirty="0"/>
              <a:t>6</a:t>
            </a:r>
            <a:r>
              <a:rPr lang="en-US" sz="850" dirty="0"/>
              <a:t>, 44815-44823.</a:t>
            </a:r>
          </a:p>
          <a:p>
            <a:r>
              <a:rPr lang="en-US" sz="850" dirty="0"/>
              <a:t>3.      </a:t>
            </a:r>
            <a:r>
              <a:rPr lang="en-US" sz="850" dirty="0" err="1"/>
              <a:t>Hink</a:t>
            </a:r>
            <a:r>
              <a:rPr lang="en-US" sz="850" dirty="0"/>
              <a:t>, R. C. B., Beaver, J. M., Buckner, M. A., Morris, T., Adhikari, U., &amp; Pan, S. (2014, August). Machine learning for power system  disturbance and cyber-attack discrimination. In </a:t>
            </a:r>
            <a:r>
              <a:rPr lang="en-US" sz="850" i="1" dirty="0"/>
              <a:t>2014 7th international symposium on resilient control systems (ISRCS)</a:t>
            </a:r>
            <a:r>
              <a:rPr lang="en-US" sz="850" dirty="0"/>
              <a:t> (pp. 1-8). IEEE.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EA611C4-0943-463B-A4B5-50534524F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918711"/>
              </p:ext>
            </p:extLst>
          </p:nvPr>
        </p:nvGraphicFramePr>
        <p:xfrm>
          <a:off x="6729983" y="1366721"/>
          <a:ext cx="3931921" cy="3389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MU Logo-BTD-H-BG-4C.png">
            <a:extLst>
              <a:ext uri="{FF2B5EF4-FFF2-40B4-BE49-F238E27FC236}">
                <a16:creationId xmlns:a16="http://schemas.microsoft.com/office/drawing/2014/main" id="{7D8A7ACA-A7F2-46F6-8A96-A26BC84689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FD6CD8-A797-429A-8F26-4F4A899D21CE}"/>
              </a:ext>
            </a:extLst>
          </p:cNvPr>
          <p:cNvSpPr/>
          <p:nvPr/>
        </p:nvSpPr>
        <p:spPr>
          <a:xfrm>
            <a:off x="2190097" y="-18214"/>
            <a:ext cx="53548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Motivations for this work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C377E-61D3-4C32-A541-6634A91F5980}"/>
              </a:ext>
            </a:extLst>
          </p:cNvPr>
          <p:cNvSpPr txBox="1"/>
          <p:nvPr/>
        </p:nvSpPr>
        <p:spPr>
          <a:xfrm>
            <a:off x="305712" y="1907229"/>
            <a:ext cx="5592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recent study by cascading failure working group [1], following critical metrics for cascading failures were identified: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Size and distribution of the blackout size</a:t>
            </a:r>
          </a:p>
          <a:p>
            <a:pPr marL="285750" indent="-285750">
              <a:buFontTx/>
              <a:buChar char="-"/>
            </a:pPr>
            <a:r>
              <a:rPr lang="en-US" dirty="0"/>
              <a:t>Amount of Load shedding and Load shed distribution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Critical transmission lines</a:t>
            </a:r>
          </a:p>
        </p:txBody>
      </p:sp>
    </p:spTree>
    <p:extLst>
      <p:ext uri="{BB962C8B-B14F-4D97-AF65-F5344CB8AC3E}">
        <p14:creationId xmlns:p14="http://schemas.microsoft.com/office/powerpoint/2010/main" val="17202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7" grpId="0"/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DE61-2D35-4314-A58A-4F27B950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0" y="0"/>
            <a:ext cx="9985830" cy="769649"/>
          </a:xfrm>
        </p:spPr>
        <p:txBody>
          <a:bodyPr/>
          <a:lstStyle/>
          <a:p>
            <a:pPr algn="ctr"/>
            <a:r>
              <a:rPr lang="en-US" dirty="0"/>
              <a:t>Contribution of this work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8B60FE-3613-446F-AC34-FD9C2DD6EB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890973"/>
              </p:ext>
            </p:extLst>
          </p:nvPr>
        </p:nvGraphicFramePr>
        <p:xfrm>
          <a:off x="1836998" y="1432240"/>
          <a:ext cx="7663618" cy="4593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15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B35-BECB-4D01-B66B-DE353B0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0" y="0"/>
            <a:ext cx="9985830" cy="76964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Data set and Features/ Grid Parameters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772E3-2BA0-4421-9AC7-DE02AF4CF2FB}"/>
              </a:ext>
            </a:extLst>
          </p:cNvPr>
          <p:cNvSpPr txBox="1"/>
          <p:nvPr/>
        </p:nvSpPr>
        <p:spPr>
          <a:xfrm>
            <a:off x="361466" y="1766341"/>
            <a:ext cx="48702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Dataset: </a:t>
            </a:r>
          </a:p>
          <a:p>
            <a:r>
              <a:rPr lang="en-US" dirty="0"/>
              <a:t>	A 76280 X 11 Matrix with 9 features</a:t>
            </a:r>
          </a:p>
          <a:p>
            <a:endParaRPr lang="en-US" dirty="0"/>
          </a:p>
          <a:p>
            <a:r>
              <a:rPr lang="en-US" dirty="0"/>
              <a:t>Output: </a:t>
            </a:r>
          </a:p>
          <a:p>
            <a:r>
              <a:rPr lang="en-US" dirty="0"/>
              <a:t>	Amount of Load-shedding, </a:t>
            </a:r>
            <a:r>
              <a:rPr lang="en-US" i="1" dirty="0"/>
              <a:t>L</a:t>
            </a:r>
            <a:r>
              <a:rPr lang="en-US" i="1" baseline="-25000" dirty="0"/>
              <a:t>s </a:t>
            </a:r>
          </a:p>
          <a:p>
            <a:r>
              <a:rPr lang="en-US" dirty="0"/>
              <a:t>	Total Number of line fail, </a:t>
            </a:r>
            <a:r>
              <a:rPr lang="en-US" i="1" dirty="0"/>
              <a:t>N</a:t>
            </a:r>
            <a:r>
              <a:rPr lang="en-US" i="1" baseline="-25000" dirty="0"/>
              <a:t>p</a:t>
            </a:r>
            <a:r>
              <a:rPr lang="en-US" i="1" dirty="0"/>
              <a:t> </a:t>
            </a:r>
          </a:p>
          <a:p>
            <a:endParaRPr lang="en-US" dirty="0"/>
          </a:p>
          <a:p>
            <a:r>
              <a:rPr lang="en-US" dirty="0"/>
              <a:t>Source: </a:t>
            </a:r>
          </a:p>
          <a:p>
            <a:r>
              <a:rPr lang="en-US" dirty="0"/>
              <a:t>	MATLAB using MATPOWER [1] m-files.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3F22E-87AF-4020-9D07-95312E5A1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60693"/>
              </p:ext>
            </p:extLst>
          </p:nvPr>
        </p:nvGraphicFramePr>
        <p:xfrm>
          <a:off x="5695405" y="846263"/>
          <a:ext cx="6269801" cy="51262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67052">
                  <a:extLst>
                    <a:ext uri="{9D8B030D-6E8A-4147-A177-3AD203B41FA5}">
                      <a16:colId xmlns:a16="http://schemas.microsoft.com/office/drawing/2014/main" val="737443366"/>
                    </a:ext>
                  </a:extLst>
                </a:gridCol>
                <a:gridCol w="2102749">
                  <a:extLst>
                    <a:ext uri="{9D8B030D-6E8A-4147-A177-3AD203B41FA5}">
                      <a16:colId xmlns:a16="http://schemas.microsoft.com/office/drawing/2014/main" val="3589088314"/>
                    </a:ext>
                  </a:extLst>
                </a:gridCol>
              </a:tblGrid>
              <a:tr h="228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range/values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507212"/>
                  </a:ext>
                </a:extLst>
              </a:tr>
              <a:tr h="39906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Power grid loading level, </a:t>
                      </a:r>
                      <a:r>
                        <a:rPr lang="en-US" sz="16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[0.5, 0.5, 0.7, 0.8, 0.9]</a:t>
                      </a:r>
                      <a:endParaRPr 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31993"/>
                  </a:ext>
                </a:extLst>
              </a:tr>
              <a:tr h="39906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Constraint on implementing load-Shedding, </a:t>
                      </a:r>
                      <a:r>
                        <a:rPr lang="el-GR" sz="1600" dirty="0"/>
                        <a:t>θ</a:t>
                      </a:r>
                      <a:r>
                        <a:rPr lang="en-US" sz="1600" dirty="0"/>
                        <a:t> 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[0.05, 0.1, 0.15, 0.20, 0.25]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52812"/>
                  </a:ext>
                </a:extLst>
              </a:tr>
              <a:tr h="39906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Uncertainty over the capacity estimation, </a:t>
                      </a:r>
                      <a:r>
                        <a:rPr lang="en-US" sz="1600" i="1" dirty="0"/>
                        <a:t>e</a:t>
                      </a:r>
                      <a:r>
                        <a:rPr lang="en-US" sz="1600" dirty="0"/>
                        <a:t>  (capacity estimation error)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[0.05, 0.1, 0.15, 0.20, 0.25]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80314"/>
                  </a:ext>
                </a:extLst>
              </a:tr>
              <a:tr h="39906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Fixed fail probability of neighbors, </a:t>
                      </a:r>
                      <a:r>
                        <a:rPr lang="en-US" sz="1600" i="1" dirty="0" err="1"/>
                        <a:t>f</a:t>
                      </a:r>
                      <a:r>
                        <a:rPr lang="en-US" sz="1600" i="1" baseline="-25000" dirty="0" err="1"/>
                        <a:t>p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[0.01, 0.02, 0.03, 0.04, 0.05, 0.06]</a:t>
                      </a:r>
                      <a:endParaRPr 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874220"/>
                  </a:ext>
                </a:extLst>
              </a:tr>
              <a:tr h="2302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avg </a:t>
                      </a:r>
                      <a:r>
                        <a:rPr lang="en-US" sz="1600" dirty="0" err="1"/>
                        <a:t>betwenness</a:t>
                      </a:r>
                      <a:r>
                        <a:rPr lang="en-US" sz="1600" dirty="0"/>
                        <a:t> rounded ,</a:t>
                      </a:r>
                      <a:r>
                        <a:rPr lang="en-US" sz="16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[0, 1.7]</a:t>
                      </a:r>
                      <a:endParaRPr lang="en-US" sz="16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79462"/>
                  </a:ext>
                </a:extLst>
              </a:tr>
              <a:tr h="2302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avg SP rounded, </a:t>
                      </a:r>
                      <a:r>
                        <a:rPr lang="en-US" sz="1600" i="1" dirty="0" err="1"/>
                        <a:t>S</a:t>
                      </a:r>
                      <a:r>
                        <a:rPr lang="en-US" sz="1600" i="1" baseline="-25000" dirty="0" err="1"/>
                        <a:t>p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[0, 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20263"/>
                  </a:ext>
                </a:extLst>
              </a:tr>
              <a:tr h="2302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Number of islands, </a:t>
                      </a:r>
                      <a:r>
                        <a:rPr lang="en-US" sz="1600" i="1" dirty="0" err="1"/>
                        <a:t>N</a:t>
                      </a:r>
                      <a:r>
                        <a:rPr lang="en-US" sz="1600" i="1" baseline="-25000" dirty="0" err="1"/>
                        <a:t>islands</a:t>
                      </a:r>
                      <a:endParaRPr lang="en-US" sz="16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[1, 54]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33660"/>
                  </a:ext>
                </a:extLst>
              </a:tr>
              <a:tr h="39906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flow capacity of the initially failed transmission  lines, </a:t>
                      </a:r>
                      <a:r>
                        <a:rPr lang="en-US" sz="1600" i="1" dirty="0" err="1"/>
                        <a:t>C</a:t>
                      </a:r>
                      <a:r>
                        <a:rPr lang="en-US" sz="1600" i="1" baseline="-25000" dirty="0" err="1"/>
                        <a:t>flow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[1,1100]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31403"/>
                  </a:ext>
                </a:extLst>
              </a:tr>
              <a:tr h="2302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total Number of line fail, </a:t>
                      </a:r>
                      <a:r>
                        <a:rPr lang="en-US" sz="1600" i="1" dirty="0"/>
                        <a:t>N</a:t>
                      </a:r>
                      <a:r>
                        <a:rPr lang="en-US" sz="1600" i="1" baseline="-25000" dirty="0"/>
                        <a:t>p</a:t>
                      </a:r>
                      <a:r>
                        <a:rPr lang="en-US" sz="1600" i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[2,114]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00618"/>
                  </a:ext>
                </a:extLst>
              </a:tr>
              <a:tr h="230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Amount of Load-shedding, </a:t>
                      </a:r>
                      <a:r>
                        <a:rPr lang="en-US" sz="1600" i="1" dirty="0"/>
                        <a:t>L</a:t>
                      </a:r>
                      <a:r>
                        <a:rPr lang="en-US" sz="1600" i="1" baseline="-25000" dirty="0"/>
                        <a:t>s</a:t>
                      </a:r>
                      <a:endParaRPr lang="en-US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[0,3352]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4549"/>
                  </a:ext>
                </a:extLst>
              </a:tr>
              <a:tr h="399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Total transmission capacity of the failed lines, </a:t>
                      </a:r>
                      <a:r>
                        <a:rPr lang="en-US" sz="16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[40, 13160]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5163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5FA243C-6E57-4853-8D88-D27FC52666D6}"/>
              </a:ext>
            </a:extLst>
          </p:cNvPr>
          <p:cNvSpPr/>
          <p:nvPr/>
        </p:nvSpPr>
        <p:spPr>
          <a:xfrm>
            <a:off x="-1" y="6117689"/>
            <a:ext cx="1123285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Zimmerman, R. D., Murillo-Sánchez, C. E., &amp; Thomas, R. J. (2011). MATPOWER: Steady-state operations, planning, and analysis tools for power systems research and education.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power systems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12-19.</a:t>
            </a:r>
            <a:endParaRPr lang="en-US" sz="800" dirty="0"/>
          </a:p>
        </p:txBody>
      </p:sp>
      <p:pic>
        <p:nvPicPr>
          <p:cNvPr id="7" name="Picture 6" descr="MU Logo-BTD-H-BG-4C.png">
            <a:extLst>
              <a:ext uri="{FF2B5EF4-FFF2-40B4-BE49-F238E27FC236}">
                <a16:creationId xmlns:a16="http://schemas.microsoft.com/office/drawing/2014/main" id="{6BEEAC52-F283-4B98-A8BB-8A009E162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0FC0-36EC-40B2-8B35-B247842B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mbria" panose="02040503050406030204" pitchFamily="18" charset="0"/>
              </a:rPr>
              <a:t>Data collection procedure</a:t>
            </a:r>
            <a:endParaRPr lang="en-US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6D2B2B-9AEB-4C31-83D3-EBD033129352}"/>
              </a:ext>
            </a:extLst>
          </p:cNvPr>
          <p:cNvGrpSpPr/>
          <p:nvPr/>
        </p:nvGrpSpPr>
        <p:grpSpPr>
          <a:xfrm>
            <a:off x="2032434" y="1223129"/>
            <a:ext cx="7886699" cy="4808080"/>
            <a:chOff x="1951892" y="1093075"/>
            <a:chExt cx="7886699" cy="4808080"/>
          </a:xfrm>
        </p:grpSpPr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1FDBA1A8-3467-4C04-B901-825B326C793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951892" y="1928861"/>
              <a:ext cx="3764389" cy="3477041"/>
            </a:xfrm>
            <a:prstGeom prst="bentConnector4">
              <a:avLst>
                <a:gd name="adj1" fmla="val -6073"/>
                <a:gd name="adj2" fmla="val 1298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82A58E-D639-4791-8D44-629A4DC55266}"/>
                </a:ext>
              </a:extLst>
            </p:cNvPr>
            <p:cNvSpPr/>
            <p:nvPr/>
          </p:nvSpPr>
          <p:spPr>
            <a:xfrm>
              <a:off x="1951893" y="1093075"/>
              <a:ext cx="2190015" cy="8357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Initial power-grid state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(with a defined r, e, </a:t>
              </a:r>
              <a:r>
                <a:rPr lang="el-GR" sz="1600" dirty="0">
                  <a:solidFill>
                    <a:schemeClr val="tx1"/>
                  </a:solidFill>
                  <a:latin typeface="Garamond" panose="02020404030301010803" pitchFamily="18" charset="0"/>
                  <a:cs typeface="Arial" pitchFamily="34" charset="0"/>
                </a:rPr>
                <a:t>θ</a:t>
              </a:r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F017F9-075C-4218-B9B7-A534C70B4718}"/>
                </a:ext>
              </a:extLst>
            </p:cNvPr>
            <p:cNvSpPr/>
            <p:nvPr/>
          </p:nvSpPr>
          <p:spPr>
            <a:xfrm>
              <a:off x="1951893" y="2210971"/>
              <a:ext cx="2190015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Initial event triggering failures in  power grid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B636F4-B7EF-4EAC-AFC5-8FEEC3D859F1}"/>
                </a:ext>
              </a:extLst>
            </p:cNvPr>
            <p:cNvSpPr/>
            <p:nvPr/>
          </p:nvSpPr>
          <p:spPr>
            <a:xfrm>
              <a:off x="1951893" y="5046876"/>
              <a:ext cx="2190015" cy="7180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Remove the overloaded lines from the system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017B9A-AFCD-45A2-9A0C-2A8E85E195E3}"/>
                </a:ext>
              </a:extLst>
            </p:cNvPr>
            <p:cNvSpPr/>
            <p:nvPr/>
          </p:nvSpPr>
          <p:spPr>
            <a:xfrm>
              <a:off x="1951893" y="3917634"/>
              <a:ext cx="2190015" cy="6066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Solve power flow optimization problem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BD1B9B-403C-4718-8A69-4250320CD899}"/>
                </a:ext>
              </a:extLst>
            </p:cNvPr>
            <p:cNvSpPr/>
            <p:nvPr/>
          </p:nvSpPr>
          <p:spPr>
            <a:xfrm>
              <a:off x="7675684" y="2291481"/>
              <a:ext cx="2162907" cy="762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Solve the power flow optimization problem for each island</a:t>
              </a: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F379CE6C-85DB-4669-969A-827393545DBF}"/>
                </a:ext>
              </a:extLst>
            </p:cNvPr>
            <p:cNvSpPr/>
            <p:nvPr/>
          </p:nvSpPr>
          <p:spPr>
            <a:xfrm>
              <a:off x="4409343" y="1928860"/>
              <a:ext cx="2613878" cy="1491348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Any islands triggered from failures?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DEFBB6-9E33-4DC7-A02B-4531CA150D46}"/>
                </a:ext>
              </a:extLst>
            </p:cNvPr>
            <p:cNvSpPr/>
            <p:nvPr/>
          </p:nvSpPr>
          <p:spPr>
            <a:xfrm>
              <a:off x="8285285" y="4589676"/>
              <a:ext cx="10668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Finish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F70F51-A6DC-45BB-84C2-C2BD03ADAC10}"/>
                </a:ext>
              </a:extLst>
            </p:cNvPr>
            <p:cNvSpPr txBox="1"/>
            <p:nvPr/>
          </p:nvSpPr>
          <p:spPr>
            <a:xfrm>
              <a:off x="5029200" y="5562601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Yes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0F87EE-FAFE-428E-8E92-1FF527764D8A}"/>
                </a:ext>
              </a:extLst>
            </p:cNvPr>
            <p:cNvSpPr txBox="1"/>
            <p:nvPr/>
          </p:nvSpPr>
          <p:spPr>
            <a:xfrm>
              <a:off x="7717814" y="4533139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No</a:t>
              </a:r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1842BF5-5E5B-47FB-9B2B-55626295177B}"/>
                </a:ext>
              </a:extLst>
            </p:cNvPr>
            <p:cNvSpPr/>
            <p:nvPr/>
          </p:nvSpPr>
          <p:spPr>
            <a:xfrm>
              <a:off x="4936881" y="4196815"/>
              <a:ext cx="2605086" cy="1264776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Power lines overloaded?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8298AA-D3F8-4328-AB1F-8106B72F69C4}"/>
                </a:ext>
              </a:extLst>
            </p:cNvPr>
            <p:cNvSpPr txBox="1"/>
            <p:nvPr/>
          </p:nvSpPr>
          <p:spPr>
            <a:xfrm>
              <a:off x="7101803" y="2366271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Yes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7CE767C-A09F-426F-8590-1296C7FC152C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 rot="5400000">
              <a:off x="6926614" y="2366291"/>
              <a:ext cx="1143334" cy="25177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0FC733CD-FEA2-4ECB-9F9E-6485B074F00E}"/>
                </a:ext>
              </a:extLst>
            </p:cNvPr>
            <p:cNvCxnSpPr>
              <a:cxnSpLocks/>
              <a:stCxn id="9" idx="2"/>
              <a:endCxn id="15" idx="1"/>
            </p:cNvCxnSpPr>
            <p:nvPr/>
          </p:nvCxnSpPr>
          <p:spPr>
            <a:xfrm rot="16200000" flipH="1">
              <a:off x="3839442" y="3731763"/>
              <a:ext cx="304899" cy="18899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FBBA10D6-69B6-4F98-BA58-A3680061DF39}"/>
                </a:ext>
              </a:extLst>
            </p:cNvPr>
            <p:cNvCxnSpPr>
              <a:cxnSpLocks/>
              <a:stCxn id="15" idx="2"/>
              <a:endCxn id="8" idx="2"/>
            </p:cNvCxnSpPr>
            <p:nvPr/>
          </p:nvCxnSpPr>
          <p:spPr>
            <a:xfrm rot="5400000">
              <a:off x="4491496" y="4016997"/>
              <a:ext cx="303334" cy="3192523"/>
            </a:xfrm>
            <a:prstGeom prst="bentConnector3">
              <a:avLst>
                <a:gd name="adj1" fmla="val 1753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A9CBCA9-87DE-44DE-93DA-03FF7526AF23}"/>
                </a:ext>
              </a:extLst>
            </p:cNvPr>
            <p:cNvCxnSpPr>
              <a:cxnSpLocks/>
              <a:stCxn id="24" idx="3"/>
              <a:endCxn id="11" idx="1"/>
            </p:cNvCxnSpPr>
            <p:nvPr/>
          </p:nvCxnSpPr>
          <p:spPr>
            <a:xfrm flipV="1">
              <a:off x="4141908" y="2674534"/>
              <a:ext cx="267435" cy="7569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3C4FCD-7363-434D-9635-0E77882344E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046901" y="1928860"/>
              <a:ext cx="0" cy="282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4D6DDE-5636-4DF0-B7BA-C97F1D4F831F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 flipV="1">
              <a:off x="7023221" y="2672481"/>
              <a:ext cx="652463" cy="2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5B0045-1827-496D-B570-38779ED31025}"/>
                </a:ext>
              </a:extLst>
            </p:cNvPr>
            <p:cNvCxnSpPr>
              <a:cxnSpLocks/>
              <a:stCxn id="15" idx="3"/>
              <a:endCxn id="12" idx="1"/>
            </p:cNvCxnSpPr>
            <p:nvPr/>
          </p:nvCxnSpPr>
          <p:spPr>
            <a:xfrm flipV="1">
              <a:off x="7541967" y="4818276"/>
              <a:ext cx="743318" cy="10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E2CB5A-1EA7-4864-BADA-E1F05163CCF1}"/>
                </a:ext>
              </a:extLst>
            </p:cNvPr>
            <p:cNvSpPr/>
            <p:nvPr/>
          </p:nvSpPr>
          <p:spPr>
            <a:xfrm>
              <a:off x="1951893" y="3246431"/>
              <a:ext cx="2190015" cy="3700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Remove failed lines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DE5D820-84B4-4B68-994A-340799233450}"/>
                </a:ext>
              </a:extLst>
            </p:cNvPr>
            <p:cNvCxnSpPr>
              <a:cxnSpLocks/>
              <a:stCxn id="7" idx="2"/>
              <a:endCxn id="24" idx="0"/>
            </p:cNvCxnSpPr>
            <p:nvPr/>
          </p:nvCxnSpPr>
          <p:spPr>
            <a:xfrm>
              <a:off x="3046901" y="2972971"/>
              <a:ext cx="0" cy="273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EC9EB554-5FC2-4271-A33C-FDA69E340B33}"/>
                </a:ext>
              </a:extLst>
            </p:cNvPr>
            <p:cNvCxnSpPr>
              <a:cxnSpLocks/>
              <a:stCxn id="11" idx="2"/>
              <a:endCxn id="9" idx="3"/>
            </p:cNvCxnSpPr>
            <p:nvPr/>
          </p:nvCxnSpPr>
          <p:spPr>
            <a:xfrm rot="5400000">
              <a:off x="4528715" y="3033401"/>
              <a:ext cx="800761" cy="15743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36044B-1D1E-429E-BE0C-863A0F86835B}"/>
                </a:ext>
              </a:extLst>
            </p:cNvPr>
            <p:cNvSpPr txBox="1"/>
            <p:nvPr/>
          </p:nvSpPr>
          <p:spPr>
            <a:xfrm>
              <a:off x="4686303" y="392383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Arial" pitchFamily="34" charset="0"/>
                </a:rPr>
                <a:t>No</a:t>
              </a:r>
            </a:p>
          </p:txBody>
        </p:sp>
      </p:grpSp>
      <p:pic>
        <p:nvPicPr>
          <p:cNvPr id="28" name="Picture 27" descr="MU Logo-BTD-H-BG-4C.png">
            <a:extLst>
              <a:ext uri="{FF2B5EF4-FFF2-40B4-BE49-F238E27FC236}">
                <a16:creationId xmlns:a16="http://schemas.microsoft.com/office/drawing/2014/main" id="{0621BA8E-614C-42BC-A431-689B4E8A8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52A8E3F-A742-4CC6-9E34-D1FA3E89C064}"/>
              </a:ext>
            </a:extLst>
          </p:cNvPr>
          <p:cNvSpPr txBox="1"/>
          <p:nvPr/>
        </p:nvSpPr>
        <p:spPr>
          <a:xfrm>
            <a:off x="7350110" y="5415117"/>
            <a:ext cx="450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Flowchart represents cascading failure simulation framework </a:t>
            </a:r>
          </a:p>
        </p:txBody>
      </p:sp>
    </p:spTree>
    <p:extLst>
      <p:ext uri="{BB962C8B-B14F-4D97-AF65-F5344CB8AC3E}">
        <p14:creationId xmlns:p14="http://schemas.microsoft.com/office/powerpoint/2010/main" val="426699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E32-EC6D-4E2D-B161-95BC5C77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mbria" panose="02040503050406030204" pitchFamily="18" charset="0"/>
              </a:rPr>
              <a:t>Correlation between  Features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0CA65-A729-4DDB-8698-EFC8012B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74" y="757052"/>
            <a:ext cx="6848481" cy="5453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AB12E-B984-4F2C-8FA2-0D313B2D7A22}"/>
              </a:ext>
            </a:extLst>
          </p:cNvPr>
          <p:cNvSpPr txBox="1"/>
          <p:nvPr/>
        </p:nvSpPr>
        <p:spPr>
          <a:xfrm>
            <a:off x="443441" y="889843"/>
            <a:ext cx="42301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Correlation plot shows: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High correlation between total number of failed lines and total capacity of the failed lines.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Strong correlation between amount of load shed and loading level, total number of failed lines and total capacity of failed lines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Topological features (average shortest path and average betweenness ) have very low correlation with the outputs(total number of failed lines, amount of load shed)</a:t>
            </a:r>
          </a:p>
          <a:p>
            <a:endParaRPr lang="en-US" dirty="0"/>
          </a:p>
        </p:txBody>
      </p:sp>
      <p:pic>
        <p:nvPicPr>
          <p:cNvPr id="6" name="Picture 5" descr="MU Logo-BTD-H-BG-4C.png">
            <a:extLst>
              <a:ext uri="{FF2B5EF4-FFF2-40B4-BE49-F238E27FC236}">
                <a16:creationId xmlns:a16="http://schemas.microsoft.com/office/drawing/2014/main" id="{4A4BDE43-DF0C-44AB-B011-C44028C2B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" y="6484690"/>
            <a:ext cx="2560258" cy="3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7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2D10-85A1-4AB2-BED2-C3581CDD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0" y="0"/>
            <a:ext cx="9985830" cy="769649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 for cascading failure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6D207-5A29-41E9-8A22-5C619EB2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2" y="1371600"/>
            <a:ext cx="5479246" cy="3501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5790F-6B9A-49A8-B5C1-5D6ECFDE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71" y="1371599"/>
            <a:ext cx="6271217" cy="3501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784F8-826B-47DF-BB32-4159D0056705}"/>
              </a:ext>
            </a:extLst>
          </p:cNvPr>
          <p:cNvSpPr txBox="1"/>
          <p:nvPr/>
        </p:nvSpPr>
        <p:spPr>
          <a:xfrm>
            <a:off x="479503" y="5301734"/>
            <a:ext cx="1144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Algorithms used to find the maximum overloaded line in one iteration and solving power flow in each island.</a:t>
            </a:r>
          </a:p>
        </p:txBody>
      </p:sp>
    </p:spTree>
    <p:extLst>
      <p:ext uri="{BB962C8B-B14F-4D97-AF65-F5344CB8AC3E}">
        <p14:creationId xmlns:p14="http://schemas.microsoft.com/office/powerpoint/2010/main" val="170468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1303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Garamond</vt:lpstr>
      <vt:lpstr>Times New Roman</vt:lpstr>
      <vt:lpstr>Office Theme</vt:lpstr>
      <vt:lpstr>Predicting Cascading Failures in Power Grids using Machine Learning Algorithms </vt:lpstr>
      <vt:lpstr>Outline</vt:lpstr>
      <vt:lpstr>Cascading Failures in Power Grid : Overview</vt:lpstr>
      <vt:lpstr>PowerPoint Presentation</vt:lpstr>
      <vt:lpstr>Contribution of this work</vt:lpstr>
      <vt:lpstr>Data set and Features/ Grid Parameters</vt:lpstr>
      <vt:lpstr>Data collection procedure</vt:lpstr>
      <vt:lpstr>Correlation between  Features</vt:lpstr>
      <vt:lpstr>Algorithms for cascading failure simulation</vt:lpstr>
      <vt:lpstr>ML Algorithms used and Metric for evaluation</vt:lpstr>
      <vt:lpstr>Predicting Cascading failures</vt:lpstr>
      <vt:lpstr>PowerPoint Presentation</vt:lpstr>
      <vt:lpstr>Linear regression to predict the number of failed  lines and the amount of Load shedding</vt:lpstr>
      <vt:lpstr>  -  Machine learning algorithms were used to predict cascading failures in power grids.  -  Results suggest that all the algorithms gives higher prediction accuracy( Random forest and Support vector Machines are the best with 0.91 precision)  - We predicted the number of failed transmission lines with low error using linear regression  - We predicted the amount of Load shed using linear regression, but the error was high.  -  We didn’t observe strong correlation between cascading failures and topological features which is consistent with [1]  - Future works includes finding the distribution of transmission line failures and amount of load shedding as well as improvement on the accuracies</vt:lpstr>
      <vt:lpstr>PowerPoint Presentation</vt:lpstr>
      <vt:lpstr>Overview of complex Power grid Infrastructure</vt:lpstr>
      <vt:lpstr>Annex1: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Sameepa Hettiarachchi</dc:creator>
  <cp:lastModifiedBy>Shuvro, Rezoan</cp:lastModifiedBy>
  <cp:revision>50</cp:revision>
  <dcterms:created xsi:type="dcterms:W3CDTF">2019-09-13T20:37:14Z</dcterms:created>
  <dcterms:modified xsi:type="dcterms:W3CDTF">2019-12-29T21:32:23Z</dcterms:modified>
</cp:coreProperties>
</file>