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3689" r:id="rId2"/>
    <p:sldMasterId id="2147483673" r:id="rId3"/>
    <p:sldMasterId id="2147483864" r:id="rId4"/>
    <p:sldMasterId id="2147483725" r:id="rId5"/>
    <p:sldMasterId id="2147483697" r:id="rId6"/>
    <p:sldMasterId id="2147483663" r:id="rId7"/>
  </p:sldMasterIdLst>
  <p:notesMasterIdLst>
    <p:notesMasterId r:id="rId38"/>
  </p:notesMasterIdLst>
  <p:sldIdLst>
    <p:sldId id="444" r:id="rId8"/>
    <p:sldId id="862" r:id="rId9"/>
    <p:sldId id="863" r:id="rId10"/>
    <p:sldId id="861" r:id="rId11"/>
    <p:sldId id="734" r:id="rId12"/>
    <p:sldId id="449" r:id="rId13"/>
    <p:sldId id="840" r:id="rId14"/>
    <p:sldId id="851" r:id="rId15"/>
    <p:sldId id="576" r:id="rId16"/>
    <p:sldId id="583" r:id="rId17"/>
    <p:sldId id="879" r:id="rId18"/>
    <p:sldId id="864" r:id="rId19"/>
    <p:sldId id="875" r:id="rId20"/>
    <p:sldId id="868" r:id="rId21"/>
    <p:sldId id="870" r:id="rId22"/>
    <p:sldId id="869" r:id="rId23"/>
    <p:sldId id="874" r:id="rId24"/>
    <p:sldId id="873" r:id="rId25"/>
    <p:sldId id="872" r:id="rId26"/>
    <p:sldId id="871" r:id="rId27"/>
    <p:sldId id="585" r:id="rId28"/>
    <p:sldId id="595" r:id="rId29"/>
    <p:sldId id="579" r:id="rId30"/>
    <p:sldId id="590" r:id="rId31"/>
    <p:sldId id="876" r:id="rId32"/>
    <p:sldId id="591" r:id="rId33"/>
    <p:sldId id="446" r:id="rId34"/>
    <p:sldId id="594" r:id="rId35"/>
    <p:sldId id="867" r:id="rId36"/>
    <p:sldId id="877" r:id="rId3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DD5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38" autoAdjust="0"/>
    <p:restoredTop sz="96357" autoAdjust="0"/>
  </p:normalViewPr>
  <p:slideViewPr>
    <p:cSldViewPr snapToGrid="0" snapToObjects="1">
      <p:cViewPr>
        <p:scale>
          <a:sx n="125" d="100"/>
          <a:sy n="125" d="100"/>
        </p:scale>
        <p:origin x="780" y="49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6394shuvror\AppData\Roaming\Microsoft\Excel\Book1%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6394shuvror\AppData\Roaming\Microsoft\Excel\Book1%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6394shuvror\AppData\Roaming\Microsoft\Excel\Book1%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regression(r-squared</a:t>
            </a:r>
            <a:r>
              <a:rPr lang="en-US" baseline="0"/>
              <a:t> and MSE)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Sheet1!$H$10</c:f>
              <c:strCache>
                <c:ptCount val="1"/>
                <c:pt idx="0">
                  <c:v>r-squared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Sheet1!$G$11:$G$13</c:f>
              <c:strCache>
                <c:ptCount val="3"/>
                <c:pt idx="0">
                  <c:v>Linear /Ridge /Lasso</c:v>
                </c:pt>
                <c:pt idx="1">
                  <c:v>Support vector regression</c:v>
                </c:pt>
                <c:pt idx="2">
                  <c:v>Random Forest regressor</c:v>
                </c:pt>
              </c:strCache>
            </c:strRef>
          </c:cat>
          <c:val>
            <c:numRef>
              <c:f>Sheet1!$H$11:$H$13</c:f>
              <c:numCache>
                <c:formatCode>General</c:formatCode>
                <c:ptCount val="3"/>
                <c:pt idx="0">
                  <c:v>0.72</c:v>
                </c:pt>
                <c:pt idx="1">
                  <c:v>0.86</c:v>
                </c:pt>
                <c:pt idx="2">
                  <c:v>0.91</c:v>
                </c:pt>
              </c:numCache>
            </c:numRef>
          </c:val>
          <c:extLst>
            <c:ext xmlns:c16="http://schemas.microsoft.com/office/drawing/2014/chart" uri="{C3380CC4-5D6E-409C-BE32-E72D297353CC}">
              <c16:uniqueId val="{00000000-CA81-4B5C-8DEB-76D30E3D6851}"/>
            </c:ext>
          </c:extLst>
        </c:ser>
        <c:ser>
          <c:idx val="1"/>
          <c:order val="1"/>
          <c:tx>
            <c:strRef>
              <c:f>Sheet1!$I$10</c:f>
              <c:strCache>
                <c:ptCount val="1"/>
                <c:pt idx="0">
                  <c:v>MSE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Sheet1!$G$11:$G$13</c:f>
              <c:strCache>
                <c:ptCount val="3"/>
                <c:pt idx="0">
                  <c:v>Linear /Ridge /Lasso</c:v>
                </c:pt>
                <c:pt idx="1">
                  <c:v>Support vector regression</c:v>
                </c:pt>
                <c:pt idx="2">
                  <c:v>Random Forest regressor</c:v>
                </c:pt>
              </c:strCache>
            </c:strRef>
          </c:cat>
          <c:val>
            <c:numRef>
              <c:f>Sheet1!$I$11:$I$13</c:f>
              <c:numCache>
                <c:formatCode>General</c:formatCode>
                <c:ptCount val="3"/>
                <c:pt idx="0">
                  <c:v>7.8E-2</c:v>
                </c:pt>
                <c:pt idx="1">
                  <c:v>4.7000000000000002E-3</c:v>
                </c:pt>
                <c:pt idx="2">
                  <c:v>3.5000000000000001E-3</c:v>
                </c:pt>
              </c:numCache>
            </c:numRef>
          </c:val>
          <c:extLst>
            <c:ext xmlns:c16="http://schemas.microsoft.com/office/drawing/2014/chart" uri="{C3380CC4-5D6E-409C-BE32-E72D297353CC}">
              <c16:uniqueId val="{00000001-CA81-4B5C-8DEB-76D30E3D6851}"/>
            </c:ext>
          </c:extLst>
        </c:ser>
        <c:dLbls>
          <c:showLegendKey val="0"/>
          <c:showVal val="0"/>
          <c:showCatName val="0"/>
          <c:showSerName val="0"/>
          <c:showPercent val="0"/>
          <c:showBubbleSize val="0"/>
        </c:dLbls>
        <c:gapWidth val="219"/>
        <c:overlap val="-27"/>
        <c:axId val="1357369408"/>
        <c:axId val="1038063120"/>
      </c:barChart>
      <c:catAx>
        <c:axId val="1357369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8063120"/>
        <c:crosses val="autoZero"/>
        <c:auto val="1"/>
        <c:lblAlgn val="ctr"/>
        <c:lblOffset val="100"/>
        <c:noMultiLvlLbl val="0"/>
      </c:catAx>
      <c:valAx>
        <c:axId val="1038063120"/>
        <c:scaling>
          <c:orientation val="minMax"/>
        </c:scaling>
        <c:delete val="0"/>
        <c:axPos val="l"/>
        <c:majorGridlines>
          <c:spPr>
            <a:ln w="9525" cap="flat" cmpd="sng" algn="ctr">
              <a:solidFill>
                <a:schemeClr val="tx1">
                  <a:lumMod val="15000"/>
                  <a:lumOff val="85000"/>
                </a:schemeClr>
              </a:solidFill>
              <a:prstDash val="dashDot"/>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369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Model accuracy (default</a:t>
            </a:r>
            <a:r>
              <a:rPr lang="en-US" baseline="0" dirty="0"/>
              <a:t> vs </a:t>
            </a:r>
            <a:r>
              <a:rPr lang="en-US" dirty="0"/>
              <a:t>tuned features)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Sheet1!$B$6</c:f>
              <c:strCache>
                <c:ptCount val="1"/>
                <c:pt idx="0">
                  <c:v>accuracy(with default features)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Sheet1!$A$7:$A$12</c:f>
              <c:strCache>
                <c:ptCount val="6"/>
                <c:pt idx="0">
                  <c:v>Logistic regression</c:v>
                </c:pt>
                <c:pt idx="1">
                  <c:v>random forest</c:v>
                </c:pt>
                <c:pt idx="2">
                  <c:v>SVM</c:v>
                </c:pt>
                <c:pt idx="3">
                  <c:v>KNN</c:v>
                </c:pt>
                <c:pt idx="4">
                  <c:v>Decision tree</c:v>
                </c:pt>
                <c:pt idx="5">
                  <c:v>Adaboost</c:v>
                </c:pt>
              </c:strCache>
            </c:strRef>
          </c:cat>
          <c:val>
            <c:numRef>
              <c:f>Sheet1!$B$7:$B$12</c:f>
              <c:numCache>
                <c:formatCode>0.00</c:formatCode>
                <c:ptCount val="6"/>
                <c:pt idx="0">
                  <c:v>0.87019999999999997</c:v>
                </c:pt>
                <c:pt idx="1">
                  <c:v>0.88190000000000002</c:v>
                </c:pt>
                <c:pt idx="2">
                  <c:v>0.873</c:v>
                </c:pt>
                <c:pt idx="3">
                  <c:v>0.86899999999999999</c:v>
                </c:pt>
                <c:pt idx="4">
                  <c:v>0.84399999999999997</c:v>
                </c:pt>
                <c:pt idx="5">
                  <c:v>0.88100000000000001</c:v>
                </c:pt>
              </c:numCache>
            </c:numRef>
          </c:val>
          <c:extLst>
            <c:ext xmlns:c16="http://schemas.microsoft.com/office/drawing/2014/chart" uri="{C3380CC4-5D6E-409C-BE32-E72D297353CC}">
              <c16:uniqueId val="{00000000-6607-4AE6-8BB4-B30B5C5193F8}"/>
            </c:ext>
          </c:extLst>
        </c:ser>
        <c:ser>
          <c:idx val="1"/>
          <c:order val="1"/>
          <c:tx>
            <c:strRef>
              <c:f>Sheet1!$C$6</c:f>
              <c:strCache>
                <c:ptCount val="1"/>
                <c:pt idx="0">
                  <c:v>accuracy(after tuning  features)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Sheet1!$A$7:$A$12</c:f>
              <c:strCache>
                <c:ptCount val="6"/>
                <c:pt idx="0">
                  <c:v>Logistic regression</c:v>
                </c:pt>
                <c:pt idx="1">
                  <c:v>random forest</c:v>
                </c:pt>
                <c:pt idx="2">
                  <c:v>SVM</c:v>
                </c:pt>
                <c:pt idx="3">
                  <c:v>KNN</c:v>
                </c:pt>
                <c:pt idx="4">
                  <c:v>Decision tree</c:v>
                </c:pt>
                <c:pt idx="5">
                  <c:v>Adaboost</c:v>
                </c:pt>
              </c:strCache>
            </c:strRef>
          </c:cat>
          <c:val>
            <c:numRef>
              <c:f>Sheet1!$C$7:$C$12</c:f>
              <c:numCache>
                <c:formatCode>0.00</c:formatCode>
                <c:ptCount val="6"/>
                <c:pt idx="0">
                  <c:v>0.87060000000000004</c:v>
                </c:pt>
                <c:pt idx="1">
                  <c:v>0.89022000000000001</c:v>
                </c:pt>
                <c:pt idx="2">
                  <c:v>0.87649999999999995</c:v>
                </c:pt>
                <c:pt idx="3">
                  <c:v>0.87450000000000006</c:v>
                </c:pt>
                <c:pt idx="4">
                  <c:v>0.876</c:v>
                </c:pt>
                <c:pt idx="5">
                  <c:v>0.878</c:v>
                </c:pt>
              </c:numCache>
            </c:numRef>
          </c:val>
          <c:extLst>
            <c:ext xmlns:c16="http://schemas.microsoft.com/office/drawing/2014/chart" uri="{C3380CC4-5D6E-409C-BE32-E72D297353CC}">
              <c16:uniqueId val="{00000001-6607-4AE6-8BB4-B30B5C5193F8}"/>
            </c:ext>
          </c:extLst>
        </c:ser>
        <c:dLbls>
          <c:showLegendKey val="0"/>
          <c:showVal val="0"/>
          <c:showCatName val="0"/>
          <c:showSerName val="0"/>
          <c:showPercent val="0"/>
          <c:showBubbleSize val="0"/>
        </c:dLbls>
        <c:gapWidth val="219"/>
        <c:overlap val="-27"/>
        <c:axId val="1465874528"/>
        <c:axId val="1146966848"/>
      </c:barChart>
      <c:catAx>
        <c:axId val="146587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966848"/>
        <c:crosses val="autoZero"/>
        <c:auto val="1"/>
        <c:lblAlgn val="ctr"/>
        <c:lblOffset val="100"/>
        <c:noMultiLvlLbl val="0"/>
      </c:catAx>
      <c:valAx>
        <c:axId val="1146966848"/>
        <c:scaling>
          <c:orientation val="minMax"/>
        </c:scaling>
        <c:delete val="0"/>
        <c:axPos val="l"/>
        <c:majorGridlines>
          <c:spPr>
            <a:ln w="9525" cap="flat" cmpd="sng" algn="ctr">
              <a:solidFill>
                <a:schemeClr val="tx1">
                  <a:lumMod val="15000"/>
                  <a:lumOff val="85000"/>
                </a:schemeClr>
              </a:solidFill>
              <a:prstDash val="dashDot"/>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5874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cascade prediction</a:t>
            </a:r>
          </a:p>
        </c:rich>
      </c:tx>
      <c:layout>
        <c:manualLayout>
          <c:xMode val="edge"/>
          <c:yMode val="edge"/>
          <c:x val="0.3226178915135607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Sheet1!$E$6</c:f>
              <c:strCache>
                <c:ptCount val="1"/>
                <c:pt idx="0">
                  <c:v>precision</c:v>
                </c:pt>
              </c:strCache>
            </c:strRef>
          </c:tx>
          <c:spPr>
            <a:solidFill>
              <a:schemeClr val="accent1"/>
            </a:solidFill>
            <a:ln>
              <a:noFill/>
            </a:ln>
            <a:effectLst/>
          </c:spPr>
          <c:invertIfNegative val="0"/>
          <c:cat>
            <c:strRef>
              <c:f>Sheet1!$D$7:$D$12</c:f>
              <c:strCache>
                <c:ptCount val="6"/>
                <c:pt idx="0">
                  <c:v>random forest</c:v>
                </c:pt>
                <c:pt idx="1">
                  <c:v>Logistic regression</c:v>
                </c:pt>
                <c:pt idx="2">
                  <c:v>SVM</c:v>
                </c:pt>
                <c:pt idx="3">
                  <c:v>KNN</c:v>
                </c:pt>
                <c:pt idx="4">
                  <c:v>Decision tree</c:v>
                </c:pt>
                <c:pt idx="5">
                  <c:v>Adaboost</c:v>
                </c:pt>
              </c:strCache>
            </c:strRef>
          </c:cat>
          <c:val>
            <c:numRef>
              <c:f>Sheet1!$E$7:$E$12</c:f>
              <c:numCache>
                <c:formatCode>General</c:formatCode>
                <c:ptCount val="6"/>
                <c:pt idx="0">
                  <c:v>0.88</c:v>
                </c:pt>
                <c:pt idx="1">
                  <c:v>0.86</c:v>
                </c:pt>
                <c:pt idx="2">
                  <c:v>0.87</c:v>
                </c:pt>
                <c:pt idx="3">
                  <c:v>0.86</c:v>
                </c:pt>
                <c:pt idx="4">
                  <c:v>0.86</c:v>
                </c:pt>
                <c:pt idx="5">
                  <c:v>0.86</c:v>
                </c:pt>
              </c:numCache>
            </c:numRef>
          </c:val>
          <c:extLst>
            <c:ext xmlns:c16="http://schemas.microsoft.com/office/drawing/2014/chart" uri="{C3380CC4-5D6E-409C-BE32-E72D297353CC}">
              <c16:uniqueId val="{00000000-11FA-4867-AD05-6AD1D983020E}"/>
            </c:ext>
          </c:extLst>
        </c:ser>
        <c:ser>
          <c:idx val="1"/>
          <c:order val="1"/>
          <c:tx>
            <c:strRef>
              <c:f>Sheet1!$F$6</c:f>
              <c:strCache>
                <c:ptCount val="1"/>
                <c:pt idx="0">
                  <c:v>recall</c:v>
                </c:pt>
              </c:strCache>
            </c:strRef>
          </c:tx>
          <c:spPr>
            <a:solidFill>
              <a:schemeClr val="accent2"/>
            </a:solidFill>
            <a:ln>
              <a:noFill/>
            </a:ln>
            <a:effectLst/>
          </c:spPr>
          <c:invertIfNegative val="0"/>
          <c:cat>
            <c:strRef>
              <c:f>Sheet1!$D$7:$D$12</c:f>
              <c:strCache>
                <c:ptCount val="6"/>
                <c:pt idx="0">
                  <c:v>random forest</c:v>
                </c:pt>
                <c:pt idx="1">
                  <c:v>Logistic regression</c:v>
                </c:pt>
                <c:pt idx="2">
                  <c:v>SVM</c:v>
                </c:pt>
                <c:pt idx="3">
                  <c:v>KNN</c:v>
                </c:pt>
                <c:pt idx="4">
                  <c:v>Decision tree</c:v>
                </c:pt>
                <c:pt idx="5">
                  <c:v>Adaboost</c:v>
                </c:pt>
              </c:strCache>
            </c:strRef>
          </c:cat>
          <c:val>
            <c:numRef>
              <c:f>Sheet1!$F$7:$F$12</c:f>
              <c:numCache>
                <c:formatCode>General</c:formatCode>
                <c:ptCount val="6"/>
                <c:pt idx="0">
                  <c:v>0.89</c:v>
                </c:pt>
                <c:pt idx="1">
                  <c:v>0.87</c:v>
                </c:pt>
                <c:pt idx="2">
                  <c:v>0.87</c:v>
                </c:pt>
                <c:pt idx="3">
                  <c:v>0.87</c:v>
                </c:pt>
                <c:pt idx="4">
                  <c:v>0.87</c:v>
                </c:pt>
                <c:pt idx="5">
                  <c:v>0.87</c:v>
                </c:pt>
              </c:numCache>
            </c:numRef>
          </c:val>
          <c:extLst>
            <c:ext xmlns:c16="http://schemas.microsoft.com/office/drawing/2014/chart" uri="{C3380CC4-5D6E-409C-BE32-E72D297353CC}">
              <c16:uniqueId val="{00000001-11FA-4867-AD05-6AD1D983020E}"/>
            </c:ext>
          </c:extLst>
        </c:ser>
        <c:ser>
          <c:idx val="2"/>
          <c:order val="2"/>
          <c:tx>
            <c:strRef>
              <c:f>Sheet1!$G$6</c:f>
              <c:strCache>
                <c:ptCount val="1"/>
                <c:pt idx="0">
                  <c:v>F1-score</c:v>
                </c:pt>
              </c:strCache>
            </c:strRef>
          </c:tx>
          <c:spPr>
            <a:solidFill>
              <a:schemeClr val="accent3"/>
            </a:solidFill>
            <a:ln>
              <a:noFill/>
            </a:ln>
            <a:effectLst/>
          </c:spPr>
          <c:invertIfNegative val="0"/>
          <c:cat>
            <c:strRef>
              <c:f>Sheet1!$D$7:$D$12</c:f>
              <c:strCache>
                <c:ptCount val="6"/>
                <c:pt idx="0">
                  <c:v>random forest</c:v>
                </c:pt>
                <c:pt idx="1">
                  <c:v>Logistic regression</c:v>
                </c:pt>
                <c:pt idx="2">
                  <c:v>SVM</c:v>
                </c:pt>
                <c:pt idx="3">
                  <c:v>KNN</c:v>
                </c:pt>
                <c:pt idx="4">
                  <c:v>Decision tree</c:v>
                </c:pt>
                <c:pt idx="5">
                  <c:v>Adaboost</c:v>
                </c:pt>
              </c:strCache>
            </c:strRef>
          </c:cat>
          <c:val>
            <c:numRef>
              <c:f>Sheet1!$G$7:$G$12</c:f>
              <c:numCache>
                <c:formatCode>General</c:formatCode>
                <c:ptCount val="6"/>
                <c:pt idx="0">
                  <c:v>0.89</c:v>
                </c:pt>
                <c:pt idx="1">
                  <c:v>0.86</c:v>
                </c:pt>
                <c:pt idx="2">
                  <c:v>0.87</c:v>
                </c:pt>
                <c:pt idx="3">
                  <c:v>0.86</c:v>
                </c:pt>
                <c:pt idx="4">
                  <c:v>0.86</c:v>
                </c:pt>
                <c:pt idx="5">
                  <c:v>0.86</c:v>
                </c:pt>
              </c:numCache>
            </c:numRef>
          </c:val>
          <c:extLst>
            <c:ext xmlns:c16="http://schemas.microsoft.com/office/drawing/2014/chart" uri="{C3380CC4-5D6E-409C-BE32-E72D297353CC}">
              <c16:uniqueId val="{00000002-11FA-4867-AD05-6AD1D983020E}"/>
            </c:ext>
          </c:extLst>
        </c:ser>
        <c:dLbls>
          <c:showLegendKey val="0"/>
          <c:showVal val="0"/>
          <c:showCatName val="0"/>
          <c:showSerName val="0"/>
          <c:showPercent val="0"/>
          <c:showBubbleSize val="0"/>
        </c:dLbls>
        <c:gapWidth val="219"/>
        <c:overlap val="-27"/>
        <c:axId val="1357398608"/>
        <c:axId val="1032458096"/>
      </c:barChart>
      <c:catAx>
        <c:axId val="135739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458096"/>
        <c:crosses val="autoZero"/>
        <c:auto val="1"/>
        <c:lblAlgn val="ctr"/>
        <c:lblOffset val="100"/>
        <c:noMultiLvlLbl val="0"/>
      </c:catAx>
      <c:valAx>
        <c:axId val="1032458096"/>
        <c:scaling>
          <c:orientation val="minMax"/>
          <c:max val="0.9"/>
        </c:scaling>
        <c:delete val="0"/>
        <c:axPos val="l"/>
        <c:majorGridlines>
          <c:spPr>
            <a:ln w="9525" cap="flat" cmpd="sng" algn="ctr">
              <a:solidFill>
                <a:schemeClr val="tx1">
                  <a:lumMod val="15000"/>
                  <a:lumOff val="85000"/>
                </a:schemeClr>
              </a:solidFill>
              <a:prstDash val="dashDot"/>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39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Cascade</a:t>
            </a:r>
            <a:r>
              <a:rPr lang="en-US" baseline="0"/>
              <a:t> prediction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Sheet1!$I$6</c:f>
              <c:strCache>
                <c:ptCount val="1"/>
                <c:pt idx="0">
                  <c:v>precision</c:v>
                </c:pt>
              </c:strCache>
            </c:strRef>
          </c:tx>
          <c:spPr>
            <a:solidFill>
              <a:schemeClr val="accent1"/>
            </a:solidFill>
            <a:ln>
              <a:noFill/>
            </a:ln>
            <a:effectLst/>
          </c:spPr>
          <c:invertIfNegative val="0"/>
          <c:cat>
            <c:strRef>
              <c:f>Sheet1!$H$7:$H$12</c:f>
              <c:strCache>
                <c:ptCount val="6"/>
                <c:pt idx="0">
                  <c:v>random forest</c:v>
                </c:pt>
                <c:pt idx="1">
                  <c:v>Logistic regression</c:v>
                </c:pt>
                <c:pt idx="2">
                  <c:v>SVM</c:v>
                </c:pt>
                <c:pt idx="3">
                  <c:v>KNN</c:v>
                </c:pt>
                <c:pt idx="4">
                  <c:v>Decision tree</c:v>
                </c:pt>
                <c:pt idx="5">
                  <c:v>Adaboost</c:v>
                </c:pt>
              </c:strCache>
            </c:strRef>
          </c:cat>
          <c:val>
            <c:numRef>
              <c:f>Sheet1!$I$7:$I$12</c:f>
              <c:numCache>
                <c:formatCode>General</c:formatCode>
                <c:ptCount val="6"/>
                <c:pt idx="0">
                  <c:v>0.9</c:v>
                </c:pt>
                <c:pt idx="1">
                  <c:v>0.88</c:v>
                </c:pt>
                <c:pt idx="2">
                  <c:v>0.88</c:v>
                </c:pt>
                <c:pt idx="3">
                  <c:v>0.88</c:v>
                </c:pt>
                <c:pt idx="4">
                  <c:v>0.88</c:v>
                </c:pt>
                <c:pt idx="5">
                  <c:v>0.88</c:v>
                </c:pt>
              </c:numCache>
            </c:numRef>
          </c:val>
          <c:extLst>
            <c:ext xmlns:c16="http://schemas.microsoft.com/office/drawing/2014/chart" uri="{C3380CC4-5D6E-409C-BE32-E72D297353CC}">
              <c16:uniqueId val="{00000000-7AA0-4D31-8AE4-E4E574EA0AD1}"/>
            </c:ext>
          </c:extLst>
        </c:ser>
        <c:ser>
          <c:idx val="1"/>
          <c:order val="1"/>
          <c:tx>
            <c:strRef>
              <c:f>Sheet1!$J$6</c:f>
              <c:strCache>
                <c:ptCount val="1"/>
                <c:pt idx="0">
                  <c:v>recall</c:v>
                </c:pt>
              </c:strCache>
            </c:strRef>
          </c:tx>
          <c:spPr>
            <a:solidFill>
              <a:schemeClr val="accent2"/>
            </a:solidFill>
            <a:ln>
              <a:noFill/>
            </a:ln>
            <a:effectLst/>
          </c:spPr>
          <c:invertIfNegative val="0"/>
          <c:cat>
            <c:strRef>
              <c:f>Sheet1!$H$7:$H$12</c:f>
              <c:strCache>
                <c:ptCount val="6"/>
                <c:pt idx="0">
                  <c:v>random forest</c:v>
                </c:pt>
                <c:pt idx="1">
                  <c:v>Logistic regression</c:v>
                </c:pt>
                <c:pt idx="2">
                  <c:v>SVM</c:v>
                </c:pt>
                <c:pt idx="3">
                  <c:v>KNN</c:v>
                </c:pt>
                <c:pt idx="4">
                  <c:v>Decision tree</c:v>
                </c:pt>
                <c:pt idx="5">
                  <c:v>Adaboost</c:v>
                </c:pt>
              </c:strCache>
            </c:strRef>
          </c:cat>
          <c:val>
            <c:numRef>
              <c:f>Sheet1!$J$7:$J$12</c:f>
              <c:numCache>
                <c:formatCode>General</c:formatCode>
                <c:ptCount val="6"/>
                <c:pt idx="0">
                  <c:v>0.89</c:v>
                </c:pt>
                <c:pt idx="1">
                  <c:v>0.87</c:v>
                </c:pt>
                <c:pt idx="2">
                  <c:v>0.88</c:v>
                </c:pt>
                <c:pt idx="3">
                  <c:v>0.87</c:v>
                </c:pt>
                <c:pt idx="4">
                  <c:v>0.87</c:v>
                </c:pt>
                <c:pt idx="5">
                  <c:v>0.87</c:v>
                </c:pt>
              </c:numCache>
            </c:numRef>
          </c:val>
          <c:extLst>
            <c:ext xmlns:c16="http://schemas.microsoft.com/office/drawing/2014/chart" uri="{C3380CC4-5D6E-409C-BE32-E72D297353CC}">
              <c16:uniqueId val="{00000001-7AA0-4D31-8AE4-E4E574EA0AD1}"/>
            </c:ext>
          </c:extLst>
        </c:ser>
        <c:ser>
          <c:idx val="2"/>
          <c:order val="2"/>
          <c:tx>
            <c:strRef>
              <c:f>Sheet1!$K$6</c:f>
              <c:strCache>
                <c:ptCount val="1"/>
                <c:pt idx="0">
                  <c:v>F1-score</c:v>
                </c:pt>
              </c:strCache>
            </c:strRef>
          </c:tx>
          <c:spPr>
            <a:solidFill>
              <a:schemeClr val="accent3"/>
            </a:solidFill>
            <a:ln>
              <a:noFill/>
            </a:ln>
            <a:effectLst/>
          </c:spPr>
          <c:invertIfNegative val="0"/>
          <c:cat>
            <c:strRef>
              <c:f>Sheet1!$H$7:$H$12</c:f>
              <c:strCache>
                <c:ptCount val="6"/>
                <c:pt idx="0">
                  <c:v>random forest</c:v>
                </c:pt>
                <c:pt idx="1">
                  <c:v>Logistic regression</c:v>
                </c:pt>
                <c:pt idx="2">
                  <c:v>SVM</c:v>
                </c:pt>
                <c:pt idx="3">
                  <c:v>KNN</c:v>
                </c:pt>
                <c:pt idx="4">
                  <c:v>Decision tree</c:v>
                </c:pt>
                <c:pt idx="5">
                  <c:v>Adaboost</c:v>
                </c:pt>
              </c:strCache>
            </c:strRef>
          </c:cat>
          <c:val>
            <c:numRef>
              <c:f>Sheet1!$K$7:$K$12</c:f>
              <c:numCache>
                <c:formatCode>General</c:formatCode>
                <c:ptCount val="6"/>
                <c:pt idx="0">
                  <c:v>0.89</c:v>
                </c:pt>
                <c:pt idx="1">
                  <c:v>0.88</c:v>
                </c:pt>
                <c:pt idx="2">
                  <c:v>0.88</c:v>
                </c:pt>
                <c:pt idx="3">
                  <c:v>0.88</c:v>
                </c:pt>
                <c:pt idx="4">
                  <c:v>0.88</c:v>
                </c:pt>
                <c:pt idx="5">
                  <c:v>0.88</c:v>
                </c:pt>
              </c:numCache>
            </c:numRef>
          </c:val>
          <c:extLst>
            <c:ext xmlns:c16="http://schemas.microsoft.com/office/drawing/2014/chart" uri="{C3380CC4-5D6E-409C-BE32-E72D297353CC}">
              <c16:uniqueId val="{00000002-7AA0-4D31-8AE4-E4E574EA0AD1}"/>
            </c:ext>
          </c:extLst>
        </c:ser>
        <c:dLbls>
          <c:showLegendKey val="0"/>
          <c:showVal val="0"/>
          <c:showCatName val="0"/>
          <c:showSerName val="0"/>
          <c:showPercent val="0"/>
          <c:showBubbleSize val="0"/>
        </c:dLbls>
        <c:gapWidth val="219"/>
        <c:overlap val="-27"/>
        <c:axId val="1351761472"/>
        <c:axId val="1133951472"/>
      </c:barChart>
      <c:catAx>
        <c:axId val="135176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951472"/>
        <c:crosses val="autoZero"/>
        <c:auto val="1"/>
        <c:lblAlgn val="ctr"/>
        <c:lblOffset val="100"/>
        <c:noMultiLvlLbl val="0"/>
      </c:catAx>
      <c:valAx>
        <c:axId val="1133951472"/>
        <c:scaling>
          <c:orientation val="minMax"/>
          <c:min val="0.84000000000000008"/>
        </c:scaling>
        <c:delete val="0"/>
        <c:axPos val="l"/>
        <c:majorGridlines>
          <c:spPr>
            <a:ln w="9525" cap="flat" cmpd="sng" algn="ctr">
              <a:solidFill>
                <a:schemeClr val="tx1">
                  <a:lumMod val="15000"/>
                  <a:lumOff val="85000"/>
                </a:schemeClr>
              </a:solidFill>
              <a:prstDash val="dashDot"/>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76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ata5.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ata8.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9.xml"/><Relationship Id="rId7" Type="http://schemas.openxmlformats.org/officeDocument/2006/relationships/slide" Target="../slides/slide14.xml"/><Relationship Id="rId12" Type="http://schemas.openxmlformats.org/officeDocument/2006/relationships/slide" Target="../slides/slide26.xml"/><Relationship Id="rId2" Type="http://schemas.openxmlformats.org/officeDocument/2006/relationships/slide" Target="../slides/slide3.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24.xml"/><Relationship Id="rId5" Type="http://schemas.openxmlformats.org/officeDocument/2006/relationships/slide" Target="../slides/slide12.xml"/><Relationship Id="rId10" Type="http://schemas.openxmlformats.org/officeDocument/2006/relationships/slide" Target="../slides/slide23.xml"/><Relationship Id="rId4" Type="http://schemas.openxmlformats.org/officeDocument/2006/relationships/slide" Target="../slides/slide10.xml"/><Relationship Id="rId9" Type="http://schemas.openxmlformats.org/officeDocument/2006/relationships/slide" Target="../slides/slide22.xml"/></Relationships>
</file>

<file path=ppt/diagrams/_rels/drawing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4E928-D908-42AF-A59B-E545793899EF}" type="doc">
      <dgm:prSet loTypeId="urn:microsoft.com/office/officeart/2005/8/layout/list1" loCatId="list" qsTypeId="urn:microsoft.com/office/officeart/2005/8/quickstyle/3d3" qsCatId="3D" csTypeId="urn:microsoft.com/office/officeart/2005/8/colors/accent0_2" csCatId="mainScheme" phldr="1"/>
      <dgm:spPr/>
      <dgm:t>
        <a:bodyPr/>
        <a:lstStyle/>
        <a:p>
          <a:endParaRPr lang="en-US"/>
        </a:p>
      </dgm:t>
    </dgm:pt>
    <dgm:pt modelId="{C1CF514F-DBE6-4DB4-A26C-134B44B29721}">
      <dgm:prSet phldrT="[Text]" custT="1"/>
      <dgm:spPr>
        <a:xfrm>
          <a:off x="322453" y="211940"/>
          <a:ext cx="5416426" cy="424152"/>
        </a:xfrm>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US" sz="1800" b="1" i="1" dirty="0">
              <a:latin typeface="Calibri"/>
              <a:ea typeface="+mn-ea"/>
              <a:cs typeface="+mn-cs"/>
            </a:rPr>
            <a:t>Background &amp; motivation for this work</a:t>
          </a:r>
          <a:endParaRPr lang="en-US" sz="1800" b="1" dirty="0">
            <a:latin typeface="Calibri"/>
            <a:ea typeface="+mn-ea"/>
            <a:cs typeface="+mn-cs"/>
          </a:endParaRPr>
        </a:p>
      </dgm:t>
    </dgm:pt>
    <dgm:pt modelId="{48A612CE-6573-4659-BDB6-1778E6FB7428}" type="parTrans" cxnId="{849808CE-BA98-42AC-A2FC-DDBC31664B44}">
      <dgm:prSet/>
      <dgm:spPr/>
      <dgm:t>
        <a:bodyPr/>
        <a:lstStyle/>
        <a:p>
          <a:pPr algn="ctr"/>
          <a:endParaRPr lang="en-US" sz="1800" b="1"/>
        </a:p>
      </dgm:t>
    </dgm:pt>
    <dgm:pt modelId="{12EC776F-159B-4773-A9EC-6B497EA28E6E}" type="sibTrans" cxnId="{849808CE-BA98-42AC-A2FC-DDBC31664B44}">
      <dgm:prSet/>
      <dgm:spPr>
        <a:xfrm>
          <a:off x="-3834196" y="-588846"/>
          <a:ext cx="4569825" cy="4569825"/>
        </a:xfrm>
        <a:prstGeom prst="blockArc">
          <a:avLst>
            <a:gd name="adj1" fmla="val 18900000"/>
            <a:gd name="adj2" fmla="val 2700000"/>
            <a:gd name="adj3" fmla="val 473"/>
          </a:avLst>
        </a:prstGeom>
        <a:scene3d>
          <a:camera prst="orthographicFront">
            <a:rot lat="0" lon="0" rev="0"/>
          </a:camera>
          <a:lightRig rig="contrasting" dir="t">
            <a:rot lat="0" lon="0" rev="1200000"/>
          </a:lightRig>
        </a:scene3d>
        <a:sp3d z="-110000"/>
      </dgm:spPr>
      <dgm:t>
        <a:bodyPr/>
        <a:lstStyle/>
        <a:p>
          <a:pPr algn="ctr"/>
          <a:endParaRPr lang="en-US" sz="1800" b="1"/>
        </a:p>
      </dgm:t>
    </dgm:pt>
    <dgm:pt modelId="{847A1C01-032D-45D8-A405-8E09E7416E48}">
      <dgm:prSet phldrT="[Text]" custT="1"/>
      <dgm:spPr>
        <a:xfrm>
          <a:off x="626388" y="847965"/>
          <a:ext cx="5112491" cy="424152"/>
        </a:xfrm>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US" sz="1800" b="1" i="1" dirty="0">
              <a:latin typeface="Calibri"/>
              <a:ea typeface="+mn-ea"/>
              <a:cs typeface="+mn-cs"/>
            </a:rPr>
            <a:t>Data collection and feature engineering</a:t>
          </a:r>
          <a:endParaRPr lang="en-US" sz="1800" b="1" dirty="0">
            <a:latin typeface="Calibri"/>
            <a:ea typeface="+mn-ea"/>
            <a:cs typeface="+mn-cs"/>
          </a:endParaRPr>
        </a:p>
      </dgm:t>
    </dgm:pt>
    <dgm:pt modelId="{72F55DB7-E799-43D0-B696-6FA02AE11B9B}" type="parTrans" cxnId="{87452753-E04F-4750-A74F-AC46EF6DF8E5}">
      <dgm:prSet/>
      <dgm:spPr/>
      <dgm:t>
        <a:bodyPr/>
        <a:lstStyle/>
        <a:p>
          <a:pPr algn="ctr"/>
          <a:endParaRPr lang="en-US" sz="1800" b="1"/>
        </a:p>
      </dgm:t>
    </dgm:pt>
    <dgm:pt modelId="{066AF772-5EEA-48A6-AE51-78833C7EF3EC}" type="sibTrans" cxnId="{87452753-E04F-4750-A74F-AC46EF6DF8E5}">
      <dgm:prSet/>
      <dgm:spPr/>
      <dgm:t>
        <a:bodyPr/>
        <a:lstStyle/>
        <a:p>
          <a:pPr algn="ctr"/>
          <a:endParaRPr lang="en-US" sz="1800" b="1"/>
        </a:p>
      </dgm:t>
    </dgm:pt>
    <dgm:pt modelId="{43BFB642-52DC-4CF1-B574-8DAFD1A40A01}">
      <dgm:prSet phldrT="[Text]" custT="1"/>
      <dgm:spPr>
        <a:xfrm>
          <a:off x="719672" y="1483989"/>
          <a:ext cx="5019207" cy="424152"/>
        </a:xfrm>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US" sz="1800" b="1" i="1" dirty="0">
              <a:latin typeface="Calibri"/>
              <a:ea typeface="+mn-ea"/>
              <a:cs typeface="+mn-cs"/>
            </a:rPr>
            <a:t>Data cleaning and visualizations</a:t>
          </a:r>
        </a:p>
      </dgm:t>
    </dgm:pt>
    <dgm:pt modelId="{DB5216C3-4DE5-4E49-B3B1-566A10F8963F}" type="parTrans" cxnId="{1B85FA57-B179-449E-B8A0-34B18D959B4F}">
      <dgm:prSet/>
      <dgm:spPr/>
      <dgm:t>
        <a:bodyPr/>
        <a:lstStyle/>
        <a:p>
          <a:pPr algn="ctr"/>
          <a:endParaRPr lang="en-US" sz="1800" b="1"/>
        </a:p>
      </dgm:t>
    </dgm:pt>
    <dgm:pt modelId="{C284041B-2C52-4178-AE59-33C661EBFE88}" type="sibTrans" cxnId="{1B85FA57-B179-449E-B8A0-34B18D959B4F}">
      <dgm:prSet/>
      <dgm:spPr/>
      <dgm:t>
        <a:bodyPr/>
        <a:lstStyle/>
        <a:p>
          <a:pPr algn="ctr"/>
          <a:endParaRPr lang="en-US" sz="1800" b="1"/>
        </a:p>
      </dgm:t>
    </dgm:pt>
    <dgm:pt modelId="{5F238126-E42A-466A-A968-124A7E11F9FB}">
      <dgm:prSet phldrT="[Text]" custT="1"/>
      <dgm:spPr>
        <a:xfrm>
          <a:off x="626388" y="2120014"/>
          <a:ext cx="5112491" cy="424152"/>
        </a:xfrm>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US" sz="1800" b="1" i="1" dirty="0">
              <a:latin typeface="Calibri"/>
              <a:ea typeface="+mn-ea"/>
              <a:cs typeface="+mn-cs"/>
            </a:rPr>
            <a:t>Model tuning, discussion and results </a:t>
          </a:r>
        </a:p>
      </dgm:t>
    </dgm:pt>
    <dgm:pt modelId="{5A8C4E79-39B5-4C79-ACF1-223D27FCF60E}" type="parTrans" cxnId="{38259EC3-1293-49BC-AB22-AE7111CAB41E}">
      <dgm:prSet/>
      <dgm:spPr/>
      <dgm:t>
        <a:bodyPr/>
        <a:lstStyle/>
        <a:p>
          <a:pPr algn="ctr"/>
          <a:endParaRPr lang="en-US" sz="1800" b="1"/>
        </a:p>
      </dgm:t>
    </dgm:pt>
    <dgm:pt modelId="{C9417EE4-7DD1-4DF1-BD9A-7A5EE1129554}" type="sibTrans" cxnId="{38259EC3-1293-49BC-AB22-AE7111CAB41E}">
      <dgm:prSet/>
      <dgm:spPr/>
      <dgm:t>
        <a:bodyPr/>
        <a:lstStyle/>
        <a:p>
          <a:pPr algn="ctr"/>
          <a:endParaRPr lang="en-US" sz="1800" b="1"/>
        </a:p>
      </dgm:t>
    </dgm:pt>
    <dgm:pt modelId="{8B05186B-EC3D-49BD-BB71-8974586E79F2}">
      <dgm:prSet phldrT="[Text]" custT="1"/>
      <dgm:spPr>
        <a:xfrm>
          <a:off x="322453" y="2756039"/>
          <a:ext cx="5416426" cy="424152"/>
        </a:xfrm>
        <a:scene3d>
          <a:camera prst="orthographicFront">
            <a:rot lat="0" lon="0" rev="0"/>
          </a:camera>
          <a:lightRig rig="contrasting" dir="t">
            <a:rot lat="0" lon="0" rev="1200000"/>
          </a:lightRig>
        </a:scene3d>
        <a:sp3d contourW="19050" prstMaterial="metal">
          <a:bevelT w="88900" h="203200"/>
          <a:bevelB w="165100" h="254000"/>
        </a:sp3d>
      </dgm:spPr>
      <dgm:t>
        <a:bodyPr/>
        <a:lstStyle/>
        <a:p>
          <a:pPr algn="ctr">
            <a:buNone/>
          </a:pPr>
          <a:r>
            <a:rPr lang="en-US" sz="1800" b="1" i="1" dirty="0">
              <a:latin typeface="Calibri"/>
              <a:ea typeface="+mn-ea"/>
              <a:cs typeface="+mn-cs"/>
            </a:rPr>
            <a:t>Conclusions and extensions</a:t>
          </a:r>
          <a:endParaRPr lang="en-US" sz="1800" b="1" dirty="0">
            <a:latin typeface="Calibri"/>
            <a:ea typeface="+mn-ea"/>
            <a:cs typeface="+mn-cs"/>
          </a:endParaRPr>
        </a:p>
      </dgm:t>
    </dgm:pt>
    <dgm:pt modelId="{67C75C06-FE04-41EC-8DF8-421E67605132}" type="parTrans" cxnId="{665141A6-4DEE-41E0-8EE6-29208465C697}">
      <dgm:prSet/>
      <dgm:spPr/>
      <dgm:t>
        <a:bodyPr/>
        <a:lstStyle/>
        <a:p>
          <a:pPr algn="ctr"/>
          <a:endParaRPr lang="en-US" sz="1800" b="1"/>
        </a:p>
      </dgm:t>
    </dgm:pt>
    <dgm:pt modelId="{F9F1ED60-C22A-4347-92B4-1F0F7B104258}" type="sibTrans" cxnId="{665141A6-4DEE-41E0-8EE6-29208465C697}">
      <dgm:prSet/>
      <dgm:spPr/>
      <dgm:t>
        <a:bodyPr/>
        <a:lstStyle/>
        <a:p>
          <a:pPr algn="ctr"/>
          <a:endParaRPr lang="en-US" sz="1800" b="1"/>
        </a:p>
      </dgm:t>
    </dgm:pt>
    <dgm:pt modelId="{BD5310CB-1FF5-4EAF-8A8C-192DC8329DDF}" type="pres">
      <dgm:prSet presAssocID="{2674E928-D908-42AF-A59B-E545793899EF}" presName="linear" presStyleCnt="0">
        <dgm:presLayoutVars>
          <dgm:dir/>
          <dgm:animLvl val="lvl"/>
          <dgm:resizeHandles val="exact"/>
        </dgm:presLayoutVars>
      </dgm:prSet>
      <dgm:spPr/>
    </dgm:pt>
    <dgm:pt modelId="{A985543D-7FD0-4B18-BE67-77C6A0034631}" type="pres">
      <dgm:prSet presAssocID="{C1CF514F-DBE6-4DB4-A26C-134B44B29721}" presName="parentLin" presStyleCnt="0"/>
      <dgm:spPr/>
    </dgm:pt>
    <dgm:pt modelId="{928E30FE-6C0C-450A-A1F9-EB6C81AC9C40}" type="pres">
      <dgm:prSet presAssocID="{C1CF514F-DBE6-4DB4-A26C-134B44B29721}" presName="parentLeftMargin" presStyleLbl="node1" presStyleIdx="0" presStyleCnt="5"/>
      <dgm:spPr/>
    </dgm:pt>
    <dgm:pt modelId="{4C915F43-B420-44AA-9CA0-D2CE80DC8699}" type="pres">
      <dgm:prSet presAssocID="{C1CF514F-DBE6-4DB4-A26C-134B44B29721}" presName="parentText" presStyleLbl="node1" presStyleIdx="0" presStyleCnt="5">
        <dgm:presLayoutVars>
          <dgm:chMax val="0"/>
          <dgm:bulletEnabled val="1"/>
        </dgm:presLayoutVars>
      </dgm:prSet>
      <dgm:spPr/>
    </dgm:pt>
    <dgm:pt modelId="{F75F921C-1381-42FC-89A1-29299752CBAF}" type="pres">
      <dgm:prSet presAssocID="{C1CF514F-DBE6-4DB4-A26C-134B44B29721}" presName="negativeSpace" presStyleCnt="0"/>
      <dgm:spPr/>
    </dgm:pt>
    <dgm:pt modelId="{A74520A1-03A9-4D78-8B03-904DE5F232F9}" type="pres">
      <dgm:prSet presAssocID="{C1CF514F-DBE6-4DB4-A26C-134B44B29721}" presName="childText" presStyleLbl="conFgAcc1" presStyleIdx="0" presStyleCnt="5">
        <dgm:presLayoutVars>
          <dgm:bulletEnabled val="1"/>
        </dgm:presLayoutVars>
      </dgm:prSet>
      <dgm:spPr/>
    </dgm:pt>
    <dgm:pt modelId="{EA0CF1C9-1A89-4637-9361-F28D4544C409}" type="pres">
      <dgm:prSet presAssocID="{12EC776F-159B-4773-A9EC-6B497EA28E6E}" presName="spaceBetweenRectangles" presStyleCnt="0"/>
      <dgm:spPr/>
    </dgm:pt>
    <dgm:pt modelId="{3651622B-A1FC-487A-9318-EF08CE10DE41}" type="pres">
      <dgm:prSet presAssocID="{847A1C01-032D-45D8-A405-8E09E7416E48}" presName="parentLin" presStyleCnt="0"/>
      <dgm:spPr/>
    </dgm:pt>
    <dgm:pt modelId="{F6C48F47-426A-4F75-A5FB-449AD25F881F}" type="pres">
      <dgm:prSet presAssocID="{847A1C01-032D-45D8-A405-8E09E7416E48}" presName="parentLeftMargin" presStyleLbl="node1" presStyleIdx="0" presStyleCnt="5"/>
      <dgm:spPr/>
    </dgm:pt>
    <dgm:pt modelId="{B9B95DE8-98BA-4A8E-992B-1F43391CE973}" type="pres">
      <dgm:prSet presAssocID="{847A1C01-032D-45D8-A405-8E09E7416E48}" presName="parentText" presStyleLbl="node1" presStyleIdx="1" presStyleCnt="5">
        <dgm:presLayoutVars>
          <dgm:chMax val="0"/>
          <dgm:bulletEnabled val="1"/>
        </dgm:presLayoutVars>
      </dgm:prSet>
      <dgm:spPr/>
    </dgm:pt>
    <dgm:pt modelId="{B08A87D9-2CE3-4747-AAF7-2728E0B5D386}" type="pres">
      <dgm:prSet presAssocID="{847A1C01-032D-45D8-A405-8E09E7416E48}" presName="negativeSpace" presStyleCnt="0"/>
      <dgm:spPr/>
    </dgm:pt>
    <dgm:pt modelId="{794C0885-F1AC-4074-ADDE-DD12AC461B9B}" type="pres">
      <dgm:prSet presAssocID="{847A1C01-032D-45D8-A405-8E09E7416E48}" presName="childText" presStyleLbl="conFgAcc1" presStyleIdx="1" presStyleCnt="5">
        <dgm:presLayoutVars>
          <dgm:bulletEnabled val="1"/>
        </dgm:presLayoutVars>
      </dgm:prSet>
      <dgm:spPr/>
    </dgm:pt>
    <dgm:pt modelId="{49065753-358D-4A1D-A42A-4701DB46C0CA}" type="pres">
      <dgm:prSet presAssocID="{066AF772-5EEA-48A6-AE51-78833C7EF3EC}" presName="spaceBetweenRectangles" presStyleCnt="0"/>
      <dgm:spPr/>
    </dgm:pt>
    <dgm:pt modelId="{EB7E22D7-10DA-4D1C-8440-E70D99A71F85}" type="pres">
      <dgm:prSet presAssocID="{43BFB642-52DC-4CF1-B574-8DAFD1A40A01}" presName="parentLin" presStyleCnt="0"/>
      <dgm:spPr/>
    </dgm:pt>
    <dgm:pt modelId="{1531A16D-1929-45D5-9E16-2C7EB3CFD00B}" type="pres">
      <dgm:prSet presAssocID="{43BFB642-52DC-4CF1-B574-8DAFD1A40A01}" presName="parentLeftMargin" presStyleLbl="node1" presStyleIdx="1" presStyleCnt="5"/>
      <dgm:spPr/>
    </dgm:pt>
    <dgm:pt modelId="{0A4C7AE3-C9F2-4F7D-BACB-24AD6F339C72}" type="pres">
      <dgm:prSet presAssocID="{43BFB642-52DC-4CF1-B574-8DAFD1A40A01}" presName="parentText" presStyleLbl="node1" presStyleIdx="2" presStyleCnt="5">
        <dgm:presLayoutVars>
          <dgm:chMax val="0"/>
          <dgm:bulletEnabled val="1"/>
        </dgm:presLayoutVars>
      </dgm:prSet>
      <dgm:spPr/>
    </dgm:pt>
    <dgm:pt modelId="{A0350DBB-D9AE-4F12-937E-4DDE85DD3063}" type="pres">
      <dgm:prSet presAssocID="{43BFB642-52DC-4CF1-B574-8DAFD1A40A01}" presName="negativeSpace" presStyleCnt="0"/>
      <dgm:spPr/>
    </dgm:pt>
    <dgm:pt modelId="{0E8E520F-AB71-49EA-8E43-48D5916F84DA}" type="pres">
      <dgm:prSet presAssocID="{43BFB642-52DC-4CF1-B574-8DAFD1A40A01}" presName="childText" presStyleLbl="conFgAcc1" presStyleIdx="2" presStyleCnt="5">
        <dgm:presLayoutVars>
          <dgm:bulletEnabled val="1"/>
        </dgm:presLayoutVars>
      </dgm:prSet>
      <dgm:spPr/>
    </dgm:pt>
    <dgm:pt modelId="{15B5AD32-A496-469D-AA92-EB3BC0A19FF6}" type="pres">
      <dgm:prSet presAssocID="{C284041B-2C52-4178-AE59-33C661EBFE88}" presName="spaceBetweenRectangles" presStyleCnt="0"/>
      <dgm:spPr/>
    </dgm:pt>
    <dgm:pt modelId="{CC366882-4E35-4F65-A66A-6844C02B90A7}" type="pres">
      <dgm:prSet presAssocID="{5F238126-E42A-466A-A968-124A7E11F9FB}" presName="parentLin" presStyleCnt="0"/>
      <dgm:spPr/>
    </dgm:pt>
    <dgm:pt modelId="{356D9DF5-0ABD-447E-8D24-C133F57950F1}" type="pres">
      <dgm:prSet presAssocID="{5F238126-E42A-466A-A968-124A7E11F9FB}" presName="parentLeftMargin" presStyleLbl="node1" presStyleIdx="2" presStyleCnt="5"/>
      <dgm:spPr/>
    </dgm:pt>
    <dgm:pt modelId="{D5F1EE08-7143-4ED4-9F91-8DDBADA2B4D8}" type="pres">
      <dgm:prSet presAssocID="{5F238126-E42A-466A-A968-124A7E11F9FB}" presName="parentText" presStyleLbl="node1" presStyleIdx="3" presStyleCnt="5">
        <dgm:presLayoutVars>
          <dgm:chMax val="0"/>
          <dgm:bulletEnabled val="1"/>
        </dgm:presLayoutVars>
      </dgm:prSet>
      <dgm:spPr/>
    </dgm:pt>
    <dgm:pt modelId="{36ED4603-2C01-4CA9-9F40-AF158150B0E9}" type="pres">
      <dgm:prSet presAssocID="{5F238126-E42A-466A-A968-124A7E11F9FB}" presName="negativeSpace" presStyleCnt="0"/>
      <dgm:spPr/>
    </dgm:pt>
    <dgm:pt modelId="{25634FCA-D56F-4332-B33F-56157937A259}" type="pres">
      <dgm:prSet presAssocID="{5F238126-E42A-466A-A968-124A7E11F9FB}" presName="childText" presStyleLbl="conFgAcc1" presStyleIdx="3" presStyleCnt="5">
        <dgm:presLayoutVars>
          <dgm:bulletEnabled val="1"/>
        </dgm:presLayoutVars>
      </dgm:prSet>
      <dgm:spPr/>
    </dgm:pt>
    <dgm:pt modelId="{3A2F4616-68EE-42ED-AFB4-5C8332FE1508}" type="pres">
      <dgm:prSet presAssocID="{C9417EE4-7DD1-4DF1-BD9A-7A5EE1129554}" presName="spaceBetweenRectangles" presStyleCnt="0"/>
      <dgm:spPr/>
    </dgm:pt>
    <dgm:pt modelId="{179FF68D-29B3-4400-98D7-4CD2F5A189B0}" type="pres">
      <dgm:prSet presAssocID="{8B05186B-EC3D-49BD-BB71-8974586E79F2}" presName="parentLin" presStyleCnt="0"/>
      <dgm:spPr/>
    </dgm:pt>
    <dgm:pt modelId="{70E2FAB1-6788-488D-AF84-98DC50BA048F}" type="pres">
      <dgm:prSet presAssocID="{8B05186B-EC3D-49BD-BB71-8974586E79F2}" presName="parentLeftMargin" presStyleLbl="node1" presStyleIdx="3" presStyleCnt="5"/>
      <dgm:spPr/>
    </dgm:pt>
    <dgm:pt modelId="{E7B9ADE4-E914-4EA5-A840-48AFBBA11DEB}" type="pres">
      <dgm:prSet presAssocID="{8B05186B-EC3D-49BD-BB71-8974586E79F2}" presName="parentText" presStyleLbl="node1" presStyleIdx="4" presStyleCnt="5">
        <dgm:presLayoutVars>
          <dgm:chMax val="0"/>
          <dgm:bulletEnabled val="1"/>
        </dgm:presLayoutVars>
      </dgm:prSet>
      <dgm:spPr/>
    </dgm:pt>
    <dgm:pt modelId="{822517C1-11DA-4DBA-8E25-010534944714}" type="pres">
      <dgm:prSet presAssocID="{8B05186B-EC3D-49BD-BB71-8974586E79F2}" presName="negativeSpace" presStyleCnt="0"/>
      <dgm:spPr/>
    </dgm:pt>
    <dgm:pt modelId="{AA3E3078-48A6-4DCD-8A7D-461B5EA53F98}" type="pres">
      <dgm:prSet presAssocID="{8B05186B-EC3D-49BD-BB71-8974586E79F2}" presName="childText" presStyleLbl="conFgAcc1" presStyleIdx="4" presStyleCnt="5">
        <dgm:presLayoutVars>
          <dgm:bulletEnabled val="1"/>
        </dgm:presLayoutVars>
      </dgm:prSet>
      <dgm:spPr/>
    </dgm:pt>
  </dgm:ptLst>
  <dgm:cxnLst>
    <dgm:cxn modelId="{E51F442C-6B11-41EB-B360-3DD8C0AA7E38}" type="presOf" srcId="{43BFB642-52DC-4CF1-B574-8DAFD1A40A01}" destId="{1531A16D-1929-45D5-9E16-2C7EB3CFD00B}" srcOrd="0" destOrd="0" presId="urn:microsoft.com/office/officeart/2005/8/layout/list1"/>
    <dgm:cxn modelId="{033D7B31-B336-41FF-907F-30A55930FC98}" type="presOf" srcId="{C1CF514F-DBE6-4DB4-A26C-134B44B29721}" destId="{4C915F43-B420-44AA-9CA0-D2CE80DC8699}" srcOrd="1" destOrd="0" presId="urn:microsoft.com/office/officeart/2005/8/layout/list1"/>
    <dgm:cxn modelId="{A40C3968-880F-4EBE-9109-068EA33EFD26}" type="presOf" srcId="{43BFB642-52DC-4CF1-B574-8DAFD1A40A01}" destId="{0A4C7AE3-C9F2-4F7D-BACB-24AD6F339C72}" srcOrd="1" destOrd="0" presId="urn:microsoft.com/office/officeart/2005/8/layout/list1"/>
    <dgm:cxn modelId="{87452753-E04F-4750-A74F-AC46EF6DF8E5}" srcId="{2674E928-D908-42AF-A59B-E545793899EF}" destId="{847A1C01-032D-45D8-A405-8E09E7416E48}" srcOrd="1" destOrd="0" parTransId="{72F55DB7-E799-43D0-B696-6FA02AE11B9B}" sibTransId="{066AF772-5EEA-48A6-AE51-78833C7EF3EC}"/>
    <dgm:cxn modelId="{885F3375-EE48-406C-9A48-EC3E9E168645}" type="presOf" srcId="{2674E928-D908-42AF-A59B-E545793899EF}" destId="{BD5310CB-1FF5-4EAF-8A8C-192DC8329DDF}" srcOrd="0" destOrd="0" presId="urn:microsoft.com/office/officeart/2005/8/layout/list1"/>
    <dgm:cxn modelId="{935B7556-40B2-4CD1-991A-E815CEF86EA3}" type="presOf" srcId="{C1CF514F-DBE6-4DB4-A26C-134B44B29721}" destId="{928E30FE-6C0C-450A-A1F9-EB6C81AC9C40}" srcOrd="0" destOrd="0" presId="urn:microsoft.com/office/officeart/2005/8/layout/list1"/>
    <dgm:cxn modelId="{1B85FA57-B179-449E-B8A0-34B18D959B4F}" srcId="{2674E928-D908-42AF-A59B-E545793899EF}" destId="{43BFB642-52DC-4CF1-B574-8DAFD1A40A01}" srcOrd="2" destOrd="0" parTransId="{DB5216C3-4DE5-4E49-B3B1-566A10F8963F}" sibTransId="{C284041B-2C52-4178-AE59-33C661EBFE88}"/>
    <dgm:cxn modelId="{ED13657A-6330-4A94-AB33-3A6A614EC3C1}" type="presOf" srcId="{5F238126-E42A-466A-A968-124A7E11F9FB}" destId="{356D9DF5-0ABD-447E-8D24-C133F57950F1}" srcOrd="0" destOrd="0" presId="urn:microsoft.com/office/officeart/2005/8/layout/list1"/>
    <dgm:cxn modelId="{B71B65A3-F47F-4EF5-935B-BB2DC5A955F9}" type="presOf" srcId="{847A1C01-032D-45D8-A405-8E09E7416E48}" destId="{B9B95DE8-98BA-4A8E-992B-1F43391CE973}" srcOrd="1" destOrd="0" presId="urn:microsoft.com/office/officeart/2005/8/layout/list1"/>
    <dgm:cxn modelId="{665141A6-4DEE-41E0-8EE6-29208465C697}" srcId="{2674E928-D908-42AF-A59B-E545793899EF}" destId="{8B05186B-EC3D-49BD-BB71-8974586E79F2}" srcOrd="4" destOrd="0" parTransId="{67C75C06-FE04-41EC-8DF8-421E67605132}" sibTransId="{F9F1ED60-C22A-4347-92B4-1F0F7B104258}"/>
    <dgm:cxn modelId="{62DB0AB5-F109-4E2A-BBF9-99E4B601068B}" type="presOf" srcId="{5F238126-E42A-466A-A968-124A7E11F9FB}" destId="{D5F1EE08-7143-4ED4-9F91-8DDBADA2B4D8}" srcOrd="1" destOrd="0" presId="urn:microsoft.com/office/officeart/2005/8/layout/list1"/>
    <dgm:cxn modelId="{10FB21B6-4DDC-4585-9555-B2D537F94C2B}" type="presOf" srcId="{8B05186B-EC3D-49BD-BB71-8974586E79F2}" destId="{E7B9ADE4-E914-4EA5-A840-48AFBBA11DEB}" srcOrd="1" destOrd="0" presId="urn:microsoft.com/office/officeart/2005/8/layout/list1"/>
    <dgm:cxn modelId="{C4E805BD-693A-437D-B822-099560420A1C}" type="presOf" srcId="{8B05186B-EC3D-49BD-BB71-8974586E79F2}" destId="{70E2FAB1-6788-488D-AF84-98DC50BA048F}" srcOrd="0" destOrd="0" presId="urn:microsoft.com/office/officeart/2005/8/layout/list1"/>
    <dgm:cxn modelId="{38259EC3-1293-49BC-AB22-AE7111CAB41E}" srcId="{2674E928-D908-42AF-A59B-E545793899EF}" destId="{5F238126-E42A-466A-A968-124A7E11F9FB}" srcOrd="3" destOrd="0" parTransId="{5A8C4E79-39B5-4C79-ACF1-223D27FCF60E}" sibTransId="{C9417EE4-7DD1-4DF1-BD9A-7A5EE1129554}"/>
    <dgm:cxn modelId="{849808CE-BA98-42AC-A2FC-DDBC31664B44}" srcId="{2674E928-D908-42AF-A59B-E545793899EF}" destId="{C1CF514F-DBE6-4DB4-A26C-134B44B29721}" srcOrd="0" destOrd="0" parTransId="{48A612CE-6573-4659-BDB6-1778E6FB7428}" sibTransId="{12EC776F-159B-4773-A9EC-6B497EA28E6E}"/>
    <dgm:cxn modelId="{AE47D3E5-219B-40C2-A139-62E5CB3F36EC}" type="presOf" srcId="{847A1C01-032D-45D8-A405-8E09E7416E48}" destId="{F6C48F47-426A-4F75-A5FB-449AD25F881F}" srcOrd="0" destOrd="0" presId="urn:microsoft.com/office/officeart/2005/8/layout/list1"/>
    <dgm:cxn modelId="{CA71C487-FD8E-455A-970D-10466751FDCA}" type="presParOf" srcId="{BD5310CB-1FF5-4EAF-8A8C-192DC8329DDF}" destId="{A985543D-7FD0-4B18-BE67-77C6A0034631}" srcOrd="0" destOrd="0" presId="urn:microsoft.com/office/officeart/2005/8/layout/list1"/>
    <dgm:cxn modelId="{9BCDBABC-AA18-479D-BE44-B9EF2F7A518F}" type="presParOf" srcId="{A985543D-7FD0-4B18-BE67-77C6A0034631}" destId="{928E30FE-6C0C-450A-A1F9-EB6C81AC9C40}" srcOrd="0" destOrd="0" presId="urn:microsoft.com/office/officeart/2005/8/layout/list1"/>
    <dgm:cxn modelId="{2CEC3588-4969-4C05-8685-E25BE156C090}" type="presParOf" srcId="{A985543D-7FD0-4B18-BE67-77C6A0034631}" destId="{4C915F43-B420-44AA-9CA0-D2CE80DC8699}" srcOrd="1" destOrd="0" presId="urn:microsoft.com/office/officeart/2005/8/layout/list1"/>
    <dgm:cxn modelId="{8F02BC8B-25CE-4078-A1A4-23A9F19F42BF}" type="presParOf" srcId="{BD5310CB-1FF5-4EAF-8A8C-192DC8329DDF}" destId="{F75F921C-1381-42FC-89A1-29299752CBAF}" srcOrd="1" destOrd="0" presId="urn:microsoft.com/office/officeart/2005/8/layout/list1"/>
    <dgm:cxn modelId="{17446766-83D1-4FCA-8D8B-CC0B151EB646}" type="presParOf" srcId="{BD5310CB-1FF5-4EAF-8A8C-192DC8329DDF}" destId="{A74520A1-03A9-4D78-8B03-904DE5F232F9}" srcOrd="2" destOrd="0" presId="urn:microsoft.com/office/officeart/2005/8/layout/list1"/>
    <dgm:cxn modelId="{D29AE9C4-5A9A-460C-BF4C-E72127DB505D}" type="presParOf" srcId="{BD5310CB-1FF5-4EAF-8A8C-192DC8329DDF}" destId="{EA0CF1C9-1A89-4637-9361-F28D4544C409}" srcOrd="3" destOrd="0" presId="urn:microsoft.com/office/officeart/2005/8/layout/list1"/>
    <dgm:cxn modelId="{E5AAC345-92E2-4BB2-BEEA-CC7636C9DA27}" type="presParOf" srcId="{BD5310CB-1FF5-4EAF-8A8C-192DC8329DDF}" destId="{3651622B-A1FC-487A-9318-EF08CE10DE41}" srcOrd="4" destOrd="0" presId="urn:microsoft.com/office/officeart/2005/8/layout/list1"/>
    <dgm:cxn modelId="{3C7FC74E-B557-4742-B7F1-C15EAD7CB859}" type="presParOf" srcId="{3651622B-A1FC-487A-9318-EF08CE10DE41}" destId="{F6C48F47-426A-4F75-A5FB-449AD25F881F}" srcOrd="0" destOrd="0" presId="urn:microsoft.com/office/officeart/2005/8/layout/list1"/>
    <dgm:cxn modelId="{F25564BF-67B9-465E-904D-EAC299E9940A}" type="presParOf" srcId="{3651622B-A1FC-487A-9318-EF08CE10DE41}" destId="{B9B95DE8-98BA-4A8E-992B-1F43391CE973}" srcOrd="1" destOrd="0" presId="urn:microsoft.com/office/officeart/2005/8/layout/list1"/>
    <dgm:cxn modelId="{A7955A62-2C62-40E5-93CA-CB26F3AB80AB}" type="presParOf" srcId="{BD5310CB-1FF5-4EAF-8A8C-192DC8329DDF}" destId="{B08A87D9-2CE3-4747-AAF7-2728E0B5D386}" srcOrd="5" destOrd="0" presId="urn:microsoft.com/office/officeart/2005/8/layout/list1"/>
    <dgm:cxn modelId="{B575728D-A563-47FA-973F-C72211C00469}" type="presParOf" srcId="{BD5310CB-1FF5-4EAF-8A8C-192DC8329DDF}" destId="{794C0885-F1AC-4074-ADDE-DD12AC461B9B}" srcOrd="6" destOrd="0" presId="urn:microsoft.com/office/officeart/2005/8/layout/list1"/>
    <dgm:cxn modelId="{16CD0322-5515-4970-A7FB-F9FA61807CF5}" type="presParOf" srcId="{BD5310CB-1FF5-4EAF-8A8C-192DC8329DDF}" destId="{49065753-358D-4A1D-A42A-4701DB46C0CA}" srcOrd="7" destOrd="0" presId="urn:microsoft.com/office/officeart/2005/8/layout/list1"/>
    <dgm:cxn modelId="{3B0CD78E-DFD7-4DE5-9197-D06FF6553AC9}" type="presParOf" srcId="{BD5310CB-1FF5-4EAF-8A8C-192DC8329DDF}" destId="{EB7E22D7-10DA-4D1C-8440-E70D99A71F85}" srcOrd="8" destOrd="0" presId="urn:microsoft.com/office/officeart/2005/8/layout/list1"/>
    <dgm:cxn modelId="{B3C3CB0A-9DE0-4C31-B95A-327785D67F1B}" type="presParOf" srcId="{EB7E22D7-10DA-4D1C-8440-E70D99A71F85}" destId="{1531A16D-1929-45D5-9E16-2C7EB3CFD00B}" srcOrd="0" destOrd="0" presId="urn:microsoft.com/office/officeart/2005/8/layout/list1"/>
    <dgm:cxn modelId="{6C8B9B1B-1A81-4240-8D65-598143A9AE45}" type="presParOf" srcId="{EB7E22D7-10DA-4D1C-8440-E70D99A71F85}" destId="{0A4C7AE3-C9F2-4F7D-BACB-24AD6F339C72}" srcOrd="1" destOrd="0" presId="urn:microsoft.com/office/officeart/2005/8/layout/list1"/>
    <dgm:cxn modelId="{58E2514F-946D-4FC5-88C5-BAED440FCC15}" type="presParOf" srcId="{BD5310CB-1FF5-4EAF-8A8C-192DC8329DDF}" destId="{A0350DBB-D9AE-4F12-937E-4DDE85DD3063}" srcOrd="9" destOrd="0" presId="urn:microsoft.com/office/officeart/2005/8/layout/list1"/>
    <dgm:cxn modelId="{EA4A5ED2-300D-4C80-82D9-A979244DF659}" type="presParOf" srcId="{BD5310CB-1FF5-4EAF-8A8C-192DC8329DDF}" destId="{0E8E520F-AB71-49EA-8E43-48D5916F84DA}" srcOrd="10" destOrd="0" presId="urn:microsoft.com/office/officeart/2005/8/layout/list1"/>
    <dgm:cxn modelId="{8A25DE63-F955-4B42-B513-EE9A4933929E}" type="presParOf" srcId="{BD5310CB-1FF5-4EAF-8A8C-192DC8329DDF}" destId="{15B5AD32-A496-469D-AA92-EB3BC0A19FF6}" srcOrd="11" destOrd="0" presId="urn:microsoft.com/office/officeart/2005/8/layout/list1"/>
    <dgm:cxn modelId="{29320312-744C-49E4-8106-53D2A67B3B04}" type="presParOf" srcId="{BD5310CB-1FF5-4EAF-8A8C-192DC8329DDF}" destId="{CC366882-4E35-4F65-A66A-6844C02B90A7}" srcOrd="12" destOrd="0" presId="urn:microsoft.com/office/officeart/2005/8/layout/list1"/>
    <dgm:cxn modelId="{05FE7AC5-F6F0-47FB-A015-9482C0B1064E}" type="presParOf" srcId="{CC366882-4E35-4F65-A66A-6844C02B90A7}" destId="{356D9DF5-0ABD-447E-8D24-C133F57950F1}" srcOrd="0" destOrd="0" presId="urn:microsoft.com/office/officeart/2005/8/layout/list1"/>
    <dgm:cxn modelId="{6D6BB580-1972-4B83-88A2-3F726AD52003}" type="presParOf" srcId="{CC366882-4E35-4F65-A66A-6844C02B90A7}" destId="{D5F1EE08-7143-4ED4-9F91-8DDBADA2B4D8}" srcOrd="1" destOrd="0" presId="urn:microsoft.com/office/officeart/2005/8/layout/list1"/>
    <dgm:cxn modelId="{F5AEFFC6-1CB0-4441-BA56-B3AF29762BE2}" type="presParOf" srcId="{BD5310CB-1FF5-4EAF-8A8C-192DC8329DDF}" destId="{36ED4603-2C01-4CA9-9F40-AF158150B0E9}" srcOrd="13" destOrd="0" presId="urn:microsoft.com/office/officeart/2005/8/layout/list1"/>
    <dgm:cxn modelId="{4B3B83EF-BA6E-40CF-A417-BDF1FB74CFFF}" type="presParOf" srcId="{BD5310CB-1FF5-4EAF-8A8C-192DC8329DDF}" destId="{25634FCA-D56F-4332-B33F-56157937A259}" srcOrd="14" destOrd="0" presId="urn:microsoft.com/office/officeart/2005/8/layout/list1"/>
    <dgm:cxn modelId="{30220DA8-13A2-4019-A011-808265F26A66}" type="presParOf" srcId="{BD5310CB-1FF5-4EAF-8A8C-192DC8329DDF}" destId="{3A2F4616-68EE-42ED-AFB4-5C8332FE1508}" srcOrd="15" destOrd="0" presId="urn:microsoft.com/office/officeart/2005/8/layout/list1"/>
    <dgm:cxn modelId="{3564A43D-F401-403E-9FC2-DEAD52F2EEF3}" type="presParOf" srcId="{BD5310CB-1FF5-4EAF-8A8C-192DC8329DDF}" destId="{179FF68D-29B3-4400-98D7-4CD2F5A189B0}" srcOrd="16" destOrd="0" presId="urn:microsoft.com/office/officeart/2005/8/layout/list1"/>
    <dgm:cxn modelId="{F967F315-E742-4691-A724-DE6F1A848FC9}" type="presParOf" srcId="{179FF68D-29B3-4400-98D7-4CD2F5A189B0}" destId="{70E2FAB1-6788-488D-AF84-98DC50BA048F}" srcOrd="0" destOrd="0" presId="urn:microsoft.com/office/officeart/2005/8/layout/list1"/>
    <dgm:cxn modelId="{1C318158-583D-41DD-B2D5-850E882ECB82}" type="presParOf" srcId="{179FF68D-29B3-4400-98D7-4CD2F5A189B0}" destId="{E7B9ADE4-E914-4EA5-A840-48AFBBA11DEB}" srcOrd="1" destOrd="0" presId="urn:microsoft.com/office/officeart/2005/8/layout/list1"/>
    <dgm:cxn modelId="{80ECD9B3-2AD3-4D92-B664-3FD5B32D876A}" type="presParOf" srcId="{BD5310CB-1FF5-4EAF-8A8C-192DC8329DDF}" destId="{822517C1-11DA-4DBA-8E25-010534944714}" srcOrd="17" destOrd="0" presId="urn:microsoft.com/office/officeart/2005/8/layout/list1"/>
    <dgm:cxn modelId="{E339FDE6-20E9-4333-BE14-C9F5287085D2}" type="presParOf" srcId="{BD5310CB-1FF5-4EAF-8A8C-192DC8329DDF}" destId="{AA3E3078-48A6-4DCD-8A7D-461B5EA53F9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44633-231C-405F-95A3-4171B96BFA53}" type="doc">
      <dgm:prSet loTypeId="urn:microsoft.com/office/officeart/2016/7/layout/RepeatingBendingProcessNew" loCatId="process" qsTypeId="urn:microsoft.com/office/officeart/2005/8/quickstyle/3d3" qsCatId="3D" csTypeId="urn:microsoft.com/office/officeart/2005/8/colors/colorful4" csCatId="colorful" phldr="1"/>
      <dgm:spPr/>
    </dgm:pt>
    <dgm:pt modelId="{8E21DB3B-3A07-4457-AB2C-5276664CF136}">
      <dgm:prSet phldrT="[Text]" custT="1"/>
      <dgm:spPr/>
      <dgm:t>
        <a:bodyPr/>
        <a:lstStyle/>
        <a:p>
          <a:r>
            <a:rPr lang="en-US" sz="1400" b="1" dirty="0"/>
            <a:t>Loads shifted to nearby elements in the system</a:t>
          </a:r>
        </a:p>
      </dgm:t>
    </dgm:pt>
    <dgm:pt modelId="{472320D7-6065-41A1-ADE6-178C9C016107}" type="parTrans" cxnId="{0196D7A0-9C33-45B7-B299-E51785EB8644}">
      <dgm:prSet/>
      <dgm:spPr/>
      <dgm:t>
        <a:bodyPr/>
        <a:lstStyle/>
        <a:p>
          <a:endParaRPr lang="en-US" sz="1400" b="1"/>
        </a:p>
      </dgm:t>
    </dgm:pt>
    <dgm:pt modelId="{C11BDD5B-B3A1-4110-88EB-27B34EA97442}" type="sibTrans" cxnId="{0196D7A0-9C33-45B7-B299-E51785EB8644}">
      <dgm:prSet custT="1"/>
      <dgm:spPr/>
      <dgm:t>
        <a:bodyPr/>
        <a:lstStyle/>
        <a:p>
          <a:endParaRPr lang="en-US" sz="1400" b="1"/>
        </a:p>
      </dgm:t>
    </dgm:pt>
    <dgm:pt modelId="{D0CEFAA0-D36D-49F1-8202-9A1E98B0D2D3}">
      <dgm:prSet phldrT="[Text]" custT="1"/>
      <dgm:spPr/>
      <dgm:t>
        <a:bodyPr/>
        <a:lstStyle/>
        <a:p>
          <a:r>
            <a:rPr lang="en-US" sz="1400" b="1" dirty="0"/>
            <a:t>Nearby elements are overloaded beyond their capacity </a:t>
          </a:r>
        </a:p>
      </dgm:t>
    </dgm:pt>
    <dgm:pt modelId="{269FFCBD-D7C1-468D-A64C-A86E3C6327EB}" type="parTrans" cxnId="{41D058A7-F98B-453B-9AC4-700FA8F8D1C9}">
      <dgm:prSet/>
      <dgm:spPr/>
      <dgm:t>
        <a:bodyPr/>
        <a:lstStyle/>
        <a:p>
          <a:endParaRPr lang="en-US" sz="1400" b="1"/>
        </a:p>
      </dgm:t>
    </dgm:pt>
    <dgm:pt modelId="{6F21580F-7DCD-4D13-AFFB-7967D361A499}" type="sibTrans" cxnId="{41D058A7-F98B-453B-9AC4-700FA8F8D1C9}">
      <dgm:prSet custT="1"/>
      <dgm:spPr/>
      <dgm:t>
        <a:bodyPr/>
        <a:lstStyle/>
        <a:p>
          <a:endParaRPr lang="en-US" sz="1400" b="1"/>
        </a:p>
      </dgm:t>
    </dgm:pt>
    <dgm:pt modelId="{9B5196F0-A6B0-4267-A46D-AFBB6BA789F9}">
      <dgm:prSet phldrT="[Text]" custT="1"/>
      <dgm:spPr/>
      <dgm:t>
        <a:bodyPr/>
        <a:lstStyle/>
        <a:p>
          <a:r>
            <a:rPr lang="en-US" sz="1400" b="1" dirty="0"/>
            <a:t>Elements are tripped; load are shifted onto other elements</a:t>
          </a:r>
        </a:p>
      </dgm:t>
    </dgm:pt>
    <dgm:pt modelId="{768D7914-AA28-4FB0-BB54-8294812C000A}" type="parTrans" cxnId="{05C30A11-5E5E-460B-84AC-2FDD69CB0D4D}">
      <dgm:prSet/>
      <dgm:spPr/>
      <dgm:t>
        <a:bodyPr/>
        <a:lstStyle/>
        <a:p>
          <a:endParaRPr lang="en-US" sz="1400" b="1"/>
        </a:p>
      </dgm:t>
    </dgm:pt>
    <dgm:pt modelId="{CD3F7944-ABC5-4F70-AD20-6BBAFB2829D8}" type="sibTrans" cxnId="{05C30A11-5E5E-460B-84AC-2FDD69CB0D4D}">
      <dgm:prSet custT="1"/>
      <dgm:spPr/>
      <dgm:t>
        <a:bodyPr/>
        <a:lstStyle/>
        <a:p>
          <a:endParaRPr lang="en-US" sz="1400" b="1"/>
        </a:p>
      </dgm:t>
    </dgm:pt>
    <dgm:pt modelId="{A18D5A49-CEBA-43CB-B633-A439C0C32445}">
      <dgm:prSet phldrT="[Text]" custT="1"/>
      <dgm:spPr/>
      <dgm:t>
        <a:bodyPr/>
        <a:lstStyle/>
        <a:p>
          <a:r>
            <a:rPr lang="en-US" sz="1400" b="1" dirty="0"/>
            <a:t>Cascading chain of failures starts, which can lead to system blackout</a:t>
          </a:r>
        </a:p>
      </dgm:t>
    </dgm:pt>
    <dgm:pt modelId="{ABB46A57-C3BC-4FA5-8870-BC5621863935}" type="parTrans" cxnId="{E76E776B-D94A-4E06-BB6E-75A695851A62}">
      <dgm:prSet/>
      <dgm:spPr/>
      <dgm:t>
        <a:bodyPr/>
        <a:lstStyle/>
        <a:p>
          <a:endParaRPr lang="en-US" sz="1400" b="1"/>
        </a:p>
      </dgm:t>
    </dgm:pt>
    <dgm:pt modelId="{7D657C01-1E5C-4E39-A2DB-8C524E91EEEE}" type="sibTrans" cxnId="{E76E776B-D94A-4E06-BB6E-75A695851A62}">
      <dgm:prSet/>
      <dgm:spPr/>
      <dgm:t>
        <a:bodyPr/>
        <a:lstStyle/>
        <a:p>
          <a:endParaRPr lang="en-US" sz="1400" b="1"/>
        </a:p>
      </dgm:t>
    </dgm:pt>
    <dgm:pt modelId="{D36ABF79-B9F7-425C-A9C9-9717C115F67E}">
      <dgm:prSet phldrT="[Text]" custT="1"/>
      <dgm:spPr/>
      <dgm:t>
        <a:bodyPr/>
        <a:lstStyle/>
        <a:p>
          <a:r>
            <a:rPr lang="en-US" sz="1400" b="1" dirty="0"/>
            <a:t>A few lines/generators trip initially</a:t>
          </a:r>
        </a:p>
      </dgm:t>
    </dgm:pt>
    <dgm:pt modelId="{348F27EA-32C5-4727-B945-F221B3533E59}" type="sibTrans" cxnId="{5041324D-472A-49A5-AC3C-03DD9A5E8139}">
      <dgm:prSet custT="1"/>
      <dgm:spPr/>
      <dgm:t>
        <a:bodyPr/>
        <a:lstStyle/>
        <a:p>
          <a:endParaRPr lang="en-US" sz="1400" b="1"/>
        </a:p>
      </dgm:t>
    </dgm:pt>
    <dgm:pt modelId="{84E4CF46-6C6C-4977-8BF5-7121796E7926}" type="parTrans" cxnId="{5041324D-472A-49A5-AC3C-03DD9A5E8139}">
      <dgm:prSet/>
      <dgm:spPr/>
      <dgm:t>
        <a:bodyPr/>
        <a:lstStyle/>
        <a:p>
          <a:endParaRPr lang="en-US" sz="1400" b="1"/>
        </a:p>
      </dgm:t>
    </dgm:pt>
    <dgm:pt modelId="{EC94CC3A-E01E-459A-A126-274651A52CD7}" type="pres">
      <dgm:prSet presAssocID="{39A44633-231C-405F-95A3-4171B96BFA53}" presName="Name0" presStyleCnt="0">
        <dgm:presLayoutVars>
          <dgm:dir/>
          <dgm:resizeHandles val="exact"/>
        </dgm:presLayoutVars>
      </dgm:prSet>
      <dgm:spPr/>
    </dgm:pt>
    <dgm:pt modelId="{1878089A-6ED4-487C-B1F2-B17F405C6976}" type="pres">
      <dgm:prSet presAssocID="{D36ABF79-B9F7-425C-A9C9-9717C115F67E}" presName="node" presStyleLbl="node1" presStyleIdx="0" presStyleCnt="5">
        <dgm:presLayoutVars>
          <dgm:bulletEnabled val="1"/>
        </dgm:presLayoutVars>
      </dgm:prSet>
      <dgm:spPr/>
    </dgm:pt>
    <dgm:pt modelId="{BE563E9C-C377-474F-9E27-EB8219E67260}" type="pres">
      <dgm:prSet presAssocID="{348F27EA-32C5-4727-B945-F221B3533E59}" presName="sibTrans" presStyleLbl="sibTrans1D1" presStyleIdx="0" presStyleCnt="4"/>
      <dgm:spPr/>
    </dgm:pt>
    <dgm:pt modelId="{EE36F613-9302-4351-90BF-33B2EB9F1D5D}" type="pres">
      <dgm:prSet presAssocID="{348F27EA-32C5-4727-B945-F221B3533E59}" presName="connectorText" presStyleLbl="sibTrans1D1" presStyleIdx="0" presStyleCnt="4"/>
      <dgm:spPr/>
    </dgm:pt>
    <dgm:pt modelId="{DF9050D5-C252-47A3-9F99-66122499D289}" type="pres">
      <dgm:prSet presAssocID="{8E21DB3B-3A07-4457-AB2C-5276664CF136}" presName="node" presStyleLbl="node1" presStyleIdx="1" presStyleCnt="5">
        <dgm:presLayoutVars>
          <dgm:bulletEnabled val="1"/>
        </dgm:presLayoutVars>
      </dgm:prSet>
      <dgm:spPr/>
    </dgm:pt>
    <dgm:pt modelId="{35312402-19A9-462C-9FE2-0EE63F55BB7D}" type="pres">
      <dgm:prSet presAssocID="{C11BDD5B-B3A1-4110-88EB-27B34EA97442}" presName="sibTrans" presStyleLbl="sibTrans1D1" presStyleIdx="1" presStyleCnt="4"/>
      <dgm:spPr/>
    </dgm:pt>
    <dgm:pt modelId="{2BCC4253-E98F-4247-9135-A15F6E6CC49C}" type="pres">
      <dgm:prSet presAssocID="{C11BDD5B-B3A1-4110-88EB-27B34EA97442}" presName="connectorText" presStyleLbl="sibTrans1D1" presStyleIdx="1" presStyleCnt="4"/>
      <dgm:spPr/>
    </dgm:pt>
    <dgm:pt modelId="{EBB2A2B4-6B10-4091-9028-FD40B40C79B9}" type="pres">
      <dgm:prSet presAssocID="{D0CEFAA0-D36D-49F1-8202-9A1E98B0D2D3}" presName="node" presStyleLbl="node1" presStyleIdx="2" presStyleCnt="5">
        <dgm:presLayoutVars>
          <dgm:bulletEnabled val="1"/>
        </dgm:presLayoutVars>
      </dgm:prSet>
      <dgm:spPr/>
    </dgm:pt>
    <dgm:pt modelId="{A8C994D0-F764-4749-92CB-362A910FFC80}" type="pres">
      <dgm:prSet presAssocID="{6F21580F-7DCD-4D13-AFFB-7967D361A499}" presName="sibTrans" presStyleLbl="sibTrans1D1" presStyleIdx="2" presStyleCnt="4"/>
      <dgm:spPr/>
    </dgm:pt>
    <dgm:pt modelId="{0DD8975A-B546-4681-95D0-E6E414864DEF}" type="pres">
      <dgm:prSet presAssocID="{6F21580F-7DCD-4D13-AFFB-7967D361A499}" presName="connectorText" presStyleLbl="sibTrans1D1" presStyleIdx="2" presStyleCnt="4"/>
      <dgm:spPr/>
    </dgm:pt>
    <dgm:pt modelId="{2047E8BC-1E5A-475D-A97F-53799941EBEF}" type="pres">
      <dgm:prSet presAssocID="{9B5196F0-A6B0-4267-A46D-AFBB6BA789F9}" presName="node" presStyleLbl="node1" presStyleIdx="3" presStyleCnt="5" custScaleX="125663" custScaleY="108417">
        <dgm:presLayoutVars>
          <dgm:bulletEnabled val="1"/>
        </dgm:presLayoutVars>
      </dgm:prSet>
      <dgm:spPr/>
    </dgm:pt>
    <dgm:pt modelId="{DE5B07F1-DC55-430F-9977-8608F9FCEC2E}" type="pres">
      <dgm:prSet presAssocID="{CD3F7944-ABC5-4F70-AD20-6BBAFB2829D8}" presName="sibTrans" presStyleLbl="sibTrans1D1" presStyleIdx="3" presStyleCnt="4"/>
      <dgm:spPr/>
    </dgm:pt>
    <dgm:pt modelId="{B8D2E049-DF49-4C36-8DB8-7EAF71C6BF9B}" type="pres">
      <dgm:prSet presAssocID="{CD3F7944-ABC5-4F70-AD20-6BBAFB2829D8}" presName="connectorText" presStyleLbl="sibTrans1D1" presStyleIdx="3" presStyleCnt="4"/>
      <dgm:spPr/>
    </dgm:pt>
    <dgm:pt modelId="{E2CEE8BE-AB19-4DFA-9179-E1D565CA2993}" type="pres">
      <dgm:prSet presAssocID="{A18D5A49-CEBA-43CB-B633-A439C0C32445}" presName="node" presStyleLbl="node1" presStyleIdx="4" presStyleCnt="5" custScaleX="112022">
        <dgm:presLayoutVars>
          <dgm:bulletEnabled val="1"/>
        </dgm:presLayoutVars>
      </dgm:prSet>
      <dgm:spPr/>
    </dgm:pt>
  </dgm:ptLst>
  <dgm:cxnLst>
    <dgm:cxn modelId="{5BA97F00-F96F-4E9B-879E-083EC7BE82F0}" type="presOf" srcId="{D0CEFAA0-D36D-49F1-8202-9A1E98B0D2D3}" destId="{EBB2A2B4-6B10-4091-9028-FD40B40C79B9}" srcOrd="0" destOrd="0" presId="urn:microsoft.com/office/officeart/2016/7/layout/RepeatingBendingProcessNew"/>
    <dgm:cxn modelId="{D21CC40B-ED3D-4AA6-A4C0-B38D0D7AA14C}" type="presOf" srcId="{6F21580F-7DCD-4D13-AFFB-7967D361A499}" destId="{0DD8975A-B546-4681-95D0-E6E414864DEF}" srcOrd="1" destOrd="0" presId="urn:microsoft.com/office/officeart/2016/7/layout/RepeatingBendingProcessNew"/>
    <dgm:cxn modelId="{05C30A11-5E5E-460B-84AC-2FDD69CB0D4D}" srcId="{39A44633-231C-405F-95A3-4171B96BFA53}" destId="{9B5196F0-A6B0-4267-A46D-AFBB6BA789F9}" srcOrd="3" destOrd="0" parTransId="{768D7914-AA28-4FB0-BB54-8294812C000A}" sibTransId="{CD3F7944-ABC5-4F70-AD20-6BBAFB2829D8}"/>
    <dgm:cxn modelId="{4A926A13-EB05-439B-A9E9-1E944267A05B}" type="presOf" srcId="{CD3F7944-ABC5-4F70-AD20-6BBAFB2829D8}" destId="{DE5B07F1-DC55-430F-9977-8608F9FCEC2E}" srcOrd="0" destOrd="0" presId="urn:microsoft.com/office/officeart/2016/7/layout/RepeatingBendingProcessNew"/>
    <dgm:cxn modelId="{1F33BB14-1B99-4D70-AA8C-E406B128B6E8}" type="presOf" srcId="{348F27EA-32C5-4727-B945-F221B3533E59}" destId="{BE563E9C-C377-474F-9E27-EB8219E67260}" srcOrd="0" destOrd="0" presId="urn:microsoft.com/office/officeart/2016/7/layout/RepeatingBendingProcessNew"/>
    <dgm:cxn modelId="{4AF47C24-7652-4C2E-9046-EDED659ADD28}" type="presOf" srcId="{C11BDD5B-B3A1-4110-88EB-27B34EA97442}" destId="{2BCC4253-E98F-4247-9135-A15F6E6CC49C}" srcOrd="1" destOrd="0" presId="urn:microsoft.com/office/officeart/2016/7/layout/RepeatingBendingProcessNew"/>
    <dgm:cxn modelId="{3D338A26-F574-4AB8-91C2-CEE3F1C91A80}" type="presOf" srcId="{39A44633-231C-405F-95A3-4171B96BFA53}" destId="{EC94CC3A-E01E-459A-A126-274651A52CD7}" srcOrd="0" destOrd="0" presId="urn:microsoft.com/office/officeart/2016/7/layout/RepeatingBendingProcessNew"/>
    <dgm:cxn modelId="{A0D39241-8177-4C88-8D7F-C2125A849AC9}" type="presOf" srcId="{D36ABF79-B9F7-425C-A9C9-9717C115F67E}" destId="{1878089A-6ED4-487C-B1F2-B17F405C6976}" srcOrd="0" destOrd="0" presId="urn:microsoft.com/office/officeart/2016/7/layout/RepeatingBendingProcessNew"/>
    <dgm:cxn modelId="{E76E776B-D94A-4E06-BB6E-75A695851A62}" srcId="{39A44633-231C-405F-95A3-4171B96BFA53}" destId="{A18D5A49-CEBA-43CB-B633-A439C0C32445}" srcOrd="4" destOrd="0" parTransId="{ABB46A57-C3BC-4FA5-8870-BC5621863935}" sibTransId="{7D657C01-1E5C-4E39-A2DB-8C524E91EEEE}"/>
    <dgm:cxn modelId="{5041324D-472A-49A5-AC3C-03DD9A5E8139}" srcId="{39A44633-231C-405F-95A3-4171B96BFA53}" destId="{D36ABF79-B9F7-425C-A9C9-9717C115F67E}" srcOrd="0" destOrd="0" parTransId="{84E4CF46-6C6C-4977-8BF5-7121796E7926}" sibTransId="{348F27EA-32C5-4727-B945-F221B3533E59}"/>
    <dgm:cxn modelId="{0196D7A0-9C33-45B7-B299-E51785EB8644}" srcId="{39A44633-231C-405F-95A3-4171B96BFA53}" destId="{8E21DB3B-3A07-4457-AB2C-5276664CF136}" srcOrd="1" destOrd="0" parTransId="{472320D7-6065-41A1-ADE6-178C9C016107}" sibTransId="{C11BDD5B-B3A1-4110-88EB-27B34EA97442}"/>
    <dgm:cxn modelId="{41D058A7-F98B-453B-9AC4-700FA8F8D1C9}" srcId="{39A44633-231C-405F-95A3-4171B96BFA53}" destId="{D0CEFAA0-D36D-49F1-8202-9A1E98B0D2D3}" srcOrd="2" destOrd="0" parTransId="{269FFCBD-D7C1-468D-A64C-A86E3C6327EB}" sibTransId="{6F21580F-7DCD-4D13-AFFB-7967D361A499}"/>
    <dgm:cxn modelId="{DE96B1AC-E83F-4D00-A143-61613B4A06AF}" type="presOf" srcId="{8E21DB3B-3A07-4457-AB2C-5276664CF136}" destId="{DF9050D5-C252-47A3-9F99-66122499D289}" srcOrd="0" destOrd="0" presId="urn:microsoft.com/office/officeart/2016/7/layout/RepeatingBendingProcessNew"/>
    <dgm:cxn modelId="{35BABAB8-5870-477C-8576-108469FCA592}" type="presOf" srcId="{A18D5A49-CEBA-43CB-B633-A439C0C32445}" destId="{E2CEE8BE-AB19-4DFA-9179-E1D565CA2993}" srcOrd="0" destOrd="0" presId="urn:microsoft.com/office/officeart/2016/7/layout/RepeatingBendingProcessNew"/>
    <dgm:cxn modelId="{356B7DBE-CA36-438C-B590-D607E4808E14}" type="presOf" srcId="{9B5196F0-A6B0-4267-A46D-AFBB6BA789F9}" destId="{2047E8BC-1E5A-475D-A97F-53799941EBEF}" srcOrd="0" destOrd="0" presId="urn:microsoft.com/office/officeart/2016/7/layout/RepeatingBendingProcessNew"/>
    <dgm:cxn modelId="{C861C9D8-47FB-4467-8231-81BD0D3801B9}" type="presOf" srcId="{CD3F7944-ABC5-4F70-AD20-6BBAFB2829D8}" destId="{B8D2E049-DF49-4C36-8DB8-7EAF71C6BF9B}" srcOrd="1" destOrd="0" presId="urn:microsoft.com/office/officeart/2016/7/layout/RepeatingBendingProcessNew"/>
    <dgm:cxn modelId="{F5B74EDB-C75F-45AE-A69B-2F8D1A47C30E}" type="presOf" srcId="{6F21580F-7DCD-4D13-AFFB-7967D361A499}" destId="{A8C994D0-F764-4749-92CB-362A910FFC80}" srcOrd="0" destOrd="0" presId="urn:microsoft.com/office/officeart/2016/7/layout/RepeatingBendingProcessNew"/>
    <dgm:cxn modelId="{6D4588E6-96CE-4970-A827-73711518C1A2}" type="presOf" srcId="{348F27EA-32C5-4727-B945-F221B3533E59}" destId="{EE36F613-9302-4351-90BF-33B2EB9F1D5D}" srcOrd="1" destOrd="0" presId="urn:microsoft.com/office/officeart/2016/7/layout/RepeatingBendingProcessNew"/>
    <dgm:cxn modelId="{627117EF-67B5-4940-ABA0-7F20EFEDF256}" type="presOf" srcId="{C11BDD5B-B3A1-4110-88EB-27B34EA97442}" destId="{35312402-19A9-462C-9FE2-0EE63F55BB7D}" srcOrd="0" destOrd="0" presId="urn:microsoft.com/office/officeart/2016/7/layout/RepeatingBendingProcessNew"/>
    <dgm:cxn modelId="{1E338199-3D4F-4ACA-9A59-ADF194970B46}" type="presParOf" srcId="{EC94CC3A-E01E-459A-A126-274651A52CD7}" destId="{1878089A-6ED4-487C-B1F2-B17F405C6976}" srcOrd="0" destOrd="0" presId="urn:microsoft.com/office/officeart/2016/7/layout/RepeatingBendingProcessNew"/>
    <dgm:cxn modelId="{3A6D26D9-1251-456E-9507-5C8B805BA964}" type="presParOf" srcId="{EC94CC3A-E01E-459A-A126-274651A52CD7}" destId="{BE563E9C-C377-474F-9E27-EB8219E67260}" srcOrd="1" destOrd="0" presId="urn:microsoft.com/office/officeart/2016/7/layout/RepeatingBendingProcessNew"/>
    <dgm:cxn modelId="{94C26B16-508E-4369-B7DB-A55D58832D05}" type="presParOf" srcId="{BE563E9C-C377-474F-9E27-EB8219E67260}" destId="{EE36F613-9302-4351-90BF-33B2EB9F1D5D}" srcOrd="0" destOrd="0" presId="urn:microsoft.com/office/officeart/2016/7/layout/RepeatingBendingProcessNew"/>
    <dgm:cxn modelId="{2F9D6EAD-0800-4F14-90D3-D18BB8B463C2}" type="presParOf" srcId="{EC94CC3A-E01E-459A-A126-274651A52CD7}" destId="{DF9050D5-C252-47A3-9F99-66122499D289}" srcOrd="2" destOrd="0" presId="urn:microsoft.com/office/officeart/2016/7/layout/RepeatingBendingProcessNew"/>
    <dgm:cxn modelId="{53FC08E1-3444-426A-A61A-DCF67B462C9A}" type="presParOf" srcId="{EC94CC3A-E01E-459A-A126-274651A52CD7}" destId="{35312402-19A9-462C-9FE2-0EE63F55BB7D}" srcOrd="3" destOrd="0" presId="urn:microsoft.com/office/officeart/2016/7/layout/RepeatingBendingProcessNew"/>
    <dgm:cxn modelId="{1A77AB02-DF8D-4C61-83D4-C51AF5EE68B3}" type="presParOf" srcId="{35312402-19A9-462C-9FE2-0EE63F55BB7D}" destId="{2BCC4253-E98F-4247-9135-A15F6E6CC49C}" srcOrd="0" destOrd="0" presId="urn:microsoft.com/office/officeart/2016/7/layout/RepeatingBendingProcessNew"/>
    <dgm:cxn modelId="{C19D6DAE-536C-4C64-98D8-6A26EA22F245}" type="presParOf" srcId="{EC94CC3A-E01E-459A-A126-274651A52CD7}" destId="{EBB2A2B4-6B10-4091-9028-FD40B40C79B9}" srcOrd="4" destOrd="0" presId="urn:microsoft.com/office/officeart/2016/7/layout/RepeatingBendingProcessNew"/>
    <dgm:cxn modelId="{1A88558F-F08E-47EF-A036-C6E1D8102103}" type="presParOf" srcId="{EC94CC3A-E01E-459A-A126-274651A52CD7}" destId="{A8C994D0-F764-4749-92CB-362A910FFC80}" srcOrd="5" destOrd="0" presId="urn:microsoft.com/office/officeart/2016/7/layout/RepeatingBendingProcessNew"/>
    <dgm:cxn modelId="{FDC548D6-D1B1-431C-A6D5-053E7041869F}" type="presParOf" srcId="{A8C994D0-F764-4749-92CB-362A910FFC80}" destId="{0DD8975A-B546-4681-95D0-E6E414864DEF}" srcOrd="0" destOrd="0" presId="urn:microsoft.com/office/officeart/2016/7/layout/RepeatingBendingProcessNew"/>
    <dgm:cxn modelId="{3F60C403-28C3-4A14-AE57-AA1A0A2666BC}" type="presParOf" srcId="{EC94CC3A-E01E-459A-A126-274651A52CD7}" destId="{2047E8BC-1E5A-475D-A97F-53799941EBEF}" srcOrd="6" destOrd="0" presId="urn:microsoft.com/office/officeart/2016/7/layout/RepeatingBendingProcessNew"/>
    <dgm:cxn modelId="{0F2B8B21-BAEF-4C2F-8CA1-98933B513E6E}" type="presParOf" srcId="{EC94CC3A-E01E-459A-A126-274651A52CD7}" destId="{DE5B07F1-DC55-430F-9977-8608F9FCEC2E}" srcOrd="7" destOrd="0" presId="urn:microsoft.com/office/officeart/2016/7/layout/RepeatingBendingProcessNew"/>
    <dgm:cxn modelId="{BEF4FEB2-3BA5-40F3-AE1B-D440C1A26337}" type="presParOf" srcId="{DE5B07F1-DC55-430F-9977-8608F9FCEC2E}" destId="{B8D2E049-DF49-4C36-8DB8-7EAF71C6BF9B}" srcOrd="0" destOrd="0" presId="urn:microsoft.com/office/officeart/2016/7/layout/RepeatingBendingProcessNew"/>
    <dgm:cxn modelId="{E33268FE-B9B6-4D57-8D34-4FB2E8457B50}" type="presParOf" srcId="{EC94CC3A-E01E-459A-A126-274651A52CD7}" destId="{E2CEE8BE-AB19-4DFA-9179-E1D565CA2993}" srcOrd="8"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84C9EB-D113-4690-844E-42E45F48DF98}" type="doc">
      <dgm:prSet loTypeId="urn:microsoft.com/office/officeart/2005/8/layout/funnel1" loCatId="process" qsTypeId="urn:microsoft.com/office/officeart/2005/8/quickstyle/3d4" qsCatId="3D" csTypeId="urn:microsoft.com/office/officeart/2005/8/colors/colorful5" csCatId="colorful" phldr="1"/>
      <dgm:spPr/>
      <dgm:t>
        <a:bodyPr/>
        <a:lstStyle/>
        <a:p>
          <a:endParaRPr lang="en-US"/>
        </a:p>
      </dgm:t>
    </dgm:pt>
    <dgm:pt modelId="{43E64745-940B-4649-AED4-B38EAA0F08B0}">
      <dgm:prSet phldrT="[Text]"/>
      <dgm:spPr/>
      <dgm:t>
        <a:bodyPr/>
        <a:lstStyle/>
        <a:p>
          <a:pPr>
            <a:buFont typeface="Arial" panose="020B0604020202020204" pitchFamily="34" charset="0"/>
            <a:buChar char="•"/>
          </a:pPr>
          <a:r>
            <a:rPr lang="en-US" b="1" i="1" dirty="0">
              <a:solidFill>
                <a:schemeClr val="tx1"/>
              </a:solidFill>
              <a:latin typeface="Times New Roman" pitchFamily="18" charset="0"/>
              <a:cs typeface="Times New Roman" pitchFamily="18" charset="0"/>
            </a:rPr>
            <a:t>Power-grid loading level, r</a:t>
          </a:r>
          <a:endParaRPr lang="en-US" dirty="0">
            <a:solidFill>
              <a:schemeClr val="tx1"/>
            </a:solidFill>
          </a:endParaRPr>
        </a:p>
      </dgm:t>
    </dgm:pt>
    <dgm:pt modelId="{53D4FBA1-AC47-4E35-A8A6-E3F91AEA6C8E}" type="parTrans" cxnId="{ACEC917A-DF9A-40A5-AD42-24310A9213EC}">
      <dgm:prSet/>
      <dgm:spPr/>
      <dgm:t>
        <a:bodyPr/>
        <a:lstStyle/>
        <a:p>
          <a:endParaRPr lang="en-US"/>
        </a:p>
      </dgm:t>
    </dgm:pt>
    <dgm:pt modelId="{7226CF8E-932F-4B04-BCCE-DB2CC72AEB23}" type="sibTrans" cxnId="{ACEC917A-DF9A-40A5-AD42-24310A9213EC}">
      <dgm:prSet/>
      <dgm:spPr/>
      <dgm:t>
        <a:bodyPr/>
        <a:lstStyle/>
        <a:p>
          <a:endParaRPr lang="en-US"/>
        </a:p>
      </dgm:t>
    </dgm:pt>
    <dgm:pt modelId="{F44A8D41-6B0A-4CA4-A7DA-C419F405AA9D}">
      <dgm:prSet phldrT="[Text]"/>
      <dgm:spPr/>
      <dgm:t>
        <a:bodyPr/>
        <a:lstStyle/>
        <a:p>
          <a:pPr>
            <a:buFont typeface="Arial" panose="020B0604020202020204" pitchFamily="34" charset="0"/>
            <a:buChar char="•"/>
          </a:pPr>
          <a:r>
            <a:rPr lang="en-US" b="1" i="1" dirty="0">
              <a:solidFill>
                <a:schemeClr val="tx1"/>
              </a:solidFill>
              <a:latin typeface="Times New Roman" pitchFamily="18" charset="0"/>
              <a:cs typeface="Times New Roman" pitchFamily="18" charset="0"/>
            </a:rPr>
            <a:t>Load-shedding constraint level, θ</a:t>
          </a:r>
          <a:endParaRPr lang="en-US" dirty="0">
            <a:solidFill>
              <a:schemeClr val="tx1"/>
            </a:solidFill>
          </a:endParaRPr>
        </a:p>
      </dgm:t>
    </dgm:pt>
    <dgm:pt modelId="{9EF49D9C-EB66-4BC1-B333-6B4892AE1B44}" type="parTrans" cxnId="{AE123601-81FB-4DE9-BD63-C4EC151D879F}">
      <dgm:prSet/>
      <dgm:spPr/>
      <dgm:t>
        <a:bodyPr/>
        <a:lstStyle/>
        <a:p>
          <a:endParaRPr lang="en-US"/>
        </a:p>
      </dgm:t>
    </dgm:pt>
    <dgm:pt modelId="{69B74142-2458-4B19-B87C-B13B7F8E73BF}" type="sibTrans" cxnId="{AE123601-81FB-4DE9-BD63-C4EC151D879F}">
      <dgm:prSet/>
      <dgm:spPr/>
      <dgm:t>
        <a:bodyPr/>
        <a:lstStyle/>
        <a:p>
          <a:endParaRPr lang="en-US"/>
        </a:p>
      </dgm:t>
    </dgm:pt>
    <dgm:pt modelId="{792D0958-E9A7-4761-98E8-7FAED43A05C3}">
      <dgm:prSet phldrT="[Text]"/>
      <dgm:spPr/>
      <dgm:t>
        <a:bodyPr/>
        <a:lstStyle/>
        <a:p>
          <a:pPr>
            <a:buFont typeface="Arial" panose="020B0604020202020204" pitchFamily="34" charset="0"/>
            <a:buChar char="•"/>
          </a:pPr>
          <a:r>
            <a:rPr lang="en-US" b="1" i="1" dirty="0">
              <a:solidFill>
                <a:schemeClr val="tx1"/>
              </a:solidFill>
              <a:latin typeface="Times New Roman" pitchFamily="18" charset="0"/>
              <a:cs typeface="Times New Roman" pitchFamily="18" charset="0"/>
            </a:rPr>
            <a:t>Line-capacity estimation error, e</a:t>
          </a:r>
          <a:endParaRPr lang="en-US" dirty="0">
            <a:solidFill>
              <a:schemeClr val="tx1"/>
            </a:solidFill>
          </a:endParaRPr>
        </a:p>
      </dgm:t>
    </dgm:pt>
    <dgm:pt modelId="{F95D730C-2D70-4A87-8B33-CB055E13A603}" type="parTrans" cxnId="{78F1ED87-4DB2-4EA8-9F32-C9D6EA79DDB1}">
      <dgm:prSet/>
      <dgm:spPr/>
      <dgm:t>
        <a:bodyPr/>
        <a:lstStyle/>
        <a:p>
          <a:endParaRPr lang="en-US"/>
        </a:p>
      </dgm:t>
    </dgm:pt>
    <dgm:pt modelId="{146AB854-20EF-4B61-A9A3-433C27516832}" type="sibTrans" cxnId="{78F1ED87-4DB2-4EA8-9F32-C9D6EA79DDB1}">
      <dgm:prSet/>
      <dgm:spPr/>
      <dgm:t>
        <a:bodyPr/>
        <a:lstStyle/>
        <a:p>
          <a:endParaRPr lang="en-US"/>
        </a:p>
      </dgm:t>
    </dgm:pt>
    <dgm:pt modelId="{1DCD33A6-483E-45FA-8C2A-4A51D5284018}">
      <dgm:prSet phldrT="[Text]" custT="1"/>
      <dgm:spPr/>
      <dgm:t>
        <a:bodyPr/>
        <a:lstStyle/>
        <a:p>
          <a:r>
            <a:rPr lang="en-US" sz="1200" b="1" dirty="0">
              <a:solidFill>
                <a:srgbClr val="0000FF"/>
              </a:solidFill>
              <a:latin typeface="+mj-lt"/>
              <a:cs typeface="Times New Roman" pitchFamily="18" charset="0"/>
            </a:rPr>
            <a:t>Power grid operating parameters</a:t>
          </a:r>
          <a:endParaRPr lang="en-US" sz="1200" b="1" dirty="0">
            <a:solidFill>
              <a:srgbClr val="0000FF"/>
            </a:solidFill>
            <a:latin typeface="+mj-lt"/>
          </a:endParaRPr>
        </a:p>
      </dgm:t>
    </dgm:pt>
    <dgm:pt modelId="{05C0FD03-DFA2-431B-AF3D-6578C39EA3DA}" type="parTrans" cxnId="{0695FC85-9798-4E4E-B59D-68F3FD5208B2}">
      <dgm:prSet/>
      <dgm:spPr/>
      <dgm:t>
        <a:bodyPr/>
        <a:lstStyle/>
        <a:p>
          <a:endParaRPr lang="en-US"/>
        </a:p>
      </dgm:t>
    </dgm:pt>
    <dgm:pt modelId="{0A9CAEAB-60F5-44DC-AF96-D3E57C307CCE}" type="sibTrans" cxnId="{0695FC85-9798-4E4E-B59D-68F3FD5208B2}">
      <dgm:prSet/>
      <dgm:spPr/>
      <dgm:t>
        <a:bodyPr/>
        <a:lstStyle/>
        <a:p>
          <a:endParaRPr lang="en-US"/>
        </a:p>
      </dgm:t>
    </dgm:pt>
    <dgm:pt modelId="{47EF7948-44B3-4D13-817C-12A13A485DB0}" type="pres">
      <dgm:prSet presAssocID="{D484C9EB-D113-4690-844E-42E45F48DF98}" presName="Name0" presStyleCnt="0">
        <dgm:presLayoutVars>
          <dgm:chMax val="4"/>
          <dgm:resizeHandles val="exact"/>
        </dgm:presLayoutVars>
      </dgm:prSet>
      <dgm:spPr/>
    </dgm:pt>
    <dgm:pt modelId="{A18AED81-A8BF-42BC-85AD-DFF8A5FC999A}" type="pres">
      <dgm:prSet presAssocID="{D484C9EB-D113-4690-844E-42E45F48DF98}" presName="ellipse" presStyleLbl="trBgShp" presStyleIdx="0" presStyleCnt="1"/>
      <dgm:spPr/>
    </dgm:pt>
    <dgm:pt modelId="{AB30AD20-4AF6-4317-86A8-31E02E95DA14}" type="pres">
      <dgm:prSet presAssocID="{D484C9EB-D113-4690-844E-42E45F48DF98}" presName="arrow1" presStyleLbl="fgShp" presStyleIdx="0" presStyleCnt="1"/>
      <dgm:spPr/>
    </dgm:pt>
    <dgm:pt modelId="{2AAFCF1D-6B5A-40E8-95B0-A8D61CEAA0AD}" type="pres">
      <dgm:prSet presAssocID="{D484C9EB-D113-4690-844E-42E45F48DF98}" presName="rectangle" presStyleLbl="revTx" presStyleIdx="0" presStyleCnt="1" custScaleX="157756" custLinFactNeighborX="3865" custLinFactNeighborY="-16070">
        <dgm:presLayoutVars>
          <dgm:bulletEnabled val="1"/>
        </dgm:presLayoutVars>
      </dgm:prSet>
      <dgm:spPr/>
    </dgm:pt>
    <dgm:pt modelId="{1B967A0B-71FA-4ACF-B5A2-460FDD7A35D1}" type="pres">
      <dgm:prSet presAssocID="{F44A8D41-6B0A-4CA4-A7DA-C419F405AA9D}" presName="item1" presStyleLbl="node1" presStyleIdx="0" presStyleCnt="3">
        <dgm:presLayoutVars>
          <dgm:bulletEnabled val="1"/>
        </dgm:presLayoutVars>
      </dgm:prSet>
      <dgm:spPr/>
    </dgm:pt>
    <dgm:pt modelId="{36A7399E-7365-4136-8B49-21300E83466F}" type="pres">
      <dgm:prSet presAssocID="{792D0958-E9A7-4761-98E8-7FAED43A05C3}" presName="item2" presStyleLbl="node1" presStyleIdx="1" presStyleCnt="3">
        <dgm:presLayoutVars>
          <dgm:bulletEnabled val="1"/>
        </dgm:presLayoutVars>
      </dgm:prSet>
      <dgm:spPr/>
    </dgm:pt>
    <dgm:pt modelId="{43B2E42C-DE47-4538-886E-812D66E1F14F}" type="pres">
      <dgm:prSet presAssocID="{1DCD33A6-483E-45FA-8C2A-4A51D5284018}" presName="item3" presStyleLbl="node1" presStyleIdx="2" presStyleCnt="3">
        <dgm:presLayoutVars>
          <dgm:bulletEnabled val="1"/>
        </dgm:presLayoutVars>
      </dgm:prSet>
      <dgm:spPr/>
    </dgm:pt>
    <dgm:pt modelId="{EF3BF011-2E64-49D7-8F7D-C11B401A0D4D}" type="pres">
      <dgm:prSet presAssocID="{D484C9EB-D113-4690-844E-42E45F48DF98}" presName="funnel" presStyleLbl="trAlignAcc1" presStyleIdx="0" presStyleCnt="1"/>
      <dgm:spPr/>
    </dgm:pt>
  </dgm:ptLst>
  <dgm:cxnLst>
    <dgm:cxn modelId="{AE123601-81FB-4DE9-BD63-C4EC151D879F}" srcId="{D484C9EB-D113-4690-844E-42E45F48DF98}" destId="{F44A8D41-6B0A-4CA4-A7DA-C419F405AA9D}" srcOrd="1" destOrd="0" parTransId="{9EF49D9C-EB66-4BC1-B333-6B4892AE1B44}" sibTransId="{69B74142-2458-4B19-B87C-B13B7F8E73BF}"/>
    <dgm:cxn modelId="{075AC509-52CF-435E-A32A-F6397F57B2C6}" type="presOf" srcId="{43E64745-940B-4649-AED4-B38EAA0F08B0}" destId="{43B2E42C-DE47-4538-886E-812D66E1F14F}" srcOrd="0" destOrd="0" presId="urn:microsoft.com/office/officeart/2005/8/layout/funnel1"/>
    <dgm:cxn modelId="{ACEC917A-DF9A-40A5-AD42-24310A9213EC}" srcId="{D484C9EB-D113-4690-844E-42E45F48DF98}" destId="{43E64745-940B-4649-AED4-B38EAA0F08B0}" srcOrd="0" destOrd="0" parTransId="{53D4FBA1-AC47-4E35-A8A6-E3F91AEA6C8E}" sibTransId="{7226CF8E-932F-4B04-BCCE-DB2CC72AEB23}"/>
    <dgm:cxn modelId="{6100DA81-E8A2-49EA-B52C-393CB953881A}" type="presOf" srcId="{D484C9EB-D113-4690-844E-42E45F48DF98}" destId="{47EF7948-44B3-4D13-817C-12A13A485DB0}" srcOrd="0" destOrd="0" presId="urn:microsoft.com/office/officeart/2005/8/layout/funnel1"/>
    <dgm:cxn modelId="{0695FC85-9798-4E4E-B59D-68F3FD5208B2}" srcId="{D484C9EB-D113-4690-844E-42E45F48DF98}" destId="{1DCD33A6-483E-45FA-8C2A-4A51D5284018}" srcOrd="3" destOrd="0" parTransId="{05C0FD03-DFA2-431B-AF3D-6578C39EA3DA}" sibTransId="{0A9CAEAB-60F5-44DC-AF96-D3E57C307CCE}"/>
    <dgm:cxn modelId="{78F1ED87-4DB2-4EA8-9F32-C9D6EA79DDB1}" srcId="{D484C9EB-D113-4690-844E-42E45F48DF98}" destId="{792D0958-E9A7-4761-98E8-7FAED43A05C3}" srcOrd="2" destOrd="0" parTransId="{F95D730C-2D70-4A87-8B33-CB055E13A603}" sibTransId="{146AB854-20EF-4B61-A9A3-433C27516832}"/>
    <dgm:cxn modelId="{7F0AC3B5-9AB2-4147-A164-FC41B304261D}" type="presOf" srcId="{792D0958-E9A7-4761-98E8-7FAED43A05C3}" destId="{1B967A0B-71FA-4ACF-B5A2-460FDD7A35D1}" srcOrd="0" destOrd="0" presId="urn:microsoft.com/office/officeart/2005/8/layout/funnel1"/>
    <dgm:cxn modelId="{345F27D4-8F9D-4D71-A9F0-2E5A4270BE1C}" type="presOf" srcId="{F44A8D41-6B0A-4CA4-A7DA-C419F405AA9D}" destId="{36A7399E-7365-4136-8B49-21300E83466F}" srcOrd="0" destOrd="0" presId="urn:microsoft.com/office/officeart/2005/8/layout/funnel1"/>
    <dgm:cxn modelId="{F8997FEC-C6CD-4318-A57D-8C180C69EE69}" type="presOf" srcId="{1DCD33A6-483E-45FA-8C2A-4A51D5284018}" destId="{2AAFCF1D-6B5A-40E8-95B0-A8D61CEAA0AD}" srcOrd="0" destOrd="0" presId="urn:microsoft.com/office/officeart/2005/8/layout/funnel1"/>
    <dgm:cxn modelId="{D1FF6129-2674-4B28-9FF7-6B71F02906FF}" type="presParOf" srcId="{47EF7948-44B3-4D13-817C-12A13A485DB0}" destId="{A18AED81-A8BF-42BC-85AD-DFF8A5FC999A}" srcOrd="0" destOrd="0" presId="urn:microsoft.com/office/officeart/2005/8/layout/funnel1"/>
    <dgm:cxn modelId="{C26E05F9-586D-4BA3-BE7E-4BD3B54EF95D}" type="presParOf" srcId="{47EF7948-44B3-4D13-817C-12A13A485DB0}" destId="{AB30AD20-4AF6-4317-86A8-31E02E95DA14}" srcOrd="1" destOrd="0" presId="urn:microsoft.com/office/officeart/2005/8/layout/funnel1"/>
    <dgm:cxn modelId="{155B4C35-8724-45BE-BDCC-C0E7BE1EBB57}" type="presParOf" srcId="{47EF7948-44B3-4D13-817C-12A13A485DB0}" destId="{2AAFCF1D-6B5A-40E8-95B0-A8D61CEAA0AD}" srcOrd="2" destOrd="0" presId="urn:microsoft.com/office/officeart/2005/8/layout/funnel1"/>
    <dgm:cxn modelId="{0C50CF0A-5546-4736-9E4B-BDE00F582693}" type="presParOf" srcId="{47EF7948-44B3-4D13-817C-12A13A485DB0}" destId="{1B967A0B-71FA-4ACF-B5A2-460FDD7A35D1}" srcOrd="3" destOrd="0" presId="urn:microsoft.com/office/officeart/2005/8/layout/funnel1"/>
    <dgm:cxn modelId="{87E2AF3D-5406-43A2-A160-50CC25CD2581}" type="presParOf" srcId="{47EF7948-44B3-4D13-817C-12A13A485DB0}" destId="{36A7399E-7365-4136-8B49-21300E83466F}" srcOrd="4" destOrd="0" presId="urn:microsoft.com/office/officeart/2005/8/layout/funnel1"/>
    <dgm:cxn modelId="{D2484A29-4C2D-4D37-AF1F-A705C7AD0F06}" type="presParOf" srcId="{47EF7948-44B3-4D13-817C-12A13A485DB0}" destId="{43B2E42C-DE47-4538-886E-812D66E1F14F}" srcOrd="5" destOrd="0" presId="urn:microsoft.com/office/officeart/2005/8/layout/funnel1"/>
    <dgm:cxn modelId="{FF65BEBE-16A5-47FE-BB53-6215B6339128}" type="presParOf" srcId="{47EF7948-44B3-4D13-817C-12A13A485DB0}" destId="{EF3BF011-2E64-49D7-8F7D-C11B401A0D4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2C6A45-D14D-4AE4-9FDA-D47BC1C76993}" type="doc">
      <dgm:prSet loTypeId="urn:microsoft.com/office/officeart/2005/8/layout/vList3" loCatId="list" qsTypeId="urn:microsoft.com/office/officeart/2005/8/quickstyle/simple1" qsCatId="simple" csTypeId="urn:microsoft.com/office/officeart/2005/8/colors/accent0_3" csCatId="mainScheme" phldr="1"/>
      <dgm:spPr/>
    </dgm:pt>
    <dgm:pt modelId="{9A540B5C-DB53-4D3F-A8CC-4D2792AFC44D}">
      <dgm:prSet phldrT="[Text]" custT="1"/>
      <dgm:spPr/>
      <dgm:t>
        <a:bodyPr/>
        <a:lstStyle/>
        <a:p>
          <a:pPr algn="l">
            <a:buFont typeface="Arial" panose="020B0604020202020204" pitchFamily="34" charset="0"/>
            <a:buChar char="•"/>
          </a:pPr>
          <a:r>
            <a:rPr lang="en-US" sz="1400" b="1" dirty="0">
              <a:latin typeface="+mn-lt"/>
              <a:cs typeface="Times New Roman" panose="02020603050405020304" pitchFamily="18" charset="0"/>
            </a:rPr>
            <a:t>Development of a cascading failure simulation framework</a:t>
          </a:r>
          <a:endParaRPr lang="en-US" sz="1400" b="1" dirty="0">
            <a:latin typeface="+mn-lt"/>
          </a:endParaRPr>
        </a:p>
      </dgm:t>
    </dgm:pt>
    <dgm:pt modelId="{44C34CBE-5E1C-40DD-9E5A-D458D13B7DD2}" type="parTrans" cxnId="{ECCC69F5-47E9-4EF3-B145-17DFD3943974}">
      <dgm:prSet/>
      <dgm:spPr/>
      <dgm:t>
        <a:bodyPr/>
        <a:lstStyle/>
        <a:p>
          <a:endParaRPr lang="en-US" sz="1400">
            <a:latin typeface="+mn-lt"/>
          </a:endParaRPr>
        </a:p>
      </dgm:t>
    </dgm:pt>
    <dgm:pt modelId="{4075DDC3-EC84-4E4F-8DEB-FEB7EBC8245A}" type="sibTrans" cxnId="{ECCC69F5-47E9-4EF3-B145-17DFD3943974}">
      <dgm:prSet/>
      <dgm:spPr/>
      <dgm:t>
        <a:bodyPr/>
        <a:lstStyle/>
        <a:p>
          <a:endParaRPr lang="en-US" sz="1400">
            <a:latin typeface="+mn-lt"/>
          </a:endParaRPr>
        </a:p>
      </dgm:t>
    </dgm:pt>
    <dgm:pt modelId="{33FF9D82-9333-4581-AB38-E378E89346EA}">
      <dgm:prSet phldrT="[Text]" custT="1"/>
      <dgm:spPr/>
      <dgm:t>
        <a:bodyPr/>
        <a:lstStyle/>
        <a:p>
          <a:pPr algn="l">
            <a:buFont typeface="Arial" panose="020B0604020202020204" pitchFamily="34" charset="0"/>
            <a:buChar char="•"/>
          </a:pPr>
          <a:r>
            <a:rPr lang="en-US" sz="1400" b="1" dirty="0">
              <a:latin typeface="+mn-lt"/>
              <a:cs typeface="Times New Roman" panose="02020603050405020304" pitchFamily="18" charset="0"/>
            </a:rPr>
            <a:t>Classification of cascading failures in power grids</a:t>
          </a:r>
          <a:endParaRPr lang="en-US" sz="1400" b="1" dirty="0">
            <a:latin typeface="+mn-lt"/>
          </a:endParaRPr>
        </a:p>
      </dgm:t>
    </dgm:pt>
    <dgm:pt modelId="{89DD1713-9B31-4306-8A36-EC98E106D8DE}" type="parTrans" cxnId="{ADB5F58E-9DD4-4789-84E4-B2F3DEC2BB00}">
      <dgm:prSet/>
      <dgm:spPr/>
      <dgm:t>
        <a:bodyPr/>
        <a:lstStyle/>
        <a:p>
          <a:endParaRPr lang="en-US" sz="1400">
            <a:latin typeface="+mn-lt"/>
          </a:endParaRPr>
        </a:p>
      </dgm:t>
    </dgm:pt>
    <dgm:pt modelId="{A536BD4C-7B02-4D51-9297-A52FE9425239}" type="sibTrans" cxnId="{ADB5F58E-9DD4-4789-84E4-B2F3DEC2BB00}">
      <dgm:prSet/>
      <dgm:spPr/>
      <dgm:t>
        <a:bodyPr/>
        <a:lstStyle/>
        <a:p>
          <a:endParaRPr lang="en-US" sz="1400">
            <a:latin typeface="+mn-lt"/>
          </a:endParaRPr>
        </a:p>
      </dgm:t>
    </dgm:pt>
    <dgm:pt modelId="{74B4D258-6524-4AE7-9E18-A261E7383F39}">
      <dgm:prSet phldrT="[Text]" custT="1"/>
      <dgm:spPr/>
      <dgm:t>
        <a:bodyPr/>
        <a:lstStyle/>
        <a:p>
          <a:pPr algn="l">
            <a:buFont typeface="Arial" panose="020B0604020202020204" pitchFamily="34" charset="0"/>
            <a:buChar char="•"/>
          </a:pPr>
          <a:r>
            <a:rPr lang="en-US" sz="1400" b="1" dirty="0">
              <a:latin typeface="+mn-lt"/>
              <a:cs typeface="Times New Roman" panose="02020603050405020304" pitchFamily="18" charset="0"/>
            </a:rPr>
            <a:t>Predicting cascading failures (from  line failures and  load-shedding) using regression</a:t>
          </a:r>
          <a:endParaRPr lang="en-US" sz="1400" b="1" dirty="0">
            <a:latin typeface="+mn-lt"/>
          </a:endParaRPr>
        </a:p>
      </dgm:t>
    </dgm:pt>
    <dgm:pt modelId="{B799FFC7-3EA8-4C12-B39C-40F7CCBEE40C}" type="parTrans" cxnId="{5DF81488-A1C8-44FA-9BC5-132622508BD5}">
      <dgm:prSet/>
      <dgm:spPr/>
      <dgm:t>
        <a:bodyPr/>
        <a:lstStyle/>
        <a:p>
          <a:endParaRPr lang="en-US" sz="1400">
            <a:latin typeface="+mn-lt"/>
          </a:endParaRPr>
        </a:p>
      </dgm:t>
    </dgm:pt>
    <dgm:pt modelId="{83CFFEDE-82DD-4F15-A19C-BA6A2D3E7766}" type="sibTrans" cxnId="{5DF81488-A1C8-44FA-9BC5-132622508BD5}">
      <dgm:prSet/>
      <dgm:spPr/>
      <dgm:t>
        <a:bodyPr/>
        <a:lstStyle/>
        <a:p>
          <a:endParaRPr lang="en-US" sz="1400">
            <a:latin typeface="+mn-lt"/>
          </a:endParaRPr>
        </a:p>
      </dgm:t>
    </dgm:pt>
    <dgm:pt modelId="{F07EDD1B-98C6-459E-AC38-ABEF7E75E7DF}" type="pres">
      <dgm:prSet presAssocID="{972C6A45-D14D-4AE4-9FDA-D47BC1C76993}" presName="linearFlow" presStyleCnt="0">
        <dgm:presLayoutVars>
          <dgm:dir/>
          <dgm:resizeHandles val="exact"/>
        </dgm:presLayoutVars>
      </dgm:prSet>
      <dgm:spPr/>
    </dgm:pt>
    <dgm:pt modelId="{F113DC38-CFF2-4800-B50B-7DDC12024263}" type="pres">
      <dgm:prSet presAssocID="{9A540B5C-DB53-4D3F-A8CC-4D2792AFC44D}" presName="composite" presStyleCnt="0"/>
      <dgm:spPr/>
    </dgm:pt>
    <dgm:pt modelId="{1D233ABF-0D03-4407-88F6-030CC5BEF9F6}" type="pres">
      <dgm:prSet presAssocID="{9A540B5C-DB53-4D3F-A8CC-4D2792AFC44D}"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54878BC7-E842-4AD6-93BB-DBE000C9A3FB}" type="pres">
      <dgm:prSet presAssocID="{9A540B5C-DB53-4D3F-A8CC-4D2792AFC44D}" presName="txShp" presStyleLbl="node1" presStyleIdx="0" presStyleCnt="3">
        <dgm:presLayoutVars>
          <dgm:bulletEnabled val="1"/>
        </dgm:presLayoutVars>
      </dgm:prSet>
      <dgm:spPr/>
    </dgm:pt>
    <dgm:pt modelId="{438B4E4E-C3AE-4A04-AC40-6C1C43B50D07}" type="pres">
      <dgm:prSet presAssocID="{4075DDC3-EC84-4E4F-8DEB-FEB7EBC8245A}" presName="spacing" presStyleCnt="0"/>
      <dgm:spPr/>
    </dgm:pt>
    <dgm:pt modelId="{244B5378-56A8-47AC-8D43-E6211EA365DF}" type="pres">
      <dgm:prSet presAssocID="{33FF9D82-9333-4581-AB38-E378E89346EA}" presName="composite" presStyleCnt="0"/>
      <dgm:spPr/>
    </dgm:pt>
    <dgm:pt modelId="{6FADA2A4-E983-4DE3-BD8D-0F135EDF69AD}" type="pres">
      <dgm:prSet presAssocID="{33FF9D82-9333-4581-AB38-E378E89346EA}"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A4488923-8774-440D-A321-376C45BD4D1F}" type="pres">
      <dgm:prSet presAssocID="{33FF9D82-9333-4581-AB38-E378E89346EA}" presName="txShp" presStyleLbl="node1" presStyleIdx="1" presStyleCnt="3">
        <dgm:presLayoutVars>
          <dgm:bulletEnabled val="1"/>
        </dgm:presLayoutVars>
      </dgm:prSet>
      <dgm:spPr/>
    </dgm:pt>
    <dgm:pt modelId="{245B8278-3D76-4E19-A227-9FA29920D754}" type="pres">
      <dgm:prSet presAssocID="{A536BD4C-7B02-4D51-9297-A52FE9425239}" presName="spacing" presStyleCnt="0"/>
      <dgm:spPr/>
    </dgm:pt>
    <dgm:pt modelId="{27CC3C72-C5D6-4297-8542-0A6120AAB7A8}" type="pres">
      <dgm:prSet presAssocID="{74B4D258-6524-4AE7-9E18-A261E7383F39}" presName="composite" presStyleCnt="0"/>
      <dgm:spPr/>
    </dgm:pt>
    <dgm:pt modelId="{819395E3-0701-4CA1-BDF7-FF273ABD3440}" type="pres">
      <dgm:prSet presAssocID="{74B4D258-6524-4AE7-9E18-A261E7383F39}"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922A6EB3-7F58-482A-BBE0-320AD2BE86A3}" type="pres">
      <dgm:prSet presAssocID="{74B4D258-6524-4AE7-9E18-A261E7383F39}" presName="txShp" presStyleLbl="node1" presStyleIdx="2" presStyleCnt="3">
        <dgm:presLayoutVars>
          <dgm:bulletEnabled val="1"/>
        </dgm:presLayoutVars>
      </dgm:prSet>
      <dgm:spPr/>
    </dgm:pt>
  </dgm:ptLst>
  <dgm:cxnLst>
    <dgm:cxn modelId="{638F8F52-DDD6-4FF1-807F-04CA8709E95F}" type="presOf" srcId="{74B4D258-6524-4AE7-9E18-A261E7383F39}" destId="{922A6EB3-7F58-482A-BBE0-320AD2BE86A3}" srcOrd="0" destOrd="0" presId="urn:microsoft.com/office/officeart/2005/8/layout/vList3"/>
    <dgm:cxn modelId="{5DF81488-A1C8-44FA-9BC5-132622508BD5}" srcId="{972C6A45-D14D-4AE4-9FDA-D47BC1C76993}" destId="{74B4D258-6524-4AE7-9E18-A261E7383F39}" srcOrd="2" destOrd="0" parTransId="{B799FFC7-3EA8-4C12-B39C-40F7CCBEE40C}" sibTransId="{83CFFEDE-82DD-4F15-A19C-BA6A2D3E7766}"/>
    <dgm:cxn modelId="{ADB5F58E-9DD4-4789-84E4-B2F3DEC2BB00}" srcId="{972C6A45-D14D-4AE4-9FDA-D47BC1C76993}" destId="{33FF9D82-9333-4581-AB38-E378E89346EA}" srcOrd="1" destOrd="0" parTransId="{89DD1713-9B31-4306-8A36-EC98E106D8DE}" sibTransId="{A536BD4C-7B02-4D51-9297-A52FE9425239}"/>
    <dgm:cxn modelId="{AC39A3C8-8917-468C-917E-A106BA546AE6}" type="presOf" srcId="{972C6A45-D14D-4AE4-9FDA-D47BC1C76993}" destId="{F07EDD1B-98C6-459E-AC38-ABEF7E75E7DF}" srcOrd="0" destOrd="0" presId="urn:microsoft.com/office/officeart/2005/8/layout/vList3"/>
    <dgm:cxn modelId="{43C612DB-2D33-49D9-88BF-D9A0A3E7B053}" type="presOf" srcId="{9A540B5C-DB53-4D3F-A8CC-4D2792AFC44D}" destId="{54878BC7-E842-4AD6-93BB-DBE000C9A3FB}" srcOrd="0" destOrd="0" presId="urn:microsoft.com/office/officeart/2005/8/layout/vList3"/>
    <dgm:cxn modelId="{750CDAE4-A47F-404E-AC14-9477CECF07F3}" type="presOf" srcId="{33FF9D82-9333-4581-AB38-E378E89346EA}" destId="{A4488923-8774-440D-A321-376C45BD4D1F}" srcOrd="0" destOrd="0" presId="urn:microsoft.com/office/officeart/2005/8/layout/vList3"/>
    <dgm:cxn modelId="{ECCC69F5-47E9-4EF3-B145-17DFD3943974}" srcId="{972C6A45-D14D-4AE4-9FDA-D47BC1C76993}" destId="{9A540B5C-DB53-4D3F-A8CC-4D2792AFC44D}" srcOrd="0" destOrd="0" parTransId="{44C34CBE-5E1C-40DD-9E5A-D458D13B7DD2}" sibTransId="{4075DDC3-EC84-4E4F-8DEB-FEB7EBC8245A}"/>
    <dgm:cxn modelId="{983B2AF9-AFE8-4564-B124-83986823D828}" type="presParOf" srcId="{F07EDD1B-98C6-459E-AC38-ABEF7E75E7DF}" destId="{F113DC38-CFF2-4800-B50B-7DDC12024263}" srcOrd="0" destOrd="0" presId="urn:microsoft.com/office/officeart/2005/8/layout/vList3"/>
    <dgm:cxn modelId="{E2106CD6-6E1E-4CCC-8442-AD298CADC89D}" type="presParOf" srcId="{F113DC38-CFF2-4800-B50B-7DDC12024263}" destId="{1D233ABF-0D03-4407-88F6-030CC5BEF9F6}" srcOrd="0" destOrd="0" presId="urn:microsoft.com/office/officeart/2005/8/layout/vList3"/>
    <dgm:cxn modelId="{6C5EC08D-9EC9-4811-82CC-A5E81B527CA0}" type="presParOf" srcId="{F113DC38-CFF2-4800-B50B-7DDC12024263}" destId="{54878BC7-E842-4AD6-93BB-DBE000C9A3FB}" srcOrd="1" destOrd="0" presId="urn:microsoft.com/office/officeart/2005/8/layout/vList3"/>
    <dgm:cxn modelId="{BF5CA9D8-205E-48A4-B6F8-37DEDE700534}" type="presParOf" srcId="{F07EDD1B-98C6-459E-AC38-ABEF7E75E7DF}" destId="{438B4E4E-C3AE-4A04-AC40-6C1C43B50D07}" srcOrd="1" destOrd="0" presId="urn:microsoft.com/office/officeart/2005/8/layout/vList3"/>
    <dgm:cxn modelId="{81C0B419-BF79-4A25-BECB-B6A2864E55E2}" type="presParOf" srcId="{F07EDD1B-98C6-459E-AC38-ABEF7E75E7DF}" destId="{244B5378-56A8-47AC-8D43-E6211EA365DF}" srcOrd="2" destOrd="0" presId="urn:microsoft.com/office/officeart/2005/8/layout/vList3"/>
    <dgm:cxn modelId="{26737F10-CBDC-4FCE-8373-803BB59A4E00}" type="presParOf" srcId="{244B5378-56A8-47AC-8D43-E6211EA365DF}" destId="{6FADA2A4-E983-4DE3-BD8D-0F135EDF69AD}" srcOrd="0" destOrd="0" presId="urn:microsoft.com/office/officeart/2005/8/layout/vList3"/>
    <dgm:cxn modelId="{4388DC6A-3173-4234-A9FC-5C910205069F}" type="presParOf" srcId="{244B5378-56A8-47AC-8D43-E6211EA365DF}" destId="{A4488923-8774-440D-A321-376C45BD4D1F}" srcOrd="1" destOrd="0" presId="urn:microsoft.com/office/officeart/2005/8/layout/vList3"/>
    <dgm:cxn modelId="{A80E8612-74F0-4B36-8E8C-2589AC75B206}" type="presParOf" srcId="{F07EDD1B-98C6-459E-AC38-ABEF7E75E7DF}" destId="{245B8278-3D76-4E19-A227-9FA29920D754}" srcOrd="3" destOrd="0" presId="urn:microsoft.com/office/officeart/2005/8/layout/vList3"/>
    <dgm:cxn modelId="{F757060A-F66C-45C7-96EE-C3349E5248E3}" type="presParOf" srcId="{F07EDD1B-98C6-459E-AC38-ABEF7E75E7DF}" destId="{27CC3C72-C5D6-4297-8542-0A6120AAB7A8}" srcOrd="4" destOrd="0" presId="urn:microsoft.com/office/officeart/2005/8/layout/vList3"/>
    <dgm:cxn modelId="{AF0DBFC4-AFC1-4501-92CD-0A9210AB9D44}" type="presParOf" srcId="{27CC3C72-C5D6-4297-8542-0A6120AAB7A8}" destId="{819395E3-0701-4CA1-BDF7-FF273ABD3440}" srcOrd="0" destOrd="0" presId="urn:microsoft.com/office/officeart/2005/8/layout/vList3"/>
    <dgm:cxn modelId="{39D81B0F-3145-4C2E-A96F-D6E12A499D6B}" type="presParOf" srcId="{27CC3C72-C5D6-4297-8542-0A6120AAB7A8}" destId="{922A6EB3-7F58-482A-BBE0-320AD2BE86A3}"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2C6A45-D14D-4AE4-9FDA-D47BC1C76993}" type="doc">
      <dgm:prSet loTypeId="urn:microsoft.com/office/officeart/2005/8/layout/vList3" loCatId="list" qsTypeId="urn:microsoft.com/office/officeart/2005/8/quickstyle/simple1" qsCatId="simple" csTypeId="urn:microsoft.com/office/officeart/2005/8/colors/accent0_3" csCatId="mainScheme" phldr="1"/>
      <dgm:spPr/>
    </dgm:pt>
    <dgm:pt modelId="{9A540B5C-DB53-4D3F-A8CC-4D2792AFC44D}">
      <dgm:prSet phldrT="[Text]" custT="1"/>
      <dgm:spPr/>
      <dgm:t>
        <a:bodyPr/>
        <a:lstStyle/>
        <a:p>
          <a:pPr algn="l">
            <a:buFont typeface="Arial" panose="020B0604020202020204" pitchFamily="34" charset="0"/>
            <a:buChar char="•"/>
          </a:pPr>
          <a:r>
            <a:rPr lang="en-US" sz="1400" b="1" dirty="0"/>
            <a:t>Limited real-world data</a:t>
          </a:r>
          <a:endParaRPr lang="en-US" sz="1400" b="1" dirty="0">
            <a:latin typeface="+mn-lt"/>
          </a:endParaRPr>
        </a:p>
      </dgm:t>
    </dgm:pt>
    <dgm:pt modelId="{44C34CBE-5E1C-40DD-9E5A-D458D13B7DD2}" type="parTrans" cxnId="{ECCC69F5-47E9-4EF3-B145-17DFD3943974}">
      <dgm:prSet/>
      <dgm:spPr/>
      <dgm:t>
        <a:bodyPr/>
        <a:lstStyle/>
        <a:p>
          <a:endParaRPr lang="en-US" sz="1400">
            <a:latin typeface="+mn-lt"/>
          </a:endParaRPr>
        </a:p>
      </dgm:t>
    </dgm:pt>
    <dgm:pt modelId="{4075DDC3-EC84-4E4F-8DEB-FEB7EBC8245A}" type="sibTrans" cxnId="{ECCC69F5-47E9-4EF3-B145-17DFD3943974}">
      <dgm:prSet/>
      <dgm:spPr/>
      <dgm:t>
        <a:bodyPr/>
        <a:lstStyle/>
        <a:p>
          <a:endParaRPr lang="en-US" sz="1400">
            <a:latin typeface="+mn-lt"/>
          </a:endParaRPr>
        </a:p>
      </dgm:t>
    </dgm:pt>
    <dgm:pt modelId="{33FF9D82-9333-4581-AB38-E378E89346EA}">
      <dgm:prSet phldrT="[Text]" custT="1"/>
      <dgm:spPr/>
      <dgm:t>
        <a:bodyPr/>
        <a:lstStyle/>
        <a:p>
          <a:pPr algn="l">
            <a:buFont typeface="Arial" panose="020B0604020202020204" pitchFamily="34" charset="0"/>
            <a:buChar char="•"/>
          </a:pPr>
          <a:r>
            <a:rPr lang="en-US" sz="1400" b="1" dirty="0"/>
            <a:t>Generating synthetic cascade data using DC/AC optimal power flow formulations</a:t>
          </a:r>
          <a:endParaRPr lang="en-US" sz="1400" b="1" dirty="0">
            <a:latin typeface="+mn-lt"/>
          </a:endParaRPr>
        </a:p>
      </dgm:t>
    </dgm:pt>
    <dgm:pt modelId="{89DD1713-9B31-4306-8A36-EC98E106D8DE}" type="parTrans" cxnId="{ADB5F58E-9DD4-4789-84E4-B2F3DEC2BB00}">
      <dgm:prSet/>
      <dgm:spPr/>
      <dgm:t>
        <a:bodyPr/>
        <a:lstStyle/>
        <a:p>
          <a:endParaRPr lang="en-US" sz="1400">
            <a:latin typeface="+mn-lt"/>
          </a:endParaRPr>
        </a:p>
      </dgm:t>
    </dgm:pt>
    <dgm:pt modelId="{A536BD4C-7B02-4D51-9297-A52FE9425239}" type="sibTrans" cxnId="{ADB5F58E-9DD4-4789-84E4-B2F3DEC2BB00}">
      <dgm:prSet/>
      <dgm:spPr/>
      <dgm:t>
        <a:bodyPr/>
        <a:lstStyle/>
        <a:p>
          <a:endParaRPr lang="en-US" sz="1400">
            <a:latin typeface="+mn-lt"/>
          </a:endParaRPr>
        </a:p>
      </dgm:t>
    </dgm:pt>
    <dgm:pt modelId="{74B4D258-6524-4AE7-9E18-A261E7383F39}">
      <dgm:prSet phldrT="[Text]" custT="1"/>
      <dgm:spPr/>
      <dgm:t>
        <a:bodyPr/>
        <a:lstStyle/>
        <a:p>
          <a:pPr algn="l">
            <a:buFont typeface="Arial" panose="020B0604020202020204" pitchFamily="34" charset="0"/>
            <a:buChar char="•"/>
          </a:pPr>
          <a:r>
            <a:rPr lang="en-US" sz="1400" b="1" dirty="0">
              <a:latin typeface="+mn-lt"/>
            </a:rPr>
            <a:t>Feature engineering</a:t>
          </a:r>
        </a:p>
      </dgm:t>
    </dgm:pt>
    <dgm:pt modelId="{B799FFC7-3EA8-4C12-B39C-40F7CCBEE40C}" type="parTrans" cxnId="{5DF81488-A1C8-44FA-9BC5-132622508BD5}">
      <dgm:prSet/>
      <dgm:spPr/>
      <dgm:t>
        <a:bodyPr/>
        <a:lstStyle/>
        <a:p>
          <a:endParaRPr lang="en-US" sz="1400">
            <a:latin typeface="+mn-lt"/>
          </a:endParaRPr>
        </a:p>
      </dgm:t>
    </dgm:pt>
    <dgm:pt modelId="{83CFFEDE-82DD-4F15-A19C-BA6A2D3E7766}" type="sibTrans" cxnId="{5DF81488-A1C8-44FA-9BC5-132622508BD5}">
      <dgm:prSet/>
      <dgm:spPr/>
      <dgm:t>
        <a:bodyPr/>
        <a:lstStyle/>
        <a:p>
          <a:endParaRPr lang="en-US" sz="1400">
            <a:latin typeface="+mn-lt"/>
          </a:endParaRPr>
        </a:p>
      </dgm:t>
    </dgm:pt>
    <dgm:pt modelId="{F07EDD1B-98C6-459E-AC38-ABEF7E75E7DF}" type="pres">
      <dgm:prSet presAssocID="{972C6A45-D14D-4AE4-9FDA-D47BC1C76993}" presName="linearFlow" presStyleCnt="0">
        <dgm:presLayoutVars>
          <dgm:dir/>
          <dgm:resizeHandles val="exact"/>
        </dgm:presLayoutVars>
      </dgm:prSet>
      <dgm:spPr/>
    </dgm:pt>
    <dgm:pt modelId="{F113DC38-CFF2-4800-B50B-7DDC12024263}" type="pres">
      <dgm:prSet presAssocID="{9A540B5C-DB53-4D3F-A8CC-4D2792AFC44D}" presName="composite" presStyleCnt="0"/>
      <dgm:spPr/>
    </dgm:pt>
    <dgm:pt modelId="{1D233ABF-0D03-4407-88F6-030CC5BEF9F6}" type="pres">
      <dgm:prSet presAssocID="{9A540B5C-DB53-4D3F-A8CC-4D2792AFC44D}"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54878BC7-E842-4AD6-93BB-DBE000C9A3FB}" type="pres">
      <dgm:prSet presAssocID="{9A540B5C-DB53-4D3F-A8CC-4D2792AFC44D}" presName="txShp" presStyleLbl="node1" presStyleIdx="0" presStyleCnt="3">
        <dgm:presLayoutVars>
          <dgm:bulletEnabled val="1"/>
        </dgm:presLayoutVars>
      </dgm:prSet>
      <dgm:spPr/>
    </dgm:pt>
    <dgm:pt modelId="{438B4E4E-C3AE-4A04-AC40-6C1C43B50D07}" type="pres">
      <dgm:prSet presAssocID="{4075DDC3-EC84-4E4F-8DEB-FEB7EBC8245A}" presName="spacing" presStyleCnt="0"/>
      <dgm:spPr/>
    </dgm:pt>
    <dgm:pt modelId="{244B5378-56A8-47AC-8D43-E6211EA365DF}" type="pres">
      <dgm:prSet presAssocID="{33FF9D82-9333-4581-AB38-E378E89346EA}" presName="composite" presStyleCnt="0"/>
      <dgm:spPr/>
    </dgm:pt>
    <dgm:pt modelId="{6FADA2A4-E983-4DE3-BD8D-0F135EDF69AD}" type="pres">
      <dgm:prSet presAssocID="{33FF9D82-9333-4581-AB38-E378E89346EA}"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A4488923-8774-440D-A321-376C45BD4D1F}" type="pres">
      <dgm:prSet presAssocID="{33FF9D82-9333-4581-AB38-E378E89346EA}" presName="txShp" presStyleLbl="node1" presStyleIdx="1" presStyleCnt="3">
        <dgm:presLayoutVars>
          <dgm:bulletEnabled val="1"/>
        </dgm:presLayoutVars>
      </dgm:prSet>
      <dgm:spPr/>
    </dgm:pt>
    <dgm:pt modelId="{245B8278-3D76-4E19-A227-9FA29920D754}" type="pres">
      <dgm:prSet presAssocID="{A536BD4C-7B02-4D51-9297-A52FE9425239}" presName="spacing" presStyleCnt="0"/>
      <dgm:spPr/>
    </dgm:pt>
    <dgm:pt modelId="{27CC3C72-C5D6-4297-8542-0A6120AAB7A8}" type="pres">
      <dgm:prSet presAssocID="{74B4D258-6524-4AE7-9E18-A261E7383F39}" presName="composite" presStyleCnt="0"/>
      <dgm:spPr/>
    </dgm:pt>
    <dgm:pt modelId="{819395E3-0701-4CA1-BDF7-FF273ABD3440}" type="pres">
      <dgm:prSet presAssocID="{74B4D258-6524-4AE7-9E18-A261E7383F39}"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a:ext>
      </dgm:extLst>
    </dgm:pt>
    <dgm:pt modelId="{922A6EB3-7F58-482A-BBE0-320AD2BE86A3}" type="pres">
      <dgm:prSet presAssocID="{74B4D258-6524-4AE7-9E18-A261E7383F39}" presName="txShp" presStyleLbl="node1" presStyleIdx="2" presStyleCnt="3">
        <dgm:presLayoutVars>
          <dgm:bulletEnabled val="1"/>
        </dgm:presLayoutVars>
      </dgm:prSet>
      <dgm:spPr/>
    </dgm:pt>
  </dgm:ptLst>
  <dgm:cxnLst>
    <dgm:cxn modelId="{638F8F52-DDD6-4FF1-807F-04CA8709E95F}" type="presOf" srcId="{74B4D258-6524-4AE7-9E18-A261E7383F39}" destId="{922A6EB3-7F58-482A-BBE0-320AD2BE86A3}" srcOrd="0" destOrd="0" presId="urn:microsoft.com/office/officeart/2005/8/layout/vList3"/>
    <dgm:cxn modelId="{5DF81488-A1C8-44FA-9BC5-132622508BD5}" srcId="{972C6A45-D14D-4AE4-9FDA-D47BC1C76993}" destId="{74B4D258-6524-4AE7-9E18-A261E7383F39}" srcOrd="2" destOrd="0" parTransId="{B799FFC7-3EA8-4C12-B39C-40F7CCBEE40C}" sibTransId="{83CFFEDE-82DD-4F15-A19C-BA6A2D3E7766}"/>
    <dgm:cxn modelId="{ADB5F58E-9DD4-4789-84E4-B2F3DEC2BB00}" srcId="{972C6A45-D14D-4AE4-9FDA-D47BC1C76993}" destId="{33FF9D82-9333-4581-AB38-E378E89346EA}" srcOrd="1" destOrd="0" parTransId="{89DD1713-9B31-4306-8A36-EC98E106D8DE}" sibTransId="{A536BD4C-7B02-4D51-9297-A52FE9425239}"/>
    <dgm:cxn modelId="{AC39A3C8-8917-468C-917E-A106BA546AE6}" type="presOf" srcId="{972C6A45-D14D-4AE4-9FDA-D47BC1C76993}" destId="{F07EDD1B-98C6-459E-AC38-ABEF7E75E7DF}" srcOrd="0" destOrd="0" presId="urn:microsoft.com/office/officeart/2005/8/layout/vList3"/>
    <dgm:cxn modelId="{43C612DB-2D33-49D9-88BF-D9A0A3E7B053}" type="presOf" srcId="{9A540B5C-DB53-4D3F-A8CC-4D2792AFC44D}" destId="{54878BC7-E842-4AD6-93BB-DBE000C9A3FB}" srcOrd="0" destOrd="0" presId="urn:microsoft.com/office/officeart/2005/8/layout/vList3"/>
    <dgm:cxn modelId="{750CDAE4-A47F-404E-AC14-9477CECF07F3}" type="presOf" srcId="{33FF9D82-9333-4581-AB38-E378E89346EA}" destId="{A4488923-8774-440D-A321-376C45BD4D1F}" srcOrd="0" destOrd="0" presId="urn:microsoft.com/office/officeart/2005/8/layout/vList3"/>
    <dgm:cxn modelId="{ECCC69F5-47E9-4EF3-B145-17DFD3943974}" srcId="{972C6A45-D14D-4AE4-9FDA-D47BC1C76993}" destId="{9A540B5C-DB53-4D3F-A8CC-4D2792AFC44D}" srcOrd="0" destOrd="0" parTransId="{44C34CBE-5E1C-40DD-9E5A-D458D13B7DD2}" sibTransId="{4075DDC3-EC84-4E4F-8DEB-FEB7EBC8245A}"/>
    <dgm:cxn modelId="{983B2AF9-AFE8-4564-B124-83986823D828}" type="presParOf" srcId="{F07EDD1B-98C6-459E-AC38-ABEF7E75E7DF}" destId="{F113DC38-CFF2-4800-B50B-7DDC12024263}" srcOrd="0" destOrd="0" presId="urn:microsoft.com/office/officeart/2005/8/layout/vList3"/>
    <dgm:cxn modelId="{E2106CD6-6E1E-4CCC-8442-AD298CADC89D}" type="presParOf" srcId="{F113DC38-CFF2-4800-B50B-7DDC12024263}" destId="{1D233ABF-0D03-4407-88F6-030CC5BEF9F6}" srcOrd="0" destOrd="0" presId="urn:microsoft.com/office/officeart/2005/8/layout/vList3"/>
    <dgm:cxn modelId="{6C5EC08D-9EC9-4811-82CC-A5E81B527CA0}" type="presParOf" srcId="{F113DC38-CFF2-4800-B50B-7DDC12024263}" destId="{54878BC7-E842-4AD6-93BB-DBE000C9A3FB}" srcOrd="1" destOrd="0" presId="urn:microsoft.com/office/officeart/2005/8/layout/vList3"/>
    <dgm:cxn modelId="{BF5CA9D8-205E-48A4-B6F8-37DEDE700534}" type="presParOf" srcId="{F07EDD1B-98C6-459E-AC38-ABEF7E75E7DF}" destId="{438B4E4E-C3AE-4A04-AC40-6C1C43B50D07}" srcOrd="1" destOrd="0" presId="urn:microsoft.com/office/officeart/2005/8/layout/vList3"/>
    <dgm:cxn modelId="{81C0B419-BF79-4A25-BECB-B6A2864E55E2}" type="presParOf" srcId="{F07EDD1B-98C6-459E-AC38-ABEF7E75E7DF}" destId="{244B5378-56A8-47AC-8D43-E6211EA365DF}" srcOrd="2" destOrd="0" presId="urn:microsoft.com/office/officeart/2005/8/layout/vList3"/>
    <dgm:cxn modelId="{26737F10-CBDC-4FCE-8373-803BB59A4E00}" type="presParOf" srcId="{244B5378-56A8-47AC-8D43-E6211EA365DF}" destId="{6FADA2A4-E983-4DE3-BD8D-0F135EDF69AD}" srcOrd="0" destOrd="0" presId="urn:microsoft.com/office/officeart/2005/8/layout/vList3"/>
    <dgm:cxn modelId="{4388DC6A-3173-4234-A9FC-5C910205069F}" type="presParOf" srcId="{244B5378-56A8-47AC-8D43-E6211EA365DF}" destId="{A4488923-8774-440D-A321-376C45BD4D1F}" srcOrd="1" destOrd="0" presId="urn:microsoft.com/office/officeart/2005/8/layout/vList3"/>
    <dgm:cxn modelId="{A80E8612-74F0-4B36-8E8C-2589AC75B206}" type="presParOf" srcId="{F07EDD1B-98C6-459E-AC38-ABEF7E75E7DF}" destId="{245B8278-3D76-4E19-A227-9FA29920D754}" srcOrd="3" destOrd="0" presId="urn:microsoft.com/office/officeart/2005/8/layout/vList3"/>
    <dgm:cxn modelId="{F757060A-F66C-45C7-96EE-C3349E5248E3}" type="presParOf" srcId="{F07EDD1B-98C6-459E-AC38-ABEF7E75E7DF}" destId="{27CC3C72-C5D6-4297-8542-0A6120AAB7A8}" srcOrd="4" destOrd="0" presId="urn:microsoft.com/office/officeart/2005/8/layout/vList3"/>
    <dgm:cxn modelId="{AF0DBFC4-AFC1-4501-92CD-0A9210AB9D44}" type="presParOf" srcId="{27CC3C72-C5D6-4297-8542-0A6120AAB7A8}" destId="{819395E3-0701-4CA1-BDF7-FF273ABD3440}" srcOrd="0" destOrd="0" presId="urn:microsoft.com/office/officeart/2005/8/layout/vList3"/>
    <dgm:cxn modelId="{39D81B0F-3145-4C2E-A96F-D6E12A499D6B}" type="presParOf" srcId="{27CC3C72-C5D6-4297-8542-0A6120AAB7A8}" destId="{922A6EB3-7F58-482A-BBE0-320AD2BE86A3}"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1A89A4-7748-4AD3-AFDB-886DB3A5C687}"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en-US"/>
        </a:p>
      </dgm:t>
    </dgm:pt>
    <dgm:pt modelId="{2F403FD2-DC57-4591-9DFC-0E8C01F60FCC}">
      <dgm:prSet phldrT="[Text]"/>
      <dgm:spPr/>
      <dgm:t>
        <a:bodyPr/>
        <a:lstStyle/>
        <a:p>
          <a:r>
            <a:rPr lang="en-US" dirty="0"/>
            <a:t>Regular features</a:t>
          </a:r>
        </a:p>
      </dgm:t>
    </dgm:pt>
    <dgm:pt modelId="{6C62448D-8D98-4A74-B9FA-6DCB161AD011}" type="parTrans" cxnId="{214F157E-B788-49D4-866A-0E7B8FA0B6B4}">
      <dgm:prSet/>
      <dgm:spPr/>
      <dgm:t>
        <a:bodyPr/>
        <a:lstStyle/>
        <a:p>
          <a:endParaRPr lang="en-US"/>
        </a:p>
      </dgm:t>
    </dgm:pt>
    <dgm:pt modelId="{9D08FF05-FF99-4652-9C4F-9D256E342054}" type="sibTrans" cxnId="{214F157E-B788-49D4-866A-0E7B8FA0B6B4}">
      <dgm:prSet/>
      <dgm:spPr/>
      <dgm:t>
        <a:bodyPr/>
        <a:lstStyle/>
        <a:p>
          <a:endParaRPr lang="en-US"/>
        </a:p>
      </dgm:t>
    </dgm:pt>
    <dgm:pt modelId="{05190DC8-7F72-471A-A2C4-66736259F143}">
      <dgm:prSet phldrT="[Text]" custT="1"/>
      <dgm:spPr/>
      <dgm:t>
        <a:bodyPr/>
        <a:lstStyle/>
        <a:p>
          <a:r>
            <a:rPr lang="en-US" sz="1000" dirty="0"/>
            <a:t> Capacity of the lines </a:t>
          </a:r>
        </a:p>
      </dgm:t>
    </dgm:pt>
    <dgm:pt modelId="{ABEC2BCA-EC4D-4B01-86B3-2A7932DE8562}" type="parTrans" cxnId="{4793F9E9-D803-4462-A4E9-CEBB5232561F}">
      <dgm:prSet/>
      <dgm:spPr/>
      <dgm:t>
        <a:bodyPr/>
        <a:lstStyle/>
        <a:p>
          <a:endParaRPr lang="en-US"/>
        </a:p>
      </dgm:t>
    </dgm:pt>
    <dgm:pt modelId="{157D8F5E-4C6E-4559-9A44-E8E5B8476F76}" type="sibTrans" cxnId="{4793F9E9-D803-4462-A4E9-CEBB5232561F}">
      <dgm:prSet/>
      <dgm:spPr/>
      <dgm:t>
        <a:bodyPr/>
        <a:lstStyle/>
        <a:p>
          <a:endParaRPr lang="en-US"/>
        </a:p>
      </dgm:t>
    </dgm:pt>
    <dgm:pt modelId="{E892FFB1-A4A8-415F-8767-81C49125E1EF}">
      <dgm:prSet phldrT="[Text]" custT="1"/>
      <dgm:spPr/>
      <dgm:t>
        <a:bodyPr/>
        <a:lstStyle/>
        <a:p>
          <a:r>
            <a:rPr lang="en-US" sz="1000" dirty="0"/>
            <a:t> Generation, demand</a:t>
          </a:r>
        </a:p>
      </dgm:t>
    </dgm:pt>
    <dgm:pt modelId="{604B9032-1098-4E00-815F-8E3F7F3730D7}" type="parTrans" cxnId="{331D159A-1945-4928-839F-7B7BE17EB000}">
      <dgm:prSet/>
      <dgm:spPr/>
      <dgm:t>
        <a:bodyPr/>
        <a:lstStyle/>
        <a:p>
          <a:endParaRPr lang="en-US"/>
        </a:p>
      </dgm:t>
    </dgm:pt>
    <dgm:pt modelId="{8DB336A9-CD6A-4031-8A36-027D91A5131B}" type="sibTrans" cxnId="{331D159A-1945-4928-839F-7B7BE17EB000}">
      <dgm:prSet/>
      <dgm:spPr/>
      <dgm:t>
        <a:bodyPr/>
        <a:lstStyle/>
        <a:p>
          <a:endParaRPr lang="en-US"/>
        </a:p>
      </dgm:t>
    </dgm:pt>
    <dgm:pt modelId="{A25FE57E-AC98-4657-A16B-C01EBDA6670F}">
      <dgm:prSet phldrT="[Text]"/>
      <dgm:spPr/>
      <dgm:t>
        <a:bodyPr/>
        <a:lstStyle/>
        <a:p>
          <a:r>
            <a:rPr lang="en-US" dirty="0"/>
            <a:t>Engineered Features</a:t>
          </a:r>
        </a:p>
      </dgm:t>
    </dgm:pt>
    <dgm:pt modelId="{E3D4EBD2-7265-420D-9C7F-914895E2DD38}" type="parTrans" cxnId="{34F2D6DD-2EBA-4DC5-BCB7-E265B7E052A4}">
      <dgm:prSet/>
      <dgm:spPr/>
      <dgm:t>
        <a:bodyPr/>
        <a:lstStyle/>
        <a:p>
          <a:endParaRPr lang="en-US"/>
        </a:p>
      </dgm:t>
    </dgm:pt>
    <dgm:pt modelId="{D2F7190D-C646-4F87-96E9-3B22E76B1B52}" type="sibTrans" cxnId="{34F2D6DD-2EBA-4DC5-BCB7-E265B7E052A4}">
      <dgm:prSet/>
      <dgm:spPr/>
      <dgm:t>
        <a:bodyPr/>
        <a:lstStyle/>
        <a:p>
          <a:endParaRPr lang="en-US"/>
        </a:p>
      </dgm:t>
    </dgm:pt>
    <dgm:pt modelId="{91CD43C7-5578-4006-BC17-FD556863179B}">
      <dgm:prSet phldrT="[Text]" custT="1"/>
      <dgm:spPr/>
      <dgm:t>
        <a:bodyPr/>
        <a:lstStyle/>
        <a:p>
          <a:pPr algn="l"/>
          <a:r>
            <a:rPr lang="en-US" sz="1000" dirty="0"/>
            <a:t>Total, maximum, minimum capacity of the failed lines</a:t>
          </a:r>
        </a:p>
      </dgm:t>
    </dgm:pt>
    <dgm:pt modelId="{88D95753-1529-4D6A-882A-B4BEBE73C38D}" type="parTrans" cxnId="{B5F560CA-A114-4B5F-B263-00880936E0FF}">
      <dgm:prSet/>
      <dgm:spPr/>
      <dgm:t>
        <a:bodyPr/>
        <a:lstStyle/>
        <a:p>
          <a:endParaRPr lang="en-US"/>
        </a:p>
      </dgm:t>
    </dgm:pt>
    <dgm:pt modelId="{11F5C125-4FCC-4844-B901-FEC6727ADF28}" type="sibTrans" cxnId="{B5F560CA-A114-4B5F-B263-00880936E0FF}">
      <dgm:prSet/>
      <dgm:spPr/>
      <dgm:t>
        <a:bodyPr/>
        <a:lstStyle/>
        <a:p>
          <a:endParaRPr lang="en-US"/>
        </a:p>
      </dgm:t>
    </dgm:pt>
    <dgm:pt modelId="{7C2B0F52-C865-49CA-B1F5-18984EE9360F}">
      <dgm:prSet phldrT="[Text]" custT="1"/>
      <dgm:spPr/>
      <dgm:t>
        <a:bodyPr/>
        <a:lstStyle/>
        <a:p>
          <a:pPr algn="l"/>
          <a:r>
            <a:rPr lang="en-US" altLang="en-US" sz="1000" dirty="0"/>
            <a:t> Ratio between load and maximum generation</a:t>
          </a:r>
          <a:endParaRPr lang="en-US" sz="1000" dirty="0"/>
        </a:p>
      </dgm:t>
    </dgm:pt>
    <dgm:pt modelId="{66FBACF9-2651-4500-B189-0FB247160890}" type="parTrans" cxnId="{712F8898-79FC-4689-8FE9-ECE009FF2C24}">
      <dgm:prSet/>
      <dgm:spPr/>
      <dgm:t>
        <a:bodyPr/>
        <a:lstStyle/>
        <a:p>
          <a:endParaRPr lang="en-US"/>
        </a:p>
      </dgm:t>
    </dgm:pt>
    <dgm:pt modelId="{C3F81317-060A-4F92-BB13-FFA194E9C5DE}" type="sibTrans" cxnId="{712F8898-79FC-4689-8FE9-ECE009FF2C24}">
      <dgm:prSet/>
      <dgm:spPr/>
      <dgm:t>
        <a:bodyPr/>
        <a:lstStyle/>
        <a:p>
          <a:endParaRPr lang="en-US"/>
        </a:p>
      </dgm:t>
    </dgm:pt>
    <dgm:pt modelId="{855C2774-11A6-400F-B678-0A9CED8E1AF7}">
      <dgm:prSet phldrT="[Text]" custT="1"/>
      <dgm:spPr/>
      <dgm:t>
        <a:bodyPr/>
        <a:lstStyle/>
        <a:p>
          <a:r>
            <a:rPr lang="en-US" altLang="en-US" sz="1000" dirty="0"/>
            <a:t> Costs of load-shedding</a:t>
          </a:r>
          <a:endParaRPr lang="en-US" sz="1000" dirty="0"/>
        </a:p>
      </dgm:t>
    </dgm:pt>
    <dgm:pt modelId="{6CDB752F-66A4-48D5-8E42-2ED855E7A973}" type="parTrans" cxnId="{FFC35C9B-F450-46D7-8692-24CC3CDE5BE8}">
      <dgm:prSet/>
      <dgm:spPr/>
      <dgm:t>
        <a:bodyPr/>
        <a:lstStyle/>
        <a:p>
          <a:endParaRPr lang="en-US"/>
        </a:p>
      </dgm:t>
    </dgm:pt>
    <dgm:pt modelId="{884D98B5-D3B0-4B19-8AB0-1FBEB1F869C4}" type="sibTrans" cxnId="{FFC35C9B-F450-46D7-8692-24CC3CDE5BE8}">
      <dgm:prSet/>
      <dgm:spPr/>
      <dgm:t>
        <a:bodyPr/>
        <a:lstStyle/>
        <a:p>
          <a:endParaRPr lang="en-US"/>
        </a:p>
      </dgm:t>
    </dgm:pt>
    <dgm:pt modelId="{8308281F-AAFE-4005-B4B0-9762E24B47EE}">
      <dgm:prSet phldrT="[Text]" custT="1"/>
      <dgm:spPr/>
      <dgm:t>
        <a:bodyPr/>
        <a:lstStyle/>
        <a:p>
          <a:r>
            <a:rPr lang="en-US" altLang="en-US" sz="1000" dirty="0"/>
            <a:t> Operator attributes</a:t>
          </a:r>
          <a:endParaRPr lang="en-US" sz="1000" dirty="0"/>
        </a:p>
      </dgm:t>
    </dgm:pt>
    <dgm:pt modelId="{F5A8B936-290C-4F23-8042-9589A0877704}" type="parTrans" cxnId="{413F543B-371A-4D13-84FF-37A3BA3FE5B3}">
      <dgm:prSet/>
      <dgm:spPr/>
      <dgm:t>
        <a:bodyPr/>
        <a:lstStyle/>
        <a:p>
          <a:endParaRPr lang="en-US"/>
        </a:p>
      </dgm:t>
    </dgm:pt>
    <dgm:pt modelId="{00AFD7E5-A983-46F0-A47B-8562A545BDC3}" type="sibTrans" cxnId="{413F543B-371A-4D13-84FF-37A3BA3FE5B3}">
      <dgm:prSet/>
      <dgm:spPr/>
      <dgm:t>
        <a:bodyPr/>
        <a:lstStyle/>
        <a:p>
          <a:endParaRPr lang="en-US"/>
        </a:p>
      </dgm:t>
    </dgm:pt>
    <dgm:pt modelId="{11DA0557-6577-4169-A753-4EC33386164C}">
      <dgm:prSet phldrT="[Text]" custT="1"/>
      <dgm:spPr/>
      <dgm:t>
        <a:bodyPr/>
        <a:lstStyle/>
        <a:p>
          <a:r>
            <a:rPr lang="en-US" sz="1000" dirty="0"/>
            <a:t> Topology of the grid</a:t>
          </a:r>
        </a:p>
      </dgm:t>
    </dgm:pt>
    <dgm:pt modelId="{9C313F41-A012-43BF-8C7D-8E8A2BC9AE03}" type="parTrans" cxnId="{F75148CB-479C-46B8-9A82-E0840514622E}">
      <dgm:prSet/>
      <dgm:spPr/>
      <dgm:t>
        <a:bodyPr/>
        <a:lstStyle/>
        <a:p>
          <a:endParaRPr lang="en-US"/>
        </a:p>
      </dgm:t>
    </dgm:pt>
    <dgm:pt modelId="{73D0A562-C588-4EC6-92CE-53E453BD29E4}" type="sibTrans" cxnId="{F75148CB-479C-46B8-9A82-E0840514622E}">
      <dgm:prSet/>
      <dgm:spPr/>
      <dgm:t>
        <a:bodyPr/>
        <a:lstStyle/>
        <a:p>
          <a:endParaRPr lang="en-US"/>
        </a:p>
      </dgm:t>
    </dgm:pt>
    <dgm:pt modelId="{D15DF61C-ED0A-4418-BB53-EA3110D3E64B}">
      <dgm:prSet phldrT="[Text]" custT="1"/>
      <dgm:spPr/>
      <dgm:t>
        <a:bodyPr/>
        <a:lstStyle/>
        <a:p>
          <a:pPr algn="l"/>
          <a:r>
            <a:rPr lang="en-US" altLang="en-US" sz="1000" dirty="0"/>
            <a:t> Load-shedding constraint</a:t>
          </a:r>
          <a:endParaRPr lang="en-US" sz="1000" dirty="0"/>
        </a:p>
      </dgm:t>
    </dgm:pt>
    <dgm:pt modelId="{5695CF59-9B21-4A1A-95B3-556002BA99B6}" type="parTrans" cxnId="{D675D5E5-E8EE-4E2C-92F6-A417A7A31A45}">
      <dgm:prSet/>
      <dgm:spPr/>
      <dgm:t>
        <a:bodyPr/>
        <a:lstStyle/>
        <a:p>
          <a:endParaRPr lang="en-US"/>
        </a:p>
      </dgm:t>
    </dgm:pt>
    <dgm:pt modelId="{1D135C43-350C-4878-AB14-04D1784CA066}" type="sibTrans" cxnId="{D675D5E5-E8EE-4E2C-92F6-A417A7A31A45}">
      <dgm:prSet/>
      <dgm:spPr/>
      <dgm:t>
        <a:bodyPr/>
        <a:lstStyle/>
        <a:p>
          <a:endParaRPr lang="en-US"/>
        </a:p>
      </dgm:t>
    </dgm:pt>
    <dgm:pt modelId="{D0E86AE3-18E9-4E6B-AD1E-708127D3B66C}">
      <dgm:prSet phldrT="[Text]" custT="1"/>
      <dgm:spPr/>
      <dgm:t>
        <a:bodyPr/>
        <a:lstStyle/>
        <a:p>
          <a:pPr algn="l"/>
          <a:r>
            <a:rPr lang="en-US" altLang="en-US" sz="1000" dirty="0"/>
            <a:t> Human error Probability</a:t>
          </a:r>
          <a:endParaRPr lang="en-US" sz="1000" dirty="0"/>
        </a:p>
      </dgm:t>
    </dgm:pt>
    <dgm:pt modelId="{CB244EB3-58C0-4EEC-91B0-298671C35C72}" type="parTrans" cxnId="{92F8E96E-CD5E-4DF8-B310-04FFC7CC2D48}">
      <dgm:prSet/>
      <dgm:spPr/>
      <dgm:t>
        <a:bodyPr/>
        <a:lstStyle/>
        <a:p>
          <a:endParaRPr lang="en-US"/>
        </a:p>
      </dgm:t>
    </dgm:pt>
    <dgm:pt modelId="{8D6E3263-B897-4502-83D8-037914390219}" type="sibTrans" cxnId="{92F8E96E-CD5E-4DF8-B310-04FFC7CC2D48}">
      <dgm:prSet/>
      <dgm:spPr/>
      <dgm:t>
        <a:bodyPr/>
        <a:lstStyle/>
        <a:p>
          <a:endParaRPr lang="en-US"/>
        </a:p>
      </dgm:t>
    </dgm:pt>
    <dgm:pt modelId="{9EBDA0D8-5EF0-41F1-A588-A5E0B5E9FD21}">
      <dgm:prSet phldrT="[Text]" custT="1"/>
      <dgm:spPr/>
      <dgm:t>
        <a:bodyPr/>
        <a:lstStyle/>
        <a:p>
          <a:pPr algn="l"/>
          <a:r>
            <a:rPr lang="en-US" sz="1000" dirty="0"/>
            <a:t> Average degree, distance </a:t>
          </a:r>
        </a:p>
      </dgm:t>
    </dgm:pt>
    <dgm:pt modelId="{4F8D97EF-A3B1-4B14-9B31-5468CEA3D9DE}" type="parTrans" cxnId="{C20051EF-E9BC-4745-B1BC-9404FAD0A71C}">
      <dgm:prSet/>
      <dgm:spPr/>
      <dgm:t>
        <a:bodyPr/>
        <a:lstStyle/>
        <a:p>
          <a:endParaRPr lang="en-US"/>
        </a:p>
      </dgm:t>
    </dgm:pt>
    <dgm:pt modelId="{522BBEC5-4532-4926-AFF9-B988D868C1E9}" type="sibTrans" cxnId="{C20051EF-E9BC-4745-B1BC-9404FAD0A71C}">
      <dgm:prSet/>
      <dgm:spPr/>
      <dgm:t>
        <a:bodyPr/>
        <a:lstStyle/>
        <a:p>
          <a:endParaRPr lang="en-US"/>
        </a:p>
      </dgm:t>
    </dgm:pt>
    <dgm:pt modelId="{AB57098D-DBF3-4687-95F3-7438AD6080C6}">
      <dgm:prSet phldrT="[Text]" custT="1"/>
      <dgm:spPr/>
      <dgm:t>
        <a:bodyPr/>
        <a:lstStyle/>
        <a:p>
          <a:r>
            <a:rPr lang="en-US" sz="1000" dirty="0"/>
            <a:t> Total number of line fail, amount of load-shedding</a:t>
          </a:r>
        </a:p>
      </dgm:t>
    </dgm:pt>
    <dgm:pt modelId="{2F478D01-889C-49C6-A5E0-B81B6F2A654F}" type="parTrans" cxnId="{1120A26C-2E11-44D9-BD2A-E85C38534F90}">
      <dgm:prSet/>
      <dgm:spPr/>
      <dgm:t>
        <a:bodyPr/>
        <a:lstStyle/>
        <a:p>
          <a:endParaRPr lang="en-US"/>
        </a:p>
      </dgm:t>
    </dgm:pt>
    <dgm:pt modelId="{DEC527E1-098E-43F5-8796-EB1A90B71F2E}" type="sibTrans" cxnId="{1120A26C-2E11-44D9-BD2A-E85C38534F90}">
      <dgm:prSet/>
      <dgm:spPr/>
      <dgm:t>
        <a:bodyPr/>
        <a:lstStyle/>
        <a:p>
          <a:endParaRPr lang="en-US"/>
        </a:p>
      </dgm:t>
    </dgm:pt>
    <dgm:pt modelId="{FD0ECD25-924E-4A08-9129-B19C948439CE}">
      <dgm:prSet custT="1"/>
      <dgm:spPr/>
      <dgm:t>
        <a:bodyPr/>
        <a:lstStyle/>
        <a:p>
          <a:endParaRPr lang="en-US" sz="1000" i="1" dirty="0"/>
        </a:p>
      </dgm:t>
    </dgm:pt>
    <dgm:pt modelId="{5A3DB583-3A95-492F-A922-59E7C33B1935}" type="parTrans" cxnId="{B4FCDFF0-ADC5-4BEA-B665-19F990D867A7}">
      <dgm:prSet/>
      <dgm:spPr/>
      <dgm:t>
        <a:bodyPr/>
        <a:lstStyle/>
        <a:p>
          <a:endParaRPr lang="en-US"/>
        </a:p>
      </dgm:t>
    </dgm:pt>
    <dgm:pt modelId="{8CAFDD8A-9BEE-4AB8-9CA5-A0DF0450BED4}" type="sibTrans" cxnId="{B4FCDFF0-ADC5-4BEA-B665-19F990D867A7}">
      <dgm:prSet/>
      <dgm:spPr/>
      <dgm:t>
        <a:bodyPr/>
        <a:lstStyle/>
        <a:p>
          <a:endParaRPr lang="en-US"/>
        </a:p>
      </dgm:t>
    </dgm:pt>
    <dgm:pt modelId="{578A65CC-0E16-4C66-B9EF-90170441EA12}">
      <dgm:prSet phldrT="[Text]" custT="1"/>
      <dgm:spPr/>
      <dgm:t>
        <a:bodyPr/>
        <a:lstStyle/>
        <a:p>
          <a:pPr algn="l"/>
          <a:r>
            <a:rPr lang="en-US" altLang="en-US" sz="1000" dirty="0"/>
            <a:t> Cascading effect (linear combination of the target variable after scaling)</a:t>
          </a:r>
          <a:endParaRPr lang="en-US" sz="1000" dirty="0"/>
        </a:p>
      </dgm:t>
    </dgm:pt>
    <dgm:pt modelId="{9814065E-B4E6-460A-B36B-B5D9E135A096}" type="parTrans" cxnId="{35EA8D3A-23AF-4076-A61D-5CB337985FF9}">
      <dgm:prSet/>
      <dgm:spPr/>
      <dgm:t>
        <a:bodyPr/>
        <a:lstStyle/>
        <a:p>
          <a:endParaRPr lang="en-US"/>
        </a:p>
      </dgm:t>
    </dgm:pt>
    <dgm:pt modelId="{5D01F790-9CF3-48A5-BF9D-0591A910C5B9}" type="sibTrans" cxnId="{35EA8D3A-23AF-4076-A61D-5CB337985FF9}">
      <dgm:prSet/>
      <dgm:spPr/>
      <dgm:t>
        <a:bodyPr/>
        <a:lstStyle/>
        <a:p>
          <a:endParaRPr lang="en-US"/>
        </a:p>
      </dgm:t>
    </dgm:pt>
    <dgm:pt modelId="{A2322196-0221-480E-8B1D-8D03EE72390B}">
      <dgm:prSet phldrT="[Text]" custT="1"/>
      <dgm:spPr/>
      <dgm:t>
        <a:bodyPr/>
        <a:lstStyle/>
        <a:p>
          <a:endParaRPr lang="en-US" sz="1000" dirty="0"/>
        </a:p>
      </dgm:t>
    </dgm:pt>
    <dgm:pt modelId="{0A3D447D-570C-4CD9-B87E-39B31CC2A6A2}" type="parTrans" cxnId="{5C0BA32F-14AC-4304-A8E7-FCBBC13039CF}">
      <dgm:prSet/>
      <dgm:spPr/>
      <dgm:t>
        <a:bodyPr/>
        <a:lstStyle/>
        <a:p>
          <a:endParaRPr lang="en-US"/>
        </a:p>
      </dgm:t>
    </dgm:pt>
    <dgm:pt modelId="{9E03F3C9-0E88-4A51-959A-CB6611A8FB97}" type="sibTrans" cxnId="{5C0BA32F-14AC-4304-A8E7-FCBBC13039CF}">
      <dgm:prSet/>
      <dgm:spPr/>
      <dgm:t>
        <a:bodyPr/>
        <a:lstStyle/>
        <a:p>
          <a:endParaRPr lang="en-US"/>
        </a:p>
      </dgm:t>
    </dgm:pt>
    <dgm:pt modelId="{0942D38C-0B51-47B4-9525-DBCD0BC6D6FA}">
      <dgm:prSet phldrT="[Text]" custT="1"/>
      <dgm:spPr/>
      <dgm:t>
        <a:bodyPr/>
        <a:lstStyle/>
        <a:p>
          <a:endParaRPr lang="en-US" sz="1000" dirty="0"/>
        </a:p>
      </dgm:t>
    </dgm:pt>
    <dgm:pt modelId="{BEA6CAD5-3C9A-4479-9786-E2C3D5962C08}" type="parTrans" cxnId="{F971211F-3CF6-4E65-B02A-25E3068EA2F4}">
      <dgm:prSet/>
      <dgm:spPr/>
      <dgm:t>
        <a:bodyPr/>
        <a:lstStyle/>
        <a:p>
          <a:endParaRPr lang="en-US"/>
        </a:p>
      </dgm:t>
    </dgm:pt>
    <dgm:pt modelId="{4C4C1B9D-878E-4F83-A3B6-AEA2BD06F885}" type="sibTrans" cxnId="{F971211F-3CF6-4E65-B02A-25E3068EA2F4}">
      <dgm:prSet/>
      <dgm:spPr/>
      <dgm:t>
        <a:bodyPr/>
        <a:lstStyle/>
        <a:p>
          <a:endParaRPr lang="en-US"/>
        </a:p>
      </dgm:t>
    </dgm:pt>
    <dgm:pt modelId="{6E57A913-DA06-4686-90FB-259F7F3C449C}">
      <dgm:prSet phldrT="[Text]" custT="1"/>
      <dgm:spPr/>
      <dgm:t>
        <a:bodyPr/>
        <a:lstStyle/>
        <a:p>
          <a:endParaRPr lang="en-US" sz="1000" dirty="0"/>
        </a:p>
      </dgm:t>
    </dgm:pt>
    <dgm:pt modelId="{40264775-B51B-49BE-B6AA-69687B0E2FF4}" type="parTrans" cxnId="{9BE4A51D-5A06-4A40-9A18-A5FB2354A0AC}">
      <dgm:prSet/>
      <dgm:spPr/>
      <dgm:t>
        <a:bodyPr/>
        <a:lstStyle/>
        <a:p>
          <a:endParaRPr lang="en-US"/>
        </a:p>
      </dgm:t>
    </dgm:pt>
    <dgm:pt modelId="{5221B48A-5A7A-4CA3-A7DE-D43233BBDABD}" type="sibTrans" cxnId="{9BE4A51D-5A06-4A40-9A18-A5FB2354A0AC}">
      <dgm:prSet/>
      <dgm:spPr/>
      <dgm:t>
        <a:bodyPr/>
        <a:lstStyle/>
        <a:p>
          <a:endParaRPr lang="en-US"/>
        </a:p>
      </dgm:t>
    </dgm:pt>
    <dgm:pt modelId="{14AFF2F1-B6C4-4BF6-92DA-4618FB986947}" type="pres">
      <dgm:prSet presAssocID="{441A89A4-7748-4AD3-AFDB-886DB3A5C687}" presName="Name0" presStyleCnt="0">
        <dgm:presLayoutVars>
          <dgm:dir/>
          <dgm:animLvl val="lvl"/>
          <dgm:resizeHandles val="exact"/>
        </dgm:presLayoutVars>
      </dgm:prSet>
      <dgm:spPr/>
    </dgm:pt>
    <dgm:pt modelId="{5311DBF7-7974-4570-B20A-C6991807C973}" type="pres">
      <dgm:prSet presAssocID="{441A89A4-7748-4AD3-AFDB-886DB3A5C687}" presName="tSp" presStyleCnt="0"/>
      <dgm:spPr/>
    </dgm:pt>
    <dgm:pt modelId="{FB32CA8A-1009-4E93-ABBF-4AC2B456879C}" type="pres">
      <dgm:prSet presAssocID="{441A89A4-7748-4AD3-AFDB-886DB3A5C687}" presName="bSp" presStyleCnt="0"/>
      <dgm:spPr/>
    </dgm:pt>
    <dgm:pt modelId="{940D4962-AAA2-4B34-ADD3-8165DFD52A97}" type="pres">
      <dgm:prSet presAssocID="{441A89A4-7748-4AD3-AFDB-886DB3A5C687}" presName="process" presStyleCnt="0"/>
      <dgm:spPr/>
    </dgm:pt>
    <dgm:pt modelId="{FA1D49F1-9B6D-4993-9976-327A453605CA}" type="pres">
      <dgm:prSet presAssocID="{2F403FD2-DC57-4591-9DFC-0E8C01F60FCC}" presName="composite1" presStyleCnt="0"/>
      <dgm:spPr/>
    </dgm:pt>
    <dgm:pt modelId="{C5E8C4EC-8C5A-49BA-A113-C5922A9D8ED4}" type="pres">
      <dgm:prSet presAssocID="{2F403FD2-DC57-4591-9DFC-0E8C01F60FCC}" presName="dummyNode1" presStyleLbl="node1" presStyleIdx="0" presStyleCnt="2"/>
      <dgm:spPr/>
    </dgm:pt>
    <dgm:pt modelId="{2A1BE671-8F8F-4CDB-B4FA-8E6FAC6721DF}" type="pres">
      <dgm:prSet presAssocID="{2F403FD2-DC57-4591-9DFC-0E8C01F60FCC}" presName="childNode1" presStyleLbl="bgAcc1" presStyleIdx="0" presStyleCnt="2" custLinFactNeighborX="-5997" custLinFactNeighborY="-18750">
        <dgm:presLayoutVars>
          <dgm:bulletEnabled val="1"/>
        </dgm:presLayoutVars>
      </dgm:prSet>
      <dgm:spPr/>
    </dgm:pt>
    <dgm:pt modelId="{68760C04-8945-461E-B256-2AFDE7ED0EA7}" type="pres">
      <dgm:prSet presAssocID="{2F403FD2-DC57-4591-9DFC-0E8C01F60FCC}" presName="childNode1tx" presStyleLbl="bgAcc1" presStyleIdx="0" presStyleCnt="2">
        <dgm:presLayoutVars>
          <dgm:bulletEnabled val="1"/>
        </dgm:presLayoutVars>
      </dgm:prSet>
      <dgm:spPr/>
    </dgm:pt>
    <dgm:pt modelId="{E109368B-5A82-44E4-B7E3-06F57F230879}" type="pres">
      <dgm:prSet presAssocID="{2F403FD2-DC57-4591-9DFC-0E8C01F60FCC}" presName="parentNode1" presStyleLbl="node1" presStyleIdx="0" presStyleCnt="2" custLinFactNeighborX="6986" custLinFactNeighborY="-640">
        <dgm:presLayoutVars>
          <dgm:chMax val="1"/>
          <dgm:bulletEnabled val="1"/>
        </dgm:presLayoutVars>
      </dgm:prSet>
      <dgm:spPr/>
    </dgm:pt>
    <dgm:pt modelId="{F8DA1A74-0D33-4DA6-828D-F5E88107AFF1}" type="pres">
      <dgm:prSet presAssocID="{2F403FD2-DC57-4591-9DFC-0E8C01F60FCC}" presName="connSite1" presStyleCnt="0"/>
      <dgm:spPr/>
    </dgm:pt>
    <dgm:pt modelId="{F46592AA-DE86-4D55-869B-8426509CD654}" type="pres">
      <dgm:prSet presAssocID="{9D08FF05-FF99-4652-9C4F-9D256E342054}" presName="Name9" presStyleLbl="sibTrans2D1" presStyleIdx="0" presStyleCnt="1"/>
      <dgm:spPr/>
    </dgm:pt>
    <dgm:pt modelId="{7234F8FE-534D-496D-BB33-A89803E4C587}" type="pres">
      <dgm:prSet presAssocID="{A25FE57E-AC98-4657-A16B-C01EBDA6670F}" presName="composite2" presStyleCnt="0"/>
      <dgm:spPr/>
    </dgm:pt>
    <dgm:pt modelId="{B5C314B2-4D29-4EA5-8A24-BEDA4EAB36B6}" type="pres">
      <dgm:prSet presAssocID="{A25FE57E-AC98-4657-A16B-C01EBDA6670F}" presName="dummyNode2" presStyleLbl="node1" presStyleIdx="0" presStyleCnt="2"/>
      <dgm:spPr/>
    </dgm:pt>
    <dgm:pt modelId="{CD52C665-88CC-4B3A-BDB6-48C7D69A5930}" type="pres">
      <dgm:prSet presAssocID="{A25FE57E-AC98-4657-A16B-C01EBDA6670F}" presName="childNode2" presStyleLbl="bgAcc1" presStyleIdx="1" presStyleCnt="2" custScaleX="143881" custLinFactNeighborX="631" custLinFactNeighborY="-16071">
        <dgm:presLayoutVars>
          <dgm:bulletEnabled val="1"/>
        </dgm:presLayoutVars>
      </dgm:prSet>
      <dgm:spPr/>
    </dgm:pt>
    <dgm:pt modelId="{BA5D0285-09F0-4491-AC10-053C68194098}" type="pres">
      <dgm:prSet presAssocID="{A25FE57E-AC98-4657-A16B-C01EBDA6670F}" presName="childNode2tx" presStyleLbl="bgAcc1" presStyleIdx="1" presStyleCnt="2">
        <dgm:presLayoutVars>
          <dgm:bulletEnabled val="1"/>
        </dgm:presLayoutVars>
      </dgm:prSet>
      <dgm:spPr/>
    </dgm:pt>
    <dgm:pt modelId="{6A6177CF-112F-4639-AA5D-C75DABEA0516}" type="pres">
      <dgm:prSet presAssocID="{A25FE57E-AC98-4657-A16B-C01EBDA6670F}" presName="parentNode2" presStyleLbl="node1" presStyleIdx="1" presStyleCnt="2" custLinFactNeighborX="12236" custLinFactNeighborY="-37390">
        <dgm:presLayoutVars>
          <dgm:chMax val="0"/>
          <dgm:bulletEnabled val="1"/>
        </dgm:presLayoutVars>
      </dgm:prSet>
      <dgm:spPr/>
    </dgm:pt>
    <dgm:pt modelId="{C7F450B1-37AE-4943-A729-4CF4AF816D9F}" type="pres">
      <dgm:prSet presAssocID="{A25FE57E-AC98-4657-A16B-C01EBDA6670F}" presName="connSite2" presStyleCnt="0"/>
      <dgm:spPr/>
    </dgm:pt>
  </dgm:ptLst>
  <dgm:cxnLst>
    <dgm:cxn modelId="{35C44809-BCED-46F2-9324-867BD6E33E6D}" type="presOf" srcId="{91CD43C7-5578-4006-BC17-FD556863179B}" destId="{BA5D0285-09F0-4491-AC10-053C68194098}" srcOrd="1" destOrd="0" presId="urn:microsoft.com/office/officeart/2005/8/layout/hProcess4"/>
    <dgm:cxn modelId="{25981C0B-CFEB-400D-931F-C5A7A42CD651}" type="presOf" srcId="{E892FFB1-A4A8-415F-8767-81C49125E1EF}" destId="{68760C04-8945-461E-B256-2AFDE7ED0EA7}" srcOrd="1" destOrd="4" presId="urn:microsoft.com/office/officeart/2005/8/layout/hProcess4"/>
    <dgm:cxn modelId="{705BED0B-53A3-44F4-820D-67AA4F7CB539}" type="presOf" srcId="{0942D38C-0B51-47B4-9525-DBCD0BC6D6FA}" destId="{2A1BE671-8F8F-4CDB-B4FA-8E6FAC6721DF}" srcOrd="0" destOrd="1" presId="urn:microsoft.com/office/officeart/2005/8/layout/hProcess4"/>
    <dgm:cxn modelId="{69B7341A-18C4-4B00-A3BD-3F4D1ECA490F}" type="presOf" srcId="{8308281F-AAFE-4005-B4B0-9762E24B47EE}" destId="{68760C04-8945-461E-B256-2AFDE7ED0EA7}" srcOrd="1" destOrd="6" presId="urn:microsoft.com/office/officeart/2005/8/layout/hProcess4"/>
    <dgm:cxn modelId="{9BE4A51D-5A06-4A40-9A18-A5FB2354A0AC}" srcId="{2F403FD2-DC57-4591-9DFC-0E8C01F60FCC}" destId="{6E57A913-DA06-4686-90FB-259F7F3C449C}" srcOrd="2" destOrd="0" parTransId="{40264775-B51B-49BE-B6AA-69687B0E2FF4}" sibTransId="{5221B48A-5A7A-4CA3-A7DE-D43233BBDABD}"/>
    <dgm:cxn modelId="{F971211F-3CF6-4E65-B02A-25E3068EA2F4}" srcId="{2F403FD2-DC57-4591-9DFC-0E8C01F60FCC}" destId="{0942D38C-0B51-47B4-9525-DBCD0BC6D6FA}" srcOrd="1" destOrd="0" parTransId="{BEA6CAD5-3C9A-4479-9786-E2C3D5962C08}" sibTransId="{4C4C1B9D-878E-4F83-A3B6-AEA2BD06F885}"/>
    <dgm:cxn modelId="{67231123-C4D7-4BA7-A5FC-4B4D9FDA1007}" type="presOf" srcId="{6E57A913-DA06-4686-90FB-259F7F3C449C}" destId="{68760C04-8945-461E-B256-2AFDE7ED0EA7}" srcOrd="1" destOrd="2" presId="urn:microsoft.com/office/officeart/2005/8/layout/hProcess4"/>
    <dgm:cxn modelId="{2B8AA928-45E0-475B-ACB5-D35DA4727E07}" type="presOf" srcId="{A25FE57E-AC98-4657-A16B-C01EBDA6670F}" destId="{6A6177CF-112F-4639-AA5D-C75DABEA0516}" srcOrd="0" destOrd="0" presId="urn:microsoft.com/office/officeart/2005/8/layout/hProcess4"/>
    <dgm:cxn modelId="{178C4E29-BB03-4965-9830-4EFE910A44EC}" type="presOf" srcId="{855C2774-11A6-400F-B678-0A9CED8E1AF7}" destId="{68760C04-8945-461E-B256-2AFDE7ED0EA7}" srcOrd="1" destOrd="5" presId="urn:microsoft.com/office/officeart/2005/8/layout/hProcess4"/>
    <dgm:cxn modelId="{6C44D629-9CC1-45CF-BCBB-44887A55C4FF}" type="presOf" srcId="{D0E86AE3-18E9-4E6B-AD1E-708127D3B66C}" destId="{CD52C665-88CC-4B3A-BDB6-48C7D69A5930}" srcOrd="0" destOrd="3" presId="urn:microsoft.com/office/officeart/2005/8/layout/hProcess4"/>
    <dgm:cxn modelId="{5C0BA32F-14AC-4304-A8E7-FCBBC13039CF}" srcId="{2F403FD2-DC57-4591-9DFC-0E8C01F60FCC}" destId="{A2322196-0221-480E-8B1D-8D03EE72390B}" srcOrd="0" destOrd="0" parTransId="{0A3D447D-570C-4CD9-B87E-39B31CC2A6A2}" sibTransId="{9E03F3C9-0E88-4A51-959A-CB6611A8FB97}"/>
    <dgm:cxn modelId="{39ADB339-1F52-48B9-B8E2-D7EDBB0B890C}" type="presOf" srcId="{578A65CC-0E16-4C66-B9EF-90170441EA12}" destId="{CD52C665-88CC-4B3A-BDB6-48C7D69A5930}" srcOrd="0" destOrd="5" presId="urn:microsoft.com/office/officeart/2005/8/layout/hProcess4"/>
    <dgm:cxn modelId="{35EA8D3A-23AF-4076-A61D-5CB337985FF9}" srcId="{A25FE57E-AC98-4657-A16B-C01EBDA6670F}" destId="{578A65CC-0E16-4C66-B9EF-90170441EA12}" srcOrd="5" destOrd="0" parTransId="{9814065E-B4E6-460A-B36B-B5D9E135A096}" sibTransId="{5D01F790-9CF3-48A5-BF9D-0591A910C5B9}"/>
    <dgm:cxn modelId="{413F543B-371A-4D13-84FF-37A3BA3FE5B3}" srcId="{2F403FD2-DC57-4591-9DFC-0E8C01F60FCC}" destId="{8308281F-AAFE-4005-B4B0-9762E24B47EE}" srcOrd="6" destOrd="0" parTransId="{F5A8B936-290C-4F23-8042-9589A0877704}" sibTransId="{00AFD7E5-A983-46F0-A47B-8562A545BDC3}"/>
    <dgm:cxn modelId="{DDFD6846-1B83-40CE-9B5A-A577EB833E00}" type="presOf" srcId="{441A89A4-7748-4AD3-AFDB-886DB3A5C687}" destId="{14AFF2F1-B6C4-4BF6-92DA-4618FB986947}" srcOrd="0" destOrd="0" presId="urn:microsoft.com/office/officeart/2005/8/layout/hProcess4"/>
    <dgm:cxn modelId="{9A83D268-5A3D-4F2C-82B6-6BC04F90D73C}" type="presOf" srcId="{11DA0557-6577-4169-A753-4EC33386164C}" destId="{68760C04-8945-461E-B256-2AFDE7ED0EA7}" srcOrd="1" destOrd="7" presId="urn:microsoft.com/office/officeart/2005/8/layout/hProcess4"/>
    <dgm:cxn modelId="{49CAA06A-47D6-461B-AD85-FBB4CD3336B4}" type="presOf" srcId="{6E57A913-DA06-4686-90FB-259F7F3C449C}" destId="{2A1BE671-8F8F-4CDB-B4FA-8E6FAC6721DF}" srcOrd="0" destOrd="2" presId="urn:microsoft.com/office/officeart/2005/8/layout/hProcess4"/>
    <dgm:cxn modelId="{1120A26C-2E11-44D9-BD2A-E85C38534F90}" srcId="{2F403FD2-DC57-4591-9DFC-0E8C01F60FCC}" destId="{AB57098D-DBF3-4687-95F3-7438AD6080C6}" srcOrd="8" destOrd="0" parTransId="{2F478D01-889C-49C6-A5E0-B81B6F2A654F}" sibTransId="{DEC527E1-098E-43F5-8796-EB1A90B71F2E}"/>
    <dgm:cxn modelId="{7B97DB4C-FB7E-423E-AFB9-22F955E202BE}" type="presOf" srcId="{91CD43C7-5578-4006-BC17-FD556863179B}" destId="{CD52C665-88CC-4B3A-BDB6-48C7D69A5930}" srcOrd="0" destOrd="0" presId="urn:microsoft.com/office/officeart/2005/8/layout/hProcess4"/>
    <dgm:cxn modelId="{7B79346D-097C-440E-8859-7627EB82B671}" type="presOf" srcId="{2F403FD2-DC57-4591-9DFC-0E8C01F60FCC}" destId="{E109368B-5A82-44E4-B7E3-06F57F230879}" srcOrd="0" destOrd="0" presId="urn:microsoft.com/office/officeart/2005/8/layout/hProcess4"/>
    <dgm:cxn modelId="{FF6BBA4E-68EE-4A4C-9E91-E2BA1EB85D2B}" type="presOf" srcId="{D15DF61C-ED0A-4418-BB53-EA3110D3E64B}" destId="{BA5D0285-09F0-4491-AC10-053C68194098}" srcOrd="1" destOrd="2" presId="urn:microsoft.com/office/officeart/2005/8/layout/hProcess4"/>
    <dgm:cxn modelId="{92F8E96E-CD5E-4DF8-B310-04FFC7CC2D48}" srcId="{A25FE57E-AC98-4657-A16B-C01EBDA6670F}" destId="{D0E86AE3-18E9-4E6B-AD1E-708127D3B66C}" srcOrd="3" destOrd="0" parTransId="{CB244EB3-58C0-4EEC-91B0-298671C35C72}" sibTransId="{8D6E3263-B897-4502-83D8-037914390219}"/>
    <dgm:cxn modelId="{BAB6364F-EF6A-4336-9561-AF5907D22FEE}" type="presOf" srcId="{05190DC8-7F72-471A-A2C4-66736259F143}" destId="{2A1BE671-8F8F-4CDB-B4FA-8E6FAC6721DF}" srcOrd="0" destOrd="3" presId="urn:microsoft.com/office/officeart/2005/8/layout/hProcess4"/>
    <dgm:cxn modelId="{7C003E55-5D2A-4429-88CD-FB959D7E2A78}" type="presOf" srcId="{E892FFB1-A4A8-415F-8767-81C49125E1EF}" destId="{2A1BE671-8F8F-4CDB-B4FA-8E6FAC6721DF}" srcOrd="0" destOrd="4" presId="urn:microsoft.com/office/officeart/2005/8/layout/hProcess4"/>
    <dgm:cxn modelId="{91670376-8980-4F41-8A9F-BC1179AA0FD5}" type="presOf" srcId="{AB57098D-DBF3-4687-95F3-7438AD6080C6}" destId="{68760C04-8945-461E-B256-2AFDE7ED0EA7}" srcOrd="1" destOrd="8" presId="urn:microsoft.com/office/officeart/2005/8/layout/hProcess4"/>
    <dgm:cxn modelId="{A307FF78-AAB5-4ECC-9BC8-0D1E6498B648}" type="presOf" srcId="{578A65CC-0E16-4C66-B9EF-90170441EA12}" destId="{BA5D0285-09F0-4491-AC10-053C68194098}" srcOrd="1" destOrd="5" presId="urn:microsoft.com/office/officeart/2005/8/layout/hProcess4"/>
    <dgm:cxn modelId="{1F522A59-584D-4FC2-BD20-C20E57CBD4D2}" type="presOf" srcId="{8308281F-AAFE-4005-B4B0-9762E24B47EE}" destId="{2A1BE671-8F8F-4CDB-B4FA-8E6FAC6721DF}" srcOrd="0" destOrd="6" presId="urn:microsoft.com/office/officeart/2005/8/layout/hProcess4"/>
    <dgm:cxn modelId="{8DFB6C7A-753E-4F4F-A880-85B19EA64B00}" type="presOf" srcId="{9D08FF05-FF99-4652-9C4F-9D256E342054}" destId="{F46592AA-DE86-4D55-869B-8426509CD654}" srcOrd="0" destOrd="0" presId="urn:microsoft.com/office/officeart/2005/8/layout/hProcess4"/>
    <dgm:cxn modelId="{214F157E-B788-49D4-866A-0E7B8FA0B6B4}" srcId="{441A89A4-7748-4AD3-AFDB-886DB3A5C687}" destId="{2F403FD2-DC57-4591-9DFC-0E8C01F60FCC}" srcOrd="0" destOrd="0" parTransId="{6C62448D-8D98-4A74-B9FA-6DCB161AD011}" sibTransId="{9D08FF05-FF99-4652-9C4F-9D256E342054}"/>
    <dgm:cxn modelId="{60B8D691-2353-42EE-B5D3-3B7EAE795E0C}" type="presOf" srcId="{9EBDA0D8-5EF0-41F1-A588-A5E0B5E9FD21}" destId="{BA5D0285-09F0-4491-AC10-053C68194098}" srcOrd="1" destOrd="4" presId="urn:microsoft.com/office/officeart/2005/8/layout/hProcess4"/>
    <dgm:cxn modelId="{712F8898-79FC-4689-8FE9-ECE009FF2C24}" srcId="{A25FE57E-AC98-4657-A16B-C01EBDA6670F}" destId="{7C2B0F52-C865-49CA-B1F5-18984EE9360F}" srcOrd="1" destOrd="0" parTransId="{66FBACF9-2651-4500-B189-0FB247160890}" sibTransId="{C3F81317-060A-4F92-BB13-FFA194E9C5DE}"/>
    <dgm:cxn modelId="{EDEE0799-7B0E-45E3-854C-C3B049F13B16}" type="presOf" srcId="{FD0ECD25-924E-4A08-9129-B19C948439CE}" destId="{2A1BE671-8F8F-4CDB-B4FA-8E6FAC6721DF}" srcOrd="0" destOrd="9" presId="urn:microsoft.com/office/officeart/2005/8/layout/hProcess4"/>
    <dgm:cxn modelId="{331D159A-1945-4928-839F-7B7BE17EB000}" srcId="{2F403FD2-DC57-4591-9DFC-0E8C01F60FCC}" destId="{E892FFB1-A4A8-415F-8767-81C49125E1EF}" srcOrd="4" destOrd="0" parTransId="{604B9032-1098-4E00-815F-8E3F7F3730D7}" sibTransId="{8DB336A9-CD6A-4031-8A36-027D91A5131B}"/>
    <dgm:cxn modelId="{A3D1EB9A-1364-4432-ADD3-7A0EF99CBDF6}" type="presOf" srcId="{AB57098D-DBF3-4687-95F3-7438AD6080C6}" destId="{2A1BE671-8F8F-4CDB-B4FA-8E6FAC6721DF}" srcOrd="0" destOrd="8" presId="urn:microsoft.com/office/officeart/2005/8/layout/hProcess4"/>
    <dgm:cxn modelId="{FFC35C9B-F450-46D7-8692-24CC3CDE5BE8}" srcId="{2F403FD2-DC57-4591-9DFC-0E8C01F60FCC}" destId="{855C2774-11A6-400F-B678-0A9CED8E1AF7}" srcOrd="5" destOrd="0" parTransId="{6CDB752F-66A4-48D5-8E42-2ED855E7A973}" sibTransId="{884D98B5-D3B0-4B19-8AB0-1FBEB1F869C4}"/>
    <dgm:cxn modelId="{56665F9E-252C-4AA5-9A12-960067E81383}" type="presOf" srcId="{D15DF61C-ED0A-4418-BB53-EA3110D3E64B}" destId="{CD52C665-88CC-4B3A-BDB6-48C7D69A5930}" srcOrd="0" destOrd="2" presId="urn:microsoft.com/office/officeart/2005/8/layout/hProcess4"/>
    <dgm:cxn modelId="{C07D8B9F-C1EA-4570-A301-C773DF433B75}" type="presOf" srcId="{7C2B0F52-C865-49CA-B1F5-18984EE9360F}" destId="{CD52C665-88CC-4B3A-BDB6-48C7D69A5930}" srcOrd="0" destOrd="1" presId="urn:microsoft.com/office/officeart/2005/8/layout/hProcess4"/>
    <dgm:cxn modelId="{322A0BB0-9851-45F0-9DF1-84F1DC5153E6}" type="presOf" srcId="{05190DC8-7F72-471A-A2C4-66736259F143}" destId="{68760C04-8945-461E-B256-2AFDE7ED0EA7}" srcOrd="1" destOrd="3" presId="urn:microsoft.com/office/officeart/2005/8/layout/hProcess4"/>
    <dgm:cxn modelId="{00260FB2-CA0A-4073-AB34-A1095A3E85DD}" type="presOf" srcId="{7C2B0F52-C865-49CA-B1F5-18984EE9360F}" destId="{BA5D0285-09F0-4491-AC10-053C68194098}" srcOrd="1" destOrd="1" presId="urn:microsoft.com/office/officeart/2005/8/layout/hProcess4"/>
    <dgm:cxn modelId="{F3D9E0C7-150C-4650-B57E-69910D6F4381}" type="presOf" srcId="{855C2774-11A6-400F-B678-0A9CED8E1AF7}" destId="{2A1BE671-8F8F-4CDB-B4FA-8E6FAC6721DF}" srcOrd="0" destOrd="5" presId="urn:microsoft.com/office/officeart/2005/8/layout/hProcess4"/>
    <dgm:cxn modelId="{B5F560CA-A114-4B5F-B263-00880936E0FF}" srcId="{A25FE57E-AC98-4657-A16B-C01EBDA6670F}" destId="{91CD43C7-5578-4006-BC17-FD556863179B}" srcOrd="0" destOrd="0" parTransId="{88D95753-1529-4D6A-882A-B4BEBE73C38D}" sibTransId="{11F5C125-4FCC-4844-B901-FEC6727ADF28}"/>
    <dgm:cxn modelId="{F75148CB-479C-46B8-9A82-E0840514622E}" srcId="{2F403FD2-DC57-4591-9DFC-0E8C01F60FCC}" destId="{11DA0557-6577-4169-A753-4EC33386164C}" srcOrd="7" destOrd="0" parTransId="{9C313F41-A012-43BF-8C7D-8E8A2BC9AE03}" sibTransId="{73D0A562-C588-4EC6-92CE-53E453BD29E4}"/>
    <dgm:cxn modelId="{8B692CD0-8B1B-4D3B-A69A-A528016C4D00}" type="presOf" srcId="{11DA0557-6577-4169-A753-4EC33386164C}" destId="{2A1BE671-8F8F-4CDB-B4FA-8E6FAC6721DF}" srcOrd="0" destOrd="7" presId="urn:microsoft.com/office/officeart/2005/8/layout/hProcess4"/>
    <dgm:cxn modelId="{139524D6-2FE3-46DB-92AA-98C8D47BB095}" type="presOf" srcId="{A2322196-0221-480E-8B1D-8D03EE72390B}" destId="{2A1BE671-8F8F-4CDB-B4FA-8E6FAC6721DF}" srcOrd="0" destOrd="0" presId="urn:microsoft.com/office/officeart/2005/8/layout/hProcess4"/>
    <dgm:cxn modelId="{34F2D6DD-2EBA-4DC5-BCB7-E265B7E052A4}" srcId="{441A89A4-7748-4AD3-AFDB-886DB3A5C687}" destId="{A25FE57E-AC98-4657-A16B-C01EBDA6670F}" srcOrd="1" destOrd="0" parTransId="{E3D4EBD2-7265-420D-9C7F-914895E2DD38}" sibTransId="{D2F7190D-C646-4F87-96E9-3B22E76B1B52}"/>
    <dgm:cxn modelId="{3B235CDE-8587-4B34-BB82-3BBB375BFFEF}" type="presOf" srcId="{D0E86AE3-18E9-4E6B-AD1E-708127D3B66C}" destId="{BA5D0285-09F0-4491-AC10-053C68194098}" srcOrd="1" destOrd="3" presId="urn:microsoft.com/office/officeart/2005/8/layout/hProcess4"/>
    <dgm:cxn modelId="{D675D5E5-E8EE-4E2C-92F6-A417A7A31A45}" srcId="{A25FE57E-AC98-4657-A16B-C01EBDA6670F}" destId="{D15DF61C-ED0A-4418-BB53-EA3110D3E64B}" srcOrd="2" destOrd="0" parTransId="{5695CF59-9B21-4A1A-95B3-556002BA99B6}" sibTransId="{1D135C43-350C-4878-AB14-04D1784CA066}"/>
    <dgm:cxn modelId="{4793F9E9-D803-4462-A4E9-CEBB5232561F}" srcId="{2F403FD2-DC57-4591-9DFC-0E8C01F60FCC}" destId="{05190DC8-7F72-471A-A2C4-66736259F143}" srcOrd="3" destOrd="0" parTransId="{ABEC2BCA-EC4D-4B01-86B3-2A7932DE8562}" sibTransId="{157D8F5E-4C6E-4559-9A44-E8E5B8476F76}"/>
    <dgm:cxn modelId="{F9B860EB-BF7C-42E8-B53A-51086F049A4B}" type="presOf" srcId="{9EBDA0D8-5EF0-41F1-A588-A5E0B5E9FD21}" destId="{CD52C665-88CC-4B3A-BDB6-48C7D69A5930}" srcOrd="0" destOrd="4" presId="urn:microsoft.com/office/officeart/2005/8/layout/hProcess4"/>
    <dgm:cxn modelId="{C20051EF-E9BC-4745-B1BC-9404FAD0A71C}" srcId="{A25FE57E-AC98-4657-A16B-C01EBDA6670F}" destId="{9EBDA0D8-5EF0-41F1-A588-A5E0B5E9FD21}" srcOrd="4" destOrd="0" parTransId="{4F8D97EF-A3B1-4B14-9B31-5468CEA3D9DE}" sibTransId="{522BBEC5-4532-4926-AFF9-B988D868C1E9}"/>
    <dgm:cxn modelId="{480C7AEF-C1CE-4931-BCB3-118FE53D799D}" type="presOf" srcId="{A2322196-0221-480E-8B1D-8D03EE72390B}" destId="{68760C04-8945-461E-B256-2AFDE7ED0EA7}" srcOrd="1" destOrd="0" presId="urn:microsoft.com/office/officeart/2005/8/layout/hProcess4"/>
    <dgm:cxn modelId="{B4FCDFF0-ADC5-4BEA-B665-19F990D867A7}" srcId="{2F403FD2-DC57-4591-9DFC-0E8C01F60FCC}" destId="{FD0ECD25-924E-4A08-9129-B19C948439CE}" srcOrd="9" destOrd="0" parTransId="{5A3DB583-3A95-492F-A922-59E7C33B1935}" sibTransId="{8CAFDD8A-9BEE-4AB8-9CA5-A0DF0450BED4}"/>
    <dgm:cxn modelId="{A0693BF2-3D51-466F-8162-1BB772D1A8A9}" type="presOf" srcId="{FD0ECD25-924E-4A08-9129-B19C948439CE}" destId="{68760C04-8945-461E-B256-2AFDE7ED0EA7}" srcOrd="1" destOrd="9" presId="urn:microsoft.com/office/officeart/2005/8/layout/hProcess4"/>
    <dgm:cxn modelId="{5569A7F2-5DAF-4F91-8034-F08BD18C2CAD}" type="presOf" srcId="{0942D38C-0B51-47B4-9525-DBCD0BC6D6FA}" destId="{68760C04-8945-461E-B256-2AFDE7ED0EA7}" srcOrd="1" destOrd="1" presId="urn:microsoft.com/office/officeart/2005/8/layout/hProcess4"/>
    <dgm:cxn modelId="{5698C94E-3133-44C5-829F-C0431C60D767}" type="presParOf" srcId="{14AFF2F1-B6C4-4BF6-92DA-4618FB986947}" destId="{5311DBF7-7974-4570-B20A-C6991807C973}" srcOrd="0" destOrd="0" presId="urn:microsoft.com/office/officeart/2005/8/layout/hProcess4"/>
    <dgm:cxn modelId="{66946451-2855-49D6-995B-145DF0D3F9ED}" type="presParOf" srcId="{14AFF2F1-B6C4-4BF6-92DA-4618FB986947}" destId="{FB32CA8A-1009-4E93-ABBF-4AC2B456879C}" srcOrd="1" destOrd="0" presId="urn:microsoft.com/office/officeart/2005/8/layout/hProcess4"/>
    <dgm:cxn modelId="{08A3CF18-BEEC-482C-8C0B-64FBB8910DBC}" type="presParOf" srcId="{14AFF2F1-B6C4-4BF6-92DA-4618FB986947}" destId="{940D4962-AAA2-4B34-ADD3-8165DFD52A97}" srcOrd="2" destOrd="0" presId="urn:microsoft.com/office/officeart/2005/8/layout/hProcess4"/>
    <dgm:cxn modelId="{BBD67E75-6321-4EAA-B024-F85A49736E7A}" type="presParOf" srcId="{940D4962-AAA2-4B34-ADD3-8165DFD52A97}" destId="{FA1D49F1-9B6D-4993-9976-327A453605CA}" srcOrd="0" destOrd="0" presId="urn:microsoft.com/office/officeart/2005/8/layout/hProcess4"/>
    <dgm:cxn modelId="{5917A8B2-0495-4D90-B1B5-741D0DD1E1F5}" type="presParOf" srcId="{FA1D49F1-9B6D-4993-9976-327A453605CA}" destId="{C5E8C4EC-8C5A-49BA-A113-C5922A9D8ED4}" srcOrd="0" destOrd="0" presId="urn:microsoft.com/office/officeart/2005/8/layout/hProcess4"/>
    <dgm:cxn modelId="{989A2734-46AC-4E05-ADCC-09F33A1E1191}" type="presParOf" srcId="{FA1D49F1-9B6D-4993-9976-327A453605CA}" destId="{2A1BE671-8F8F-4CDB-B4FA-8E6FAC6721DF}" srcOrd="1" destOrd="0" presId="urn:microsoft.com/office/officeart/2005/8/layout/hProcess4"/>
    <dgm:cxn modelId="{0B9ACC4B-4C01-469D-BFC1-548B101B06EC}" type="presParOf" srcId="{FA1D49F1-9B6D-4993-9976-327A453605CA}" destId="{68760C04-8945-461E-B256-2AFDE7ED0EA7}" srcOrd="2" destOrd="0" presId="urn:microsoft.com/office/officeart/2005/8/layout/hProcess4"/>
    <dgm:cxn modelId="{4DEAC236-A81D-46BE-8B15-592852BA98CF}" type="presParOf" srcId="{FA1D49F1-9B6D-4993-9976-327A453605CA}" destId="{E109368B-5A82-44E4-B7E3-06F57F230879}" srcOrd="3" destOrd="0" presId="urn:microsoft.com/office/officeart/2005/8/layout/hProcess4"/>
    <dgm:cxn modelId="{E1D0184B-B97F-45DC-A9E3-3B3D5FB8304B}" type="presParOf" srcId="{FA1D49F1-9B6D-4993-9976-327A453605CA}" destId="{F8DA1A74-0D33-4DA6-828D-F5E88107AFF1}" srcOrd="4" destOrd="0" presId="urn:microsoft.com/office/officeart/2005/8/layout/hProcess4"/>
    <dgm:cxn modelId="{C6BD642F-8378-4F55-9D59-821B5859BD23}" type="presParOf" srcId="{940D4962-AAA2-4B34-ADD3-8165DFD52A97}" destId="{F46592AA-DE86-4D55-869B-8426509CD654}" srcOrd="1" destOrd="0" presId="urn:microsoft.com/office/officeart/2005/8/layout/hProcess4"/>
    <dgm:cxn modelId="{1F3A9DB7-9FC6-40F7-B684-0FBF3E11AC52}" type="presParOf" srcId="{940D4962-AAA2-4B34-ADD3-8165DFD52A97}" destId="{7234F8FE-534D-496D-BB33-A89803E4C587}" srcOrd="2" destOrd="0" presId="urn:microsoft.com/office/officeart/2005/8/layout/hProcess4"/>
    <dgm:cxn modelId="{CF211871-1ADF-4126-B795-CD6B718E6F99}" type="presParOf" srcId="{7234F8FE-534D-496D-BB33-A89803E4C587}" destId="{B5C314B2-4D29-4EA5-8A24-BEDA4EAB36B6}" srcOrd="0" destOrd="0" presId="urn:microsoft.com/office/officeart/2005/8/layout/hProcess4"/>
    <dgm:cxn modelId="{523C7B94-29D2-40B1-A79B-B048BD9390F6}" type="presParOf" srcId="{7234F8FE-534D-496D-BB33-A89803E4C587}" destId="{CD52C665-88CC-4B3A-BDB6-48C7D69A5930}" srcOrd="1" destOrd="0" presId="urn:microsoft.com/office/officeart/2005/8/layout/hProcess4"/>
    <dgm:cxn modelId="{1070E617-C39A-4A3A-837C-70A7A92E9FBD}" type="presParOf" srcId="{7234F8FE-534D-496D-BB33-A89803E4C587}" destId="{BA5D0285-09F0-4491-AC10-053C68194098}" srcOrd="2" destOrd="0" presId="urn:microsoft.com/office/officeart/2005/8/layout/hProcess4"/>
    <dgm:cxn modelId="{318FFA12-C6D3-4DCA-9DB9-86A410E784EA}" type="presParOf" srcId="{7234F8FE-534D-496D-BB33-A89803E4C587}" destId="{6A6177CF-112F-4639-AA5D-C75DABEA0516}" srcOrd="3" destOrd="0" presId="urn:microsoft.com/office/officeart/2005/8/layout/hProcess4"/>
    <dgm:cxn modelId="{2660A72D-D82D-4B14-936D-DAE8B3DBF1FC}" type="presParOf" srcId="{7234F8FE-534D-496D-BB33-A89803E4C587}" destId="{C7F450B1-37AE-4943-A729-4CF4AF816D9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557AA5-A229-4932-B953-268309BEF6B4}" type="doc">
      <dgm:prSet loTypeId="urn:microsoft.com/office/officeart/2005/8/layout/process2" loCatId="process" qsTypeId="urn:microsoft.com/office/officeart/2005/8/quickstyle/simple2" qsCatId="simple" csTypeId="urn:microsoft.com/office/officeart/2005/8/colors/colorful4" csCatId="colorful" phldr="1"/>
      <dgm:spPr/>
    </dgm:pt>
    <dgm:pt modelId="{8DFF7038-1958-4443-9F17-5A50BE15C423}">
      <dgm:prSet phldrT="[Text]" custT="1"/>
      <dgm:spPr/>
      <dgm:t>
        <a:bodyPr/>
        <a:lstStyle/>
        <a:p>
          <a:r>
            <a:rPr lang="en-US" sz="1400" dirty="0"/>
            <a:t>Train-test split and separate test data </a:t>
          </a:r>
        </a:p>
      </dgm:t>
    </dgm:pt>
    <dgm:pt modelId="{2ACCE96A-CE87-4B9D-A896-AB61B958DA96}" type="parTrans" cxnId="{D173B13F-2263-441B-9953-3D3B87E422E6}">
      <dgm:prSet/>
      <dgm:spPr/>
      <dgm:t>
        <a:bodyPr/>
        <a:lstStyle/>
        <a:p>
          <a:endParaRPr lang="en-US" sz="1400"/>
        </a:p>
      </dgm:t>
    </dgm:pt>
    <dgm:pt modelId="{C4164EF0-61FB-4E74-8C3A-0D2E80F2F546}" type="sibTrans" cxnId="{D173B13F-2263-441B-9953-3D3B87E422E6}">
      <dgm:prSet custT="1"/>
      <dgm:spPr/>
      <dgm:t>
        <a:bodyPr/>
        <a:lstStyle/>
        <a:p>
          <a:endParaRPr lang="en-US" sz="1400"/>
        </a:p>
      </dgm:t>
    </dgm:pt>
    <dgm:pt modelId="{122306BC-CA36-4583-BBF6-D735D9AD4FC6}">
      <dgm:prSet phldrT="[Text]" custT="1"/>
      <dgm:spPr/>
      <dgm:t>
        <a:bodyPr/>
        <a:lstStyle/>
        <a:p>
          <a:r>
            <a:rPr lang="en-US" sz="1400" dirty="0"/>
            <a:t>Use a 2</a:t>
          </a:r>
          <a:r>
            <a:rPr lang="en-US" sz="1400" baseline="30000" dirty="0"/>
            <a:t>nd</a:t>
          </a:r>
          <a:r>
            <a:rPr lang="en-US" sz="1400" dirty="0"/>
            <a:t> train-test split and use 5-fold cross-validation on the training data</a:t>
          </a:r>
        </a:p>
      </dgm:t>
    </dgm:pt>
    <dgm:pt modelId="{B06108C9-7F8D-4FAD-AA22-DC7357EB3386}" type="parTrans" cxnId="{C8D88553-A808-4D31-98AD-43B26F744838}">
      <dgm:prSet/>
      <dgm:spPr/>
      <dgm:t>
        <a:bodyPr/>
        <a:lstStyle/>
        <a:p>
          <a:endParaRPr lang="en-US" sz="1400"/>
        </a:p>
      </dgm:t>
    </dgm:pt>
    <dgm:pt modelId="{E7738425-9F3B-4C54-A9FC-BF7CBE79F4D0}" type="sibTrans" cxnId="{C8D88553-A808-4D31-98AD-43B26F744838}">
      <dgm:prSet custT="1"/>
      <dgm:spPr/>
      <dgm:t>
        <a:bodyPr/>
        <a:lstStyle/>
        <a:p>
          <a:endParaRPr lang="en-US" sz="1400"/>
        </a:p>
      </dgm:t>
    </dgm:pt>
    <dgm:pt modelId="{E713B36F-EC75-4A03-AF52-5A28614EF2B9}">
      <dgm:prSet phldrT="[Text]" custT="1"/>
      <dgm:spPr/>
      <dgm:t>
        <a:bodyPr/>
        <a:lstStyle/>
        <a:p>
          <a:r>
            <a:rPr lang="en-US" sz="1400" dirty="0"/>
            <a:t>Remove the redundant features like Cmax, Cmin and others one after another and compare accuracy</a:t>
          </a:r>
        </a:p>
      </dgm:t>
    </dgm:pt>
    <dgm:pt modelId="{20320DA7-DB8C-4A02-B448-ADDC409E1C8F}" type="parTrans" cxnId="{75231760-8B30-4491-988B-99F60F01E25A}">
      <dgm:prSet/>
      <dgm:spPr/>
      <dgm:t>
        <a:bodyPr/>
        <a:lstStyle/>
        <a:p>
          <a:endParaRPr lang="en-US" sz="1400"/>
        </a:p>
      </dgm:t>
    </dgm:pt>
    <dgm:pt modelId="{41E9117E-337F-4888-8087-B65C841EBCF5}" type="sibTrans" cxnId="{75231760-8B30-4491-988B-99F60F01E25A}">
      <dgm:prSet custT="1"/>
      <dgm:spPr/>
      <dgm:t>
        <a:bodyPr/>
        <a:lstStyle/>
        <a:p>
          <a:endParaRPr lang="en-US" sz="1400"/>
        </a:p>
      </dgm:t>
    </dgm:pt>
    <dgm:pt modelId="{C65FBB21-3F37-448D-B541-4DE2648182AA}">
      <dgm:prSet phldrT="[Text]" custT="1"/>
      <dgm:spPr/>
      <dgm:t>
        <a:bodyPr/>
        <a:lstStyle/>
        <a:p>
          <a:r>
            <a:rPr lang="en-US" sz="1400" dirty="0"/>
            <a:t>If the accuracy is not affected, then prune that feature; Else keep it.</a:t>
          </a:r>
        </a:p>
      </dgm:t>
    </dgm:pt>
    <dgm:pt modelId="{C95623EF-37B6-4699-AD2D-066824811372}" type="parTrans" cxnId="{9470B209-9FE4-4A49-ABC9-A8CA2B2D1BE0}">
      <dgm:prSet/>
      <dgm:spPr/>
      <dgm:t>
        <a:bodyPr/>
        <a:lstStyle/>
        <a:p>
          <a:endParaRPr lang="en-US" sz="1400"/>
        </a:p>
      </dgm:t>
    </dgm:pt>
    <dgm:pt modelId="{A9A44977-A255-47C0-844C-2C9172283D25}" type="sibTrans" cxnId="{9470B209-9FE4-4A49-ABC9-A8CA2B2D1BE0}">
      <dgm:prSet custT="1"/>
      <dgm:spPr/>
      <dgm:t>
        <a:bodyPr/>
        <a:lstStyle/>
        <a:p>
          <a:endParaRPr lang="en-US" sz="1400"/>
        </a:p>
      </dgm:t>
    </dgm:pt>
    <dgm:pt modelId="{371D4DF6-8398-495C-9178-E79F6C225240}">
      <dgm:prSet phldrT="[Text]" custT="1"/>
      <dgm:spPr/>
      <dgm:t>
        <a:bodyPr/>
        <a:lstStyle/>
        <a:p>
          <a:r>
            <a:rPr lang="en-US" sz="1400" dirty="0"/>
            <a:t>Update the data set after all the pruning, Fit model using the updated dataset and find final accuracy using the original data</a:t>
          </a:r>
        </a:p>
      </dgm:t>
    </dgm:pt>
    <dgm:pt modelId="{EACBF7CE-DCB1-426E-A8BD-90E43EAE4E7E}" type="parTrans" cxnId="{A426E533-8B72-477D-9C60-39AB6B8D019C}">
      <dgm:prSet/>
      <dgm:spPr/>
      <dgm:t>
        <a:bodyPr/>
        <a:lstStyle/>
        <a:p>
          <a:endParaRPr lang="en-US" sz="1400"/>
        </a:p>
      </dgm:t>
    </dgm:pt>
    <dgm:pt modelId="{80E12F3E-1F24-493E-B780-9A6376EAAF90}" type="sibTrans" cxnId="{A426E533-8B72-477D-9C60-39AB6B8D019C}">
      <dgm:prSet/>
      <dgm:spPr/>
      <dgm:t>
        <a:bodyPr/>
        <a:lstStyle/>
        <a:p>
          <a:endParaRPr lang="en-US" sz="1400"/>
        </a:p>
      </dgm:t>
    </dgm:pt>
    <dgm:pt modelId="{13FEEC0F-8D71-4CCF-B06E-283B8841E881}" type="pres">
      <dgm:prSet presAssocID="{E3557AA5-A229-4932-B953-268309BEF6B4}" presName="linearFlow" presStyleCnt="0">
        <dgm:presLayoutVars>
          <dgm:resizeHandles val="exact"/>
        </dgm:presLayoutVars>
      </dgm:prSet>
      <dgm:spPr/>
    </dgm:pt>
    <dgm:pt modelId="{73F81E69-1E86-41DD-8B7F-4A9F913427CE}" type="pres">
      <dgm:prSet presAssocID="{8DFF7038-1958-4443-9F17-5A50BE15C423}" presName="node" presStyleLbl="node1" presStyleIdx="0" presStyleCnt="5" custScaleX="237475">
        <dgm:presLayoutVars>
          <dgm:bulletEnabled val="1"/>
        </dgm:presLayoutVars>
      </dgm:prSet>
      <dgm:spPr/>
    </dgm:pt>
    <dgm:pt modelId="{71FBB872-2C28-4BCB-B4B6-CF57E24E22C5}" type="pres">
      <dgm:prSet presAssocID="{C4164EF0-61FB-4E74-8C3A-0D2E80F2F546}" presName="sibTrans" presStyleLbl="sibTrans2D1" presStyleIdx="0" presStyleCnt="4"/>
      <dgm:spPr/>
    </dgm:pt>
    <dgm:pt modelId="{BA128470-4382-4074-B67D-FF8B021D7FAE}" type="pres">
      <dgm:prSet presAssocID="{C4164EF0-61FB-4E74-8C3A-0D2E80F2F546}" presName="connectorText" presStyleLbl="sibTrans2D1" presStyleIdx="0" presStyleCnt="4"/>
      <dgm:spPr/>
    </dgm:pt>
    <dgm:pt modelId="{F6E6A028-4971-4B45-A83C-9B19BB81C4BF}" type="pres">
      <dgm:prSet presAssocID="{122306BC-CA36-4583-BBF6-D735D9AD4FC6}" presName="node" presStyleLbl="node1" presStyleIdx="1" presStyleCnt="5" custScaleX="239995">
        <dgm:presLayoutVars>
          <dgm:bulletEnabled val="1"/>
        </dgm:presLayoutVars>
      </dgm:prSet>
      <dgm:spPr/>
    </dgm:pt>
    <dgm:pt modelId="{225BE7FB-BA63-47C5-9BFA-814F1BA2E2D4}" type="pres">
      <dgm:prSet presAssocID="{E7738425-9F3B-4C54-A9FC-BF7CBE79F4D0}" presName="sibTrans" presStyleLbl="sibTrans2D1" presStyleIdx="1" presStyleCnt="4"/>
      <dgm:spPr/>
    </dgm:pt>
    <dgm:pt modelId="{9B032A2D-31C1-45D4-B790-8E40CC0E19F3}" type="pres">
      <dgm:prSet presAssocID="{E7738425-9F3B-4C54-A9FC-BF7CBE79F4D0}" presName="connectorText" presStyleLbl="sibTrans2D1" presStyleIdx="1" presStyleCnt="4"/>
      <dgm:spPr/>
    </dgm:pt>
    <dgm:pt modelId="{7AD935AA-0A7D-43FD-B72C-DE21EE9CFF83}" type="pres">
      <dgm:prSet presAssocID="{E713B36F-EC75-4A03-AF52-5A28614EF2B9}" presName="node" presStyleLbl="node1" presStyleIdx="2" presStyleCnt="5" custScaleX="241132">
        <dgm:presLayoutVars>
          <dgm:bulletEnabled val="1"/>
        </dgm:presLayoutVars>
      </dgm:prSet>
      <dgm:spPr/>
    </dgm:pt>
    <dgm:pt modelId="{B6C80245-9C56-4124-BC63-409885B47A7D}" type="pres">
      <dgm:prSet presAssocID="{41E9117E-337F-4888-8087-B65C841EBCF5}" presName="sibTrans" presStyleLbl="sibTrans2D1" presStyleIdx="2" presStyleCnt="4"/>
      <dgm:spPr/>
    </dgm:pt>
    <dgm:pt modelId="{41DBCFE8-9F4B-4782-835A-D15C0449E14C}" type="pres">
      <dgm:prSet presAssocID="{41E9117E-337F-4888-8087-B65C841EBCF5}" presName="connectorText" presStyleLbl="sibTrans2D1" presStyleIdx="2" presStyleCnt="4"/>
      <dgm:spPr/>
    </dgm:pt>
    <dgm:pt modelId="{9A35911A-A9B1-4F67-9198-CC53A9B28E49}" type="pres">
      <dgm:prSet presAssocID="{C65FBB21-3F37-448D-B541-4DE2648182AA}" presName="node" presStyleLbl="node1" presStyleIdx="3" presStyleCnt="5" custScaleX="243405">
        <dgm:presLayoutVars>
          <dgm:bulletEnabled val="1"/>
        </dgm:presLayoutVars>
      </dgm:prSet>
      <dgm:spPr/>
    </dgm:pt>
    <dgm:pt modelId="{5CBFF8B9-1287-4E96-87AE-8FD5295EE7B6}" type="pres">
      <dgm:prSet presAssocID="{A9A44977-A255-47C0-844C-2C9172283D25}" presName="sibTrans" presStyleLbl="sibTrans2D1" presStyleIdx="3" presStyleCnt="4"/>
      <dgm:spPr/>
    </dgm:pt>
    <dgm:pt modelId="{A55E245E-4D49-419E-823D-3B20DDFC5239}" type="pres">
      <dgm:prSet presAssocID="{A9A44977-A255-47C0-844C-2C9172283D25}" presName="connectorText" presStyleLbl="sibTrans2D1" presStyleIdx="3" presStyleCnt="4"/>
      <dgm:spPr/>
    </dgm:pt>
    <dgm:pt modelId="{9A80C9F9-4AF0-4B17-ABF6-3422CF3FADD1}" type="pres">
      <dgm:prSet presAssocID="{371D4DF6-8398-495C-9178-E79F6C225240}" presName="node" presStyleLbl="node1" presStyleIdx="4" presStyleCnt="5" custScaleX="247952">
        <dgm:presLayoutVars>
          <dgm:bulletEnabled val="1"/>
        </dgm:presLayoutVars>
      </dgm:prSet>
      <dgm:spPr/>
    </dgm:pt>
  </dgm:ptLst>
  <dgm:cxnLst>
    <dgm:cxn modelId="{9470B209-9FE4-4A49-ABC9-A8CA2B2D1BE0}" srcId="{E3557AA5-A229-4932-B953-268309BEF6B4}" destId="{C65FBB21-3F37-448D-B541-4DE2648182AA}" srcOrd="3" destOrd="0" parTransId="{C95623EF-37B6-4699-AD2D-066824811372}" sibTransId="{A9A44977-A255-47C0-844C-2C9172283D25}"/>
    <dgm:cxn modelId="{5FD8C323-AA49-4892-BA9B-F9DF712D4072}" type="presOf" srcId="{41E9117E-337F-4888-8087-B65C841EBCF5}" destId="{41DBCFE8-9F4B-4782-835A-D15C0449E14C}" srcOrd="1" destOrd="0" presId="urn:microsoft.com/office/officeart/2005/8/layout/process2"/>
    <dgm:cxn modelId="{8EBD6026-B219-4093-A01A-ECCEE01DE19F}" type="presOf" srcId="{C4164EF0-61FB-4E74-8C3A-0D2E80F2F546}" destId="{71FBB872-2C28-4BCB-B4B6-CF57E24E22C5}" srcOrd="0" destOrd="0" presId="urn:microsoft.com/office/officeart/2005/8/layout/process2"/>
    <dgm:cxn modelId="{F49F4132-39BD-4455-ADEE-223918974BEE}" type="presOf" srcId="{122306BC-CA36-4583-BBF6-D735D9AD4FC6}" destId="{F6E6A028-4971-4B45-A83C-9B19BB81C4BF}" srcOrd="0" destOrd="0" presId="urn:microsoft.com/office/officeart/2005/8/layout/process2"/>
    <dgm:cxn modelId="{A426E533-8B72-477D-9C60-39AB6B8D019C}" srcId="{E3557AA5-A229-4932-B953-268309BEF6B4}" destId="{371D4DF6-8398-495C-9178-E79F6C225240}" srcOrd="4" destOrd="0" parTransId="{EACBF7CE-DCB1-426E-A8BD-90E43EAE4E7E}" sibTransId="{80E12F3E-1F24-493E-B780-9A6376EAAF90}"/>
    <dgm:cxn modelId="{EE608C34-4E46-465A-98E3-1B2D0D204D55}" type="presOf" srcId="{41E9117E-337F-4888-8087-B65C841EBCF5}" destId="{B6C80245-9C56-4124-BC63-409885B47A7D}" srcOrd="0" destOrd="0" presId="urn:microsoft.com/office/officeart/2005/8/layout/process2"/>
    <dgm:cxn modelId="{D173B13F-2263-441B-9953-3D3B87E422E6}" srcId="{E3557AA5-A229-4932-B953-268309BEF6B4}" destId="{8DFF7038-1958-4443-9F17-5A50BE15C423}" srcOrd="0" destOrd="0" parTransId="{2ACCE96A-CE87-4B9D-A896-AB61B958DA96}" sibTransId="{C4164EF0-61FB-4E74-8C3A-0D2E80F2F546}"/>
    <dgm:cxn modelId="{75231760-8B30-4491-988B-99F60F01E25A}" srcId="{E3557AA5-A229-4932-B953-268309BEF6B4}" destId="{E713B36F-EC75-4A03-AF52-5A28614EF2B9}" srcOrd="2" destOrd="0" parTransId="{20320DA7-DB8C-4A02-B448-ADDC409E1C8F}" sibTransId="{41E9117E-337F-4888-8087-B65C841EBCF5}"/>
    <dgm:cxn modelId="{D6502343-0FDA-4432-BCAA-D8C58A720B51}" type="presOf" srcId="{8DFF7038-1958-4443-9F17-5A50BE15C423}" destId="{73F81E69-1E86-41DD-8B7F-4A9F913427CE}" srcOrd="0" destOrd="0" presId="urn:microsoft.com/office/officeart/2005/8/layout/process2"/>
    <dgm:cxn modelId="{57104C66-228A-446C-9F80-03EA2E781B96}" type="presOf" srcId="{E3557AA5-A229-4932-B953-268309BEF6B4}" destId="{13FEEC0F-8D71-4CCF-B06E-283B8841E881}" srcOrd="0" destOrd="0" presId="urn:microsoft.com/office/officeart/2005/8/layout/process2"/>
    <dgm:cxn modelId="{34C6C447-D1B9-42EE-85E2-5A3B4C684C02}" type="presOf" srcId="{C4164EF0-61FB-4E74-8C3A-0D2E80F2F546}" destId="{BA128470-4382-4074-B67D-FF8B021D7FAE}" srcOrd="1" destOrd="0" presId="urn:microsoft.com/office/officeart/2005/8/layout/process2"/>
    <dgm:cxn modelId="{C8D88553-A808-4D31-98AD-43B26F744838}" srcId="{E3557AA5-A229-4932-B953-268309BEF6B4}" destId="{122306BC-CA36-4583-BBF6-D735D9AD4FC6}" srcOrd="1" destOrd="0" parTransId="{B06108C9-7F8D-4FAD-AA22-DC7357EB3386}" sibTransId="{E7738425-9F3B-4C54-A9FC-BF7CBE79F4D0}"/>
    <dgm:cxn modelId="{0A315B83-E5CA-41B6-A53B-A7F0FCD62AD5}" type="presOf" srcId="{E713B36F-EC75-4A03-AF52-5A28614EF2B9}" destId="{7AD935AA-0A7D-43FD-B72C-DE21EE9CFF83}" srcOrd="0" destOrd="0" presId="urn:microsoft.com/office/officeart/2005/8/layout/process2"/>
    <dgm:cxn modelId="{3637F485-EFE7-45F7-BD41-DF175E430505}" type="presOf" srcId="{A9A44977-A255-47C0-844C-2C9172283D25}" destId="{5CBFF8B9-1287-4E96-87AE-8FD5295EE7B6}" srcOrd="0" destOrd="0" presId="urn:microsoft.com/office/officeart/2005/8/layout/process2"/>
    <dgm:cxn modelId="{EEF9C695-3B91-441D-AE96-F4DDAD151410}" type="presOf" srcId="{371D4DF6-8398-495C-9178-E79F6C225240}" destId="{9A80C9F9-4AF0-4B17-ABF6-3422CF3FADD1}" srcOrd="0" destOrd="0" presId="urn:microsoft.com/office/officeart/2005/8/layout/process2"/>
    <dgm:cxn modelId="{7AF9B197-4F4B-4AFC-BD01-B8A6871F3F18}" type="presOf" srcId="{E7738425-9F3B-4C54-A9FC-BF7CBE79F4D0}" destId="{225BE7FB-BA63-47C5-9BFA-814F1BA2E2D4}" srcOrd="0" destOrd="0" presId="urn:microsoft.com/office/officeart/2005/8/layout/process2"/>
    <dgm:cxn modelId="{740C80A7-76EA-4AFF-8A11-289C78B2448F}" type="presOf" srcId="{C65FBB21-3F37-448D-B541-4DE2648182AA}" destId="{9A35911A-A9B1-4F67-9198-CC53A9B28E49}" srcOrd="0" destOrd="0" presId="urn:microsoft.com/office/officeart/2005/8/layout/process2"/>
    <dgm:cxn modelId="{C8D224AE-DD5F-4257-BA38-A32D2E6C7386}" type="presOf" srcId="{E7738425-9F3B-4C54-A9FC-BF7CBE79F4D0}" destId="{9B032A2D-31C1-45D4-B790-8E40CC0E19F3}" srcOrd="1" destOrd="0" presId="urn:microsoft.com/office/officeart/2005/8/layout/process2"/>
    <dgm:cxn modelId="{73247EAF-2759-4D58-8C9D-8B72D224EAED}" type="presOf" srcId="{A9A44977-A255-47C0-844C-2C9172283D25}" destId="{A55E245E-4D49-419E-823D-3B20DDFC5239}" srcOrd="1" destOrd="0" presId="urn:microsoft.com/office/officeart/2005/8/layout/process2"/>
    <dgm:cxn modelId="{4409D9C4-0AF9-4F14-BAB7-386402A40AF4}" type="presParOf" srcId="{13FEEC0F-8D71-4CCF-B06E-283B8841E881}" destId="{73F81E69-1E86-41DD-8B7F-4A9F913427CE}" srcOrd="0" destOrd="0" presId="urn:microsoft.com/office/officeart/2005/8/layout/process2"/>
    <dgm:cxn modelId="{09EA36A6-D256-4DA5-88A9-7D6F897DAE96}" type="presParOf" srcId="{13FEEC0F-8D71-4CCF-B06E-283B8841E881}" destId="{71FBB872-2C28-4BCB-B4B6-CF57E24E22C5}" srcOrd="1" destOrd="0" presId="urn:microsoft.com/office/officeart/2005/8/layout/process2"/>
    <dgm:cxn modelId="{141106A9-B1B8-4AAC-A4B4-7C818879D5FC}" type="presParOf" srcId="{71FBB872-2C28-4BCB-B4B6-CF57E24E22C5}" destId="{BA128470-4382-4074-B67D-FF8B021D7FAE}" srcOrd="0" destOrd="0" presId="urn:microsoft.com/office/officeart/2005/8/layout/process2"/>
    <dgm:cxn modelId="{46430FA1-0F8A-4DA7-B5C5-FE64B6427BCE}" type="presParOf" srcId="{13FEEC0F-8D71-4CCF-B06E-283B8841E881}" destId="{F6E6A028-4971-4B45-A83C-9B19BB81C4BF}" srcOrd="2" destOrd="0" presId="urn:microsoft.com/office/officeart/2005/8/layout/process2"/>
    <dgm:cxn modelId="{8F2AF0C7-1789-4BBB-A418-7157AA39DFAB}" type="presParOf" srcId="{13FEEC0F-8D71-4CCF-B06E-283B8841E881}" destId="{225BE7FB-BA63-47C5-9BFA-814F1BA2E2D4}" srcOrd="3" destOrd="0" presId="urn:microsoft.com/office/officeart/2005/8/layout/process2"/>
    <dgm:cxn modelId="{6DC1D9D8-9338-46FF-B70D-E8CF7024D7C3}" type="presParOf" srcId="{225BE7FB-BA63-47C5-9BFA-814F1BA2E2D4}" destId="{9B032A2D-31C1-45D4-B790-8E40CC0E19F3}" srcOrd="0" destOrd="0" presId="urn:microsoft.com/office/officeart/2005/8/layout/process2"/>
    <dgm:cxn modelId="{AAAAA1F3-CA91-4608-8860-BB5EA324E9C9}" type="presParOf" srcId="{13FEEC0F-8D71-4CCF-B06E-283B8841E881}" destId="{7AD935AA-0A7D-43FD-B72C-DE21EE9CFF83}" srcOrd="4" destOrd="0" presId="urn:microsoft.com/office/officeart/2005/8/layout/process2"/>
    <dgm:cxn modelId="{14D1F067-472B-44BE-A191-976A80B8A7D4}" type="presParOf" srcId="{13FEEC0F-8D71-4CCF-B06E-283B8841E881}" destId="{B6C80245-9C56-4124-BC63-409885B47A7D}" srcOrd="5" destOrd="0" presId="urn:microsoft.com/office/officeart/2005/8/layout/process2"/>
    <dgm:cxn modelId="{9D2DF6A9-E5AD-436F-9DD2-9530ECFCBF02}" type="presParOf" srcId="{B6C80245-9C56-4124-BC63-409885B47A7D}" destId="{41DBCFE8-9F4B-4782-835A-D15C0449E14C}" srcOrd="0" destOrd="0" presId="urn:microsoft.com/office/officeart/2005/8/layout/process2"/>
    <dgm:cxn modelId="{DFE07792-4FC5-42D9-81DC-55A704831FF4}" type="presParOf" srcId="{13FEEC0F-8D71-4CCF-B06E-283B8841E881}" destId="{9A35911A-A9B1-4F67-9198-CC53A9B28E49}" srcOrd="6" destOrd="0" presId="urn:microsoft.com/office/officeart/2005/8/layout/process2"/>
    <dgm:cxn modelId="{83F49C42-E944-4F5D-BFBA-F1A3BB02585F}" type="presParOf" srcId="{13FEEC0F-8D71-4CCF-B06E-283B8841E881}" destId="{5CBFF8B9-1287-4E96-87AE-8FD5295EE7B6}" srcOrd="7" destOrd="0" presId="urn:microsoft.com/office/officeart/2005/8/layout/process2"/>
    <dgm:cxn modelId="{16BC1AF2-FC39-44BF-B6A0-9A4568EABAA7}" type="presParOf" srcId="{5CBFF8B9-1287-4E96-87AE-8FD5295EE7B6}" destId="{A55E245E-4D49-419E-823D-3B20DDFC5239}" srcOrd="0" destOrd="0" presId="urn:microsoft.com/office/officeart/2005/8/layout/process2"/>
    <dgm:cxn modelId="{DB6AAEF4-477A-4A58-98C8-47F6EE6DE582}" type="presParOf" srcId="{13FEEC0F-8D71-4CCF-B06E-283B8841E881}" destId="{9A80C9F9-4AF0-4B17-ABF6-3422CF3FADD1}"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396165-EE3F-4C71-85A7-DE500D943B2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DC4D97CC-4495-4D49-821E-2139151C297D}">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Outline</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865A5D5-C413-46D0-87A4-E13583525DEB}" type="parTrans" cxnId="{34F04E59-C1F7-48DC-AD3D-B194D7E7AEC9}">
      <dgm:prSet/>
      <dgm:spPr/>
      <dgm:t>
        <a:bodyPr/>
        <a:lstStyle/>
        <a:p>
          <a:endParaRPr lang="es-MX"/>
        </a:p>
      </dgm:t>
    </dgm:pt>
    <dgm:pt modelId="{EDCC7491-CCE1-42BE-9C8E-3570321B40DC}" type="sibTrans" cxnId="{34F04E59-C1F7-48DC-AD3D-B194D7E7AEC9}">
      <dgm:prSet/>
      <dgm:spPr/>
      <dgm:t>
        <a:bodyPr/>
        <a:lstStyle/>
        <a:p>
          <a:endParaRPr lang="es-MX"/>
        </a:p>
      </dgm:t>
    </dgm:pt>
    <dgm:pt modelId="{7688C25D-7F09-4C41-AF7C-D8510EE59141}">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Background</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A58637B-CBDC-4CC2-8337-9C6B9963E83C}" type="parTrans" cxnId="{0B410860-5DB0-47B6-B48E-0EC650E71BD2}">
      <dgm:prSet/>
      <dgm:spPr/>
      <dgm:t>
        <a:bodyPr/>
        <a:lstStyle/>
        <a:p>
          <a:endParaRPr lang="es-MX"/>
        </a:p>
      </dgm:t>
    </dgm:pt>
    <dgm:pt modelId="{98BD2DEB-0999-4C7D-ABAC-3312C57A63A8}" type="sibTrans" cxnId="{0B410860-5DB0-47B6-B48E-0EC650E71BD2}">
      <dgm:prSet/>
      <dgm:spPr/>
      <dgm:t>
        <a:bodyPr/>
        <a:lstStyle/>
        <a:p>
          <a:endParaRPr lang="es-MX"/>
        </a:p>
      </dgm:t>
    </dgm:pt>
    <dgm:pt modelId="{50782895-B689-42FE-8F58-61B080EAFAC2}">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Contribution</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30FF85A-189D-4D56-9068-034DA21FF9D0}" type="parTrans" cxnId="{E3EB7272-C9FE-4942-8BFA-2D74E5C07A59}">
      <dgm:prSet/>
      <dgm:spPr/>
      <dgm:t>
        <a:bodyPr/>
        <a:lstStyle/>
        <a:p>
          <a:endParaRPr lang="es-MX"/>
        </a:p>
      </dgm:t>
    </dgm:pt>
    <dgm:pt modelId="{6B309D0A-69D2-4ED5-9823-3EB9A46BC0B6}" type="sibTrans" cxnId="{E3EB7272-C9FE-4942-8BFA-2D74E5C07A59}">
      <dgm:prSet/>
      <dgm:spPr/>
      <dgm:t>
        <a:bodyPr/>
        <a:lstStyle/>
        <a:p>
          <a:endParaRPr lang="es-MX"/>
        </a:p>
      </dgm:t>
    </dgm:pt>
    <dgm:pt modelId="{ACCC538F-6197-4B4E-B3C3-2BD059E4CF68}">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Data Collection</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09FEF38F-09BE-416C-B024-CD1A1C525003}" type="parTrans" cxnId="{AC520FE7-8FA5-42E3-BA06-4E43D80B5E44}">
      <dgm:prSet/>
      <dgm:spPr/>
      <dgm:t>
        <a:bodyPr/>
        <a:lstStyle/>
        <a:p>
          <a:endParaRPr lang="es-MX"/>
        </a:p>
      </dgm:t>
    </dgm:pt>
    <dgm:pt modelId="{CDDC7041-480D-447D-9ED4-5678036534EB}" type="sibTrans" cxnId="{AC520FE7-8FA5-42E3-BA06-4E43D80B5E44}">
      <dgm:prSet/>
      <dgm:spPr/>
      <dgm:t>
        <a:bodyPr/>
        <a:lstStyle/>
        <a:p>
          <a:endParaRPr lang="es-MX"/>
        </a:p>
      </dgm:t>
    </dgm:pt>
    <dgm:pt modelId="{100BF87C-8769-488B-B2F1-4B9E377A608D}">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Feature engineering</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0E3EEAA6-B880-44D9-884F-1F601BF2D992}" type="parTrans" cxnId="{49C1AECC-9707-499A-830F-E0EE7BE34861}">
      <dgm:prSet/>
      <dgm:spPr/>
      <dgm:t>
        <a:bodyPr/>
        <a:lstStyle/>
        <a:p>
          <a:endParaRPr lang="es-MX"/>
        </a:p>
      </dgm:t>
    </dgm:pt>
    <dgm:pt modelId="{0B361973-E3BD-4E61-B458-FDEA249FC54C}" type="sibTrans" cxnId="{49C1AECC-9707-499A-830F-E0EE7BE34861}">
      <dgm:prSet/>
      <dgm:spPr/>
      <dgm:t>
        <a:bodyPr/>
        <a:lstStyle/>
        <a:p>
          <a:endParaRPr lang="es-MX"/>
        </a:p>
      </dgm:t>
    </dgm:pt>
    <dgm:pt modelId="{021C722C-F1EA-4A2C-8D56-BEB9D290666B}">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Data Cleaning</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53791F0E-CAFE-4FF6-ACC4-0A358BD97E84}" type="parTrans" cxnId="{E323B873-BD87-40A9-B46D-882F3303791C}">
      <dgm:prSet/>
      <dgm:spPr/>
      <dgm:t>
        <a:bodyPr/>
        <a:lstStyle/>
        <a:p>
          <a:endParaRPr lang="es-MX"/>
        </a:p>
      </dgm:t>
    </dgm:pt>
    <dgm:pt modelId="{FB990EA4-FD8B-45AE-9A15-9315E20AE47A}" type="sibTrans" cxnId="{E323B873-BD87-40A9-B46D-882F3303791C}">
      <dgm:prSet/>
      <dgm:spPr/>
      <dgm:t>
        <a:bodyPr/>
        <a:lstStyle/>
        <a:p>
          <a:endParaRPr lang="es-MX"/>
        </a:p>
      </dgm:t>
    </dgm:pt>
    <dgm:pt modelId="{FBEF80E4-E6D6-46E6-9742-3A91745A4F58}">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Exploratory data analysis</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619BEFF8-33BE-4729-A8E8-1D20C30FC65E}" type="parTrans" cxnId="{203DD2DC-5B1C-4EBE-A173-A6A5B478385A}">
      <dgm:prSet/>
      <dgm:spPr/>
      <dgm:t>
        <a:bodyPr/>
        <a:lstStyle/>
        <a:p>
          <a:endParaRPr lang="es-MX"/>
        </a:p>
      </dgm:t>
    </dgm:pt>
    <dgm:pt modelId="{CA97D91B-A20C-40C8-9EC3-F3325071023A}" type="sibTrans" cxnId="{203DD2DC-5B1C-4EBE-A173-A6A5B478385A}">
      <dgm:prSet/>
      <dgm:spPr/>
      <dgm:t>
        <a:bodyPr/>
        <a:lstStyle/>
        <a:p>
          <a:endParaRPr lang="es-MX"/>
        </a:p>
      </dgm:t>
    </dgm:pt>
    <dgm:pt modelId="{AD2D6CCB-44A9-4A59-AAF5-B20AC591F92A}">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Heatmap</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59503A30-2F94-4296-B800-859F1B822BF5}" type="parTrans" cxnId="{003F8CF0-876B-4E67-BD67-F3666EBC6700}">
      <dgm:prSet/>
      <dgm:spPr/>
      <dgm:t>
        <a:bodyPr/>
        <a:lstStyle/>
        <a:p>
          <a:endParaRPr lang="es-MX"/>
        </a:p>
      </dgm:t>
    </dgm:pt>
    <dgm:pt modelId="{B4C08DD9-3ABD-4E90-AA76-9601DD2C67D4}" type="sibTrans" cxnId="{003F8CF0-876B-4E67-BD67-F3666EBC6700}">
      <dgm:prSet/>
      <dgm:spPr/>
      <dgm:t>
        <a:bodyPr/>
        <a:lstStyle/>
        <a:p>
          <a:endParaRPr lang="es-MX"/>
        </a:p>
      </dgm:t>
    </dgm:pt>
    <dgm:pt modelId="{0A4880D2-26D8-4526-B1EE-8C44B6E3F76E}">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Modeling</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42294F7F-F55E-41EE-9A25-30374488C113}" type="parTrans" cxnId="{FF59C923-3E38-41B1-8F29-492E1B54FAC6}">
      <dgm:prSet/>
      <dgm:spPr/>
      <dgm:t>
        <a:bodyPr/>
        <a:lstStyle/>
        <a:p>
          <a:endParaRPr lang="es-MX"/>
        </a:p>
      </dgm:t>
    </dgm:pt>
    <dgm:pt modelId="{7DD744A0-063C-4A30-9B16-80D188BC4BB1}" type="sibTrans" cxnId="{FF59C923-3E38-41B1-8F29-492E1B54FAC6}">
      <dgm:prSet/>
      <dgm:spPr/>
      <dgm:t>
        <a:bodyPr/>
        <a:lstStyle/>
        <a:p>
          <a:endParaRPr lang="es-MX"/>
        </a:p>
      </dgm:t>
    </dgm:pt>
    <dgm:pt modelId="{DDF33AB1-26ED-4E48-AE64-4532E001443B}">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Regression</a:t>
          </a:r>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956F139F-E0FC-4F63-AD09-9A612BD24445}" type="parTrans" cxnId="{D80ACA1C-ADDF-4EE0-BC1A-2F6FECE4A582}">
      <dgm:prSet/>
      <dgm:spPr/>
      <dgm:t>
        <a:bodyPr/>
        <a:lstStyle/>
        <a:p>
          <a:endParaRPr lang="es-MX"/>
        </a:p>
      </dgm:t>
    </dgm:pt>
    <dgm:pt modelId="{F279170D-4DC4-45C7-8078-006343BF5C30}" type="sibTrans" cxnId="{D80ACA1C-ADDF-4EE0-BC1A-2F6FECE4A582}">
      <dgm:prSet/>
      <dgm:spPr/>
      <dgm:t>
        <a:bodyPr/>
        <a:lstStyle/>
        <a:p>
          <a:endParaRPr lang="es-MX"/>
        </a:p>
      </dgm:t>
    </dgm:pt>
    <dgm:pt modelId="{AAF4F586-CBED-4A81-A313-EE665D002D4D}">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Classification</a:t>
          </a:r>
        </a:p>
      </dgm:t>
      <dgm:extLst>
        <a:ext uri="{E40237B7-FDA0-4F09-8148-C483321AD2D9}">
          <dgm14:cNvPr xmlns:dgm14="http://schemas.microsoft.com/office/drawing/2010/diagram" id="0" name="">
            <a:hlinkClick xmlns:r="http://schemas.openxmlformats.org/officeDocument/2006/relationships" r:id="rId11" action="ppaction://hlinksldjump"/>
          </dgm14:cNvPr>
        </a:ext>
      </dgm:extLst>
    </dgm:pt>
    <dgm:pt modelId="{9984A6A7-8261-41A8-BFD7-217F0957038B}" type="parTrans" cxnId="{272B9DD0-AC5C-4542-8D05-F1AE786BCAE6}">
      <dgm:prSet/>
      <dgm:spPr/>
      <dgm:t>
        <a:bodyPr/>
        <a:lstStyle/>
        <a:p>
          <a:endParaRPr lang="es-MX"/>
        </a:p>
      </dgm:t>
    </dgm:pt>
    <dgm:pt modelId="{9447A521-E1AE-4EDA-8DBB-B03026367A8A}" type="sibTrans" cxnId="{272B9DD0-AC5C-4542-8D05-F1AE786BCAE6}">
      <dgm:prSet/>
      <dgm:spPr/>
      <dgm:t>
        <a:bodyPr/>
        <a:lstStyle/>
        <a:p>
          <a:endParaRPr lang="es-MX"/>
        </a:p>
      </dgm:t>
    </dgm:pt>
    <dgm:pt modelId="{D5BD34C4-AF28-4EC8-A435-15909EF150A9}">
      <dgm:prSet phldrT="[Text]"/>
      <dgm:spPr>
        <a:solidFill>
          <a:srgbClr val="3ABAD9"/>
        </a:solidFill>
      </dgm:spPr>
      <dgm:t>
        <a:bodyPr/>
        <a:lstStyle/>
        <a:p>
          <a:r>
            <a:rPr lang="es-MX" b="1" dirty="0">
              <a:ln>
                <a:solidFill>
                  <a:schemeClr val="bg1"/>
                </a:solidFill>
              </a:ln>
              <a:solidFill>
                <a:schemeClr val="bg1"/>
              </a:solidFill>
              <a:latin typeface="Century Gothic" panose="020B0502020202020204" pitchFamily="34" charset="0"/>
            </a:rPr>
            <a:t>Summary</a:t>
          </a:r>
        </a:p>
      </dgm:t>
      <dgm:extLst>
        <a:ext uri="{E40237B7-FDA0-4F09-8148-C483321AD2D9}">
          <dgm14:cNvPr xmlns:dgm14="http://schemas.microsoft.com/office/drawing/2010/diagram" id="0" name="">
            <a:hlinkClick xmlns:r="http://schemas.openxmlformats.org/officeDocument/2006/relationships" r:id="rId12" action="ppaction://hlinksldjump"/>
          </dgm14:cNvPr>
        </a:ext>
      </dgm:extLst>
    </dgm:pt>
    <dgm:pt modelId="{5AC41251-CB09-480B-9BD4-9A61B360A079}" type="parTrans" cxnId="{ADD5DAB5-A654-483D-8EF1-3ACD23855C1A}">
      <dgm:prSet/>
      <dgm:spPr/>
      <dgm:t>
        <a:bodyPr/>
        <a:lstStyle/>
        <a:p>
          <a:endParaRPr lang="es-MX"/>
        </a:p>
      </dgm:t>
    </dgm:pt>
    <dgm:pt modelId="{88457AA8-755D-419C-99FB-94BFE52FC48F}" type="sibTrans" cxnId="{ADD5DAB5-A654-483D-8EF1-3ACD23855C1A}">
      <dgm:prSet/>
      <dgm:spPr/>
      <dgm:t>
        <a:bodyPr/>
        <a:lstStyle/>
        <a:p>
          <a:endParaRPr lang="es-MX"/>
        </a:p>
      </dgm:t>
    </dgm:pt>
    <dgm:pt modelId="{CC2DC491-06B6-4936-BA02-B19A396B9C09}" type="pres">
      <dgm:prSet presAssocID="{4E396165-EE3F-4C71-85A7-DE500D943B24}" presName="diagram" presStyleCnt="0">
        <dgm:presLayoutVars>
          <dgm:dir/>
          <dgm:resizeHandles val="exact"/>
        </dgm:presLayoutVars>
      </dgm:prSet>
      <dgm:spPr/>
    </dgm:pt>
    <dgm:pt modelId="{C7A49375-FD30-45A9-9F4B-B4667F15AA00}" type="pres">
      <dgm:prSet presAssocID="{DC4D97CC-4495-4D49-821E-2139151C297D}" presName="node" presStyleLbl="node1" presStyleIdx="0" presStyleCnt="12">
        <dgm:presLayoutVars>
          <dgm:bulletEnabled val="1"/>
        </dgm:presLayoutVars>
      </dgm:prSet>
      <dgm:spPr/>
    </dgm:pt>
    <dgm:pt modelId="{D519B17A-66FC-4651-832B-C97400230301}" type="pres">
      <dgm:prSet presAssocID="{EDCC7491-CCE1-42BE-9C8E-3570321B40DC}" presName="sibTrans" presStyleCnt="0"/>
      <dgm:spPr/>
    </dgm:pt>
    <dgm:pt modelId="{2AC4D44C-AF1D-4360-87D9-B39811AD0C4B}" type="pres">
      <dgm:prSet presAssocID="{7688C25D-7F09-4C41-AF7C-D8510EE59141}" presName="node" presStyleLbl="node1" presStyleIdx="1" presStyleCnt="12">
        <dgm:presLayoutVars>
          <dgm:bulletEnabled val="1"/>
        </dgm:presLayoutVars>
      </dgm:prSet>
      <dgm:spPr/>
    </dgm:pt>
    <dgm:pt modelId="{3497528D-95B3-484F-BED0-2F4B35818E45}" type="pres">
      <dgm:prSet presAssocID="{98BD2DEB-0999-4C7D-ABAC-3312C57A63A8}" presName="sibTrans" presStyleCnt="0"/>
      <dgm:spPr/>
    </dgm:pt>
    <dgm:pt modelId="{7770A065-2E17-4BEC-A388-8BC078C218EE}" type="pres">
      <dgm:prSet presAssocID="{50782895-B689-42FE-8F58-61B080EAFAC2}" presName="node" presStyleLbl="node1" presStyleIdx="2" presStyleCnt="12">
        <dgm:presLayoutVars>
          <dgm:bulletEnabled val="1"/>
        </dgm:presLayoutVars>
      </dgm:prSet>
      <dgm:spPr/>
    </dgm:pt>
    <dgm:pt modelId="{6FCE1588-C488-4C20-BBCD-CF18241E2B01}" type="pres">
      <dgm:prSet presAssocID="{6B309D0A-69D2-4ED5-9823-3EB9A46BC0B6}" presName="sibTrans" presStyleCnt="0"/>
      <dgm:spPr/>
    </dgm:pt>
    <dgm:pt modelId="{2680122D-797F-45A1-AE91-1C5C0A447478}" type="pres">
      <dgm:prSet presAssocID="{ACCC538F-6197-4B4E-B3C3-2BD059E4CF68}" presName="node" presStyleLbl="node1" presStyleIdx="3" presStyleCnt="12">
        <dgm:presLayoutVars>
          <dgm:bulletEnabled val="1"/>
        </dgm:presLayoutVars>
      </dgm:prSet>
      <dgm:spPr/>
    </dgm:pt>
    <dgm:pt modelId="{48455AD9-B3EF-41A6-86E1-55A79F136160}" type="pres">
      <dgm:prSet presAssocID="{CDDC7041-480D-447D-9ED4-5678036534EB}" presName="sibTrans" presStyleCnt="0"/>
      <dgm:spPr/>
    </dgm:pt>
    <dgm:pt modelId="{5B9852D9-B8E5-48A0-AC97-635F00A856AD}" type="pres">
      <dgm:prSet presAssocID="{100BF87C-8769-488B-B2F1-4B9E377A608D}" presName="node" presStyleLbl="node1" presStyleIdx="4" presStyleCnt="12">
        <dgm:presLayoutVars>
          <dgm:bulletEnabled val="1"/>
        </dgm:presLayoutVars>
      </dgm:prSet>
      <dgm:spPr/>
    </dgm:pt>
    <dgm:pt modelId="{95D944F5-743E-4C16-ADD6-D88CE243AE14}" type="pres">
      <dgm:prSet presAssocID="{0B361973-E3BD-4E61-B458-FDEA249FC54C}" presName="sibTrans" presStyleCnt="0"/>
      <dgm:spPr/>
    </dgm:pt>
    <dgm:pt modelId="{B23A586E-692F-4B19-9D6F-9EA0C7FA0F24}" type="pres">
      <dgm:prSet presAssocID="{021C722C-F1EA-4A2C-8D56-BEB9D290666B}" presName="node" presStyleLbl="node1" presStyleIdx="5" presStyleCnt="12">
        <dgm:presLayoutVars>
          <dgm:bulletEnabled val="1"/>
        </dgm:presLayoutVars>
      </dgm:prSet>
      <dgm:spPr/>
    </dgm:pt>
    <dgm:pt modelId="{98C85E12-C6DC-4CD1-AD6F-C9A787CCD0E1}" type="pres">
      <dgm:prSet presAssocID="{FB990EA4-FD8B-45AE-9A15-9315E20AE47A}" presName="sibTrans" presStyleCnt="0"/>
      <dgm:spPr/>
    </dgm:pt>
    <dgm:pt modelId="{391B375F-00CB-40E2-9354-5AEBE63DA90C}" type="pres">
      <dgm:prSet presAssocID="{FBEF80E4-E6D6-46E6-9742-3A91745A4F58}" presName="node" presStyleLbl="node1" presStyleIdx="6" presStyleCnt="12">
        <dgm:presLayoutVars>
          <dgm:bulletEnabled val="1"/>
        </dgm:presLayoutVars>
      </dgm:prSet>
      <dgm:spPr/>
    </dgm:pt>
    <dgm:pt modelId="{A084161C-C300-4682-A805-92CEA53F993F}" type="pres">
      <dgm:prSet presAssocID="{CA97D91B-A20C-40C8-9EC3-F3325071023A}" presName="sibTrans" presStyleCnt="0"/>
      <dgm:spPr/>
    </dgm:pt>
    <dgm:pt modelId="{FB952E7E-376F-4465-8781-AF2BC68C10D1}" type="pres">
      <dgm:prSet presAssocID="{AD2D6CCB-44A9-4A59-AAF5-B20AC591F92A}" presName="node" presStyleLbl="node1" presStyleIdx="7" presStyleCnt="12">
        <dgm:presLayoutVars>
          <dgm:bulletEnabled val="1"/>
        </dgm:presLayoutVars>
      </dgm:prSet>
      <dgm:spPr/>
    </dgm:pt>
    <dgm:pt modelId="{CA3E6DD6-0979-4D28-9734-7C69FDF1EE3E}" type="pres">
      <dgm:prSet presAssocID="{B4C08DD9-3ABD-4E90-AA76-9601DD2C67D4}" presName="sibTrans" presStyleCnt="0"/>
      <dgm:spPr/>
    </dgm:pt>
    <dgm:pt modelId="{4C1CE46D-E917-428A-B811-074600E75A1C}" type="pres">
      <dgm:prSet presAssocID="{0A4880D2-26D8-4526-B1EE-8C44B6E3F76E}" presName="node" presStyleLbl="node1" presStyleIdx="8" presStyleCnt="12">
        <dgm:presLayoutVars>
          <dgm:bulletEnabled val="1"/>
        </dgm:presLayoutVars>
      </dgm:prSet>
      <dgm:spPr/>
    </dgm:pt>
    <dgm:pt modelId="{487C53E6-1F55-4CFC-A5C8-7813BC26E0AF}" type="pres">
      <dgm:prSet presAssocID="{7DD744A0-063C-4A30-9B16-80D188BC4BB1}" presName="sibTrans" presStyleCnt="0"/>
      <dgm:spPr/>
    </dgm:pt>
    <dgm:pt modelId="{4B4702F7-791D-43D1-B333-E1B791629757}" type="pres">
      <dgm:prSet presAssocID="{DDF33AB1-26ED-4E48-AE64-4532E001443B}" presName="node" presStyleLbl="node1" presStyleIdx="9" presStyleCnt="12">
        <dgm:presLayoutVars>
          <dgm:bulletEnabled val="1"/>
        </dgm:presLayoutVars>
      </dgm:prSet>
      <dgm:spPr/>
    </dgm:pt>
    <dgm:pt modelId="{A17D32D4-AF21-490D-A9E5-970AED4850BE}" type="pres">
      <dgm:prSet presAssocID="{F279170D-4DC4-45C7-8078-006343BF5C30}" presName="sibTrans" presStyleCnt="0"/>
      <dgm:spPr/>
    </dgm:pt>
    <dgm:pt modelId="{08173C4A-F3EC-45B2-BC9E-C1CDA8449B4C}" type="pres">
      <dgm:prSet presAssocID="{AAF4F586-CBED-4A81-A313-EE665D002D4D}" presName="node" presStyleLbl="node1" presStyleIdx="10" presStyleCnt="12">
        <dgm:presLayoutVars>
          <dgm:bulletEnabled val="1"/>
        </dgm:presLayoutVars>
      </dgm:prSet>
      <dgm:spPr/>
    </dgm:pt>
    <dgm:pt modelId="{16520BFC-8CD3-4237-8BD7-59FBC636088B}" type="pres">
      <dgm:prSet presAssocID="{9447A521-E1AE-4EDA-8DBB-B03026367A8A}" presName="sibTrans" presStyleCnt="0"/>
      <dgm:spPr/>
    </dgm:pt>
    <dgm:pt modelId="{810ED150-980D-456E-8079-BFD69C26DD91}" type="pres">
      <dgm:prSet presAssocID="{D5BD34C4-AF28-4EC8-A435-15909EF150A9}" presName="node" presStyleLbl="node1" presStyleIdx="11" presStyleCnt="12">
        <dgm:presLayoutVars>
          <dgm:bulletEnabled val="1"/>
        </dgm:presLayoutVars>
      </dgm:prSet>
      <dgm:spPr/>
    </dgm:pt>
  </dgm:ptLst>
  <dgm:cxnLst>
    <dgm:cxn modelId="{9CD83F0D-FE90-4BA7-8571-C85D3D027750}" type="presOf" srcId="{DDF33AB1-26ED-4E48-AE64-4532E001443B}" destId="{4B4702F7-791D-43D1-B333-E1B791629757}" srcOrd="0" destOrd="0" presId="urn:microsoft.com/office/officeart/2005/8/layout/default"/>
    <dgm:cxn modelId="{D80ACA1C-ADDF-4EE0-BC1A-2F6FECE4A582}" srcId="{4E396165-EE3F-4C71-85A7-DE500D943B24}" destId="{DDF33AB1-26ED-4E48-AE64-4532E001443B}" srcOrd="9" destOrd="0" parTransId="{956F139F-E0FC-4F63-AD09-9A612BD24445}" sibTransId="{F279170D-4DC4-45C7-8078-006343BF5C30}"/>
    <dgm:cxn modelId="{FF59C923-3E38-41B1-8F29-492E1B54FAC6}" srcId="{4E396165-EE3F-4C71-85A7-DE500D943B24}" destId="{0A4880D2-26D8-4526-B1EE-8C44B6E3F76E}" srcOrd="8" destOrd="0" parTransId="{42294F7F-F55E-41EE-9A25-30374488C113}" sibTransId="{7DD744A0-063C-4A30-9B16-80D188BC4BB1}"/>
    <dgm:cxn modelId="{57DFD15B-EE26-4DD7-B451-82E56E63A760}" type="presOf" srcId="{FBEF80E4-E6D6-46E6-9742-3A91745A4F58}" destId="{391B375F-00CB-40E2-9354-5AEBE63DA90C}" srcOrd="0" destOrd="0" presId="urn:microsoft.com/office/officeart/2005/8/layout/default"/>
    <dgm:cxn modelId="{0B410860-5DB0-47B6-B48E-0EC650E71BD2}" srcId="{4E396165-EE3F-4C71-85A7-DE500D943B24}" destId="{7688C25D-7F09-4C41-AF7C-D8510EE59141}" srcOrd="1" destOrd="0" parTransId="{DA58637B-CBDC-4CC2-8337-9C6B9963E83C}" sibTransId="{98BD2DEB-0999-4C7D-ABAC-3312C57A63A8}"/>
    <dgm:cxn modelId="{E1217666-DA3C-4592-8D52-3AD7F5413490}" type="presOf" srcId="{AAF4F586-CBED-4A81-A313-EE665D002D4D}" destId="{08173C4A-F3EC-45B2-BC9E-C1CDA8449B4C}" srcOrd="0" destOrd="0" presId="urn:microsoft.com/office/officeart/2005/8/layout/default"/>
    <dgm:cxn modelId="{7C5AE86D-211D-45E0-B78E-5F96BEC48198}" type="presOf" srcId="{DC4D97CC-4495-4D49-821E-2139151C297D}" destId="{C7A49375-FD30-45A9-9F4B-B4667F15AA00}" srcOrd="0" destOrd="0" presId="urn:microsoft.com/office/officeart/2005/8/layout/default"/>
    <dgm:cxn modelId="{A580C270-9EB5-44CB-8EC0-57B9183B653D}" type="presOf" srcId="{0A4880D2-26D8-4526-B1EE-8C44B6E3F76E}" destId="{4C1CE46D-E917-428A-B811-074600E75A1C}" srcOrd="0" destOrd="0" presId="urn:microsoft.com/office/officeart/2005/8/layout/default"/>
    <dgm:cxn modelId="{E3EB7272-C9FE-4942-8BFA-2D74E5C07A59}" srcId="{4E396165-EE3F-4C71-85A7-DE500D943B24}" destId="{50782895-B689-42FE-8F58-61B080EAFAC2}" srcOrd="2" destOrd="0" parTransId="{330FF85A-189D-4D56-9068-034DA21FF9D0}" sibTransId="{6B309D0A-69D2-4ED5-9823-3EB9A46BC0B6}"/>
    <dgm:cxn modelId="{E323B873-BD87-40A9-B46D-882F3303791C}" srcId="{4E396165-EE3F-4C71-85A7-DE500D943B24}" destId="{021C722C-F1EA-4A2C-8D56-BEB9D290666B}" srcOrd="5" destOrd="0" parTransId="{53791F0E-CAFE-4FF6-ACC4-0A358BD97E84}" sibTransId="{FB990EA4-FD8B-45AE-9A15-9315E20AE47A}"/>
    <dgm:cxn modelId="{8D967654-33C9-49F2-8C23-88F2FC57B390}" type="presOf" srcId="{ACCC538F-6197-4B4E-B3C3-2BD059E4CF68}" destId="{2680122D-797F-45A1-AE91-1C5C0A447478}" srcOrd="0" destOrd="0" presId="urn:microsoft.com/office/officeart/2005/8/layout/default"/>
    <dgm:cxn modelId="{36937176-D873-4BC1-83A0-6B4761EB043C}" type="presOf" srcId="{100BF87C-8769-488B-B2F1-4B9E377A608D}" destId="{5B9852D9-B8E5-48A0-AC97-635F00A856AD}" srcOrd="0" destOrd="0" presId="urn:microsoft.com/office/officeart/2005/8/layout/default"/>
    <dgm:cxn modelId="{34F04E59-C1F7-48DC-AD3D-B194D7E7AEC9}" srcId="{4E396165-EE3F-4C71-85A7-DE500D943B24}" destId="{DC4D97CC-4495-4D49-821E-2139151C297D}" srcOrd="0" destOrd="0" parTransId="{7865A5D5-C413-46D0-87A4-E13583525DEB}" sibTransId="{EDCC7491-CCE1-42BE-9C8E-3570321B40DC}"/>
    <dgm:cxn modelId="{43B8117A-26E9-4CFE-9831-CE5057808CD5}" type="presOf" srcId="{4E396165-EE3F-4C71-85A7-DE500D943B24}" destId="{CC2DC491-06B6-4936-BA02-B19A396B9C09}" srcOrd="0" destOrd="0" presId="urn:microsoft.com/office/officeart/2005/8/layout/default"/>
    <dgm:cxn modelId="{809E54B3-7F34-46E8-A727-21028108853F}" type="presOf" srcId="{7688C25D-7F09-4C41-AF7C-D8510EE59141}" destId="{2AC4D44C-AF1D-4360-87D9-B39811AD0C4B}" srcOrd="0" destOrd="0" presId="urn:microsoft.com/office/officeart/2005/8/layout/default"/>
    <dgm:cxn modelId="{ADD5DAB5-A654-483D-8EF1-3ACD23855C1A}" srcId="{4E396165-EE3F-4C71-85A7-DE500D943B24}" destId="{D5BD34C4-AF28-4EC8-A435-15909EF150A9}" srcOrd="11" destOrd="0" parTransId="{5AC41251-CB09-480B-9BD4-9A61B360A079}" sibTransId="{88457AA8-755D-419C-99FB-94BFE52FC48F}"/>
    <dgm:cxn modelId="{49C1AECC-9707-499A-830F-E0EE7BE34861}" srcId="{4E396165-EE3F-4C71-85A7-DE500D943B24}" destId="{100BF87C-8769-488B-B2F1-4B9E377A608D}" srcOrd="4" destOrd="0" parTransId="{0E3EEAA6-B880-44D9-884F-1F601BF2D992}" sibTransId="{0B361973-E3BD-4E61-B458-FDEA249FC54C}"/>
    <dgm:cxn modelId="{272B9DD0-AC5C-4542-8D05-F1AE786BCAE6}" srcId="{4E396165-EE3F-4C71-85A7-DE500D943B24}" destId="{AAF4F586-CBED-4A81-A313-EE665D002D4D}" srcOrd="10" destOrd="0" parTransId="{9984A6A7-8261-41A8-BFD7-217F0957038B}" sibTransId="{9447A521-E1AE-4EDA-8DBB-B03026367A8A}"/>
    <dgm:cxn modelId="{D10E18D3-CD8C-4C94-99D5-EFF8CA985135}" type="presOf" srcId="{021C722C-F1EA-4A2C-8D56-BEB9D290666B}" destId="{B23A586E-692F-4B19-9D6F-9EA0C7FA0F24}" srcOrd="0" destOrd="0" presId="urn:microsoft.com/office/officeart/2005/8/layout/default"/>
    <dgm:cxn modelId="{203DD2DC-5B1C-4EBE-A173-A6A5B478385A}" srcId="{4E396165-EE3F-4C71-85A7-DE500D943B24}" destId="{FBEF80E4-E6D6-46E6-9742-3A91745A4F58}" srcOrd="6" destOrd="0" parTransId="{619BEFF8-33BE-4729-A8E8-1D20C30FC65E}" sibTransId="{CA97D91B-A20C-40C8-9EC3-F3325071023A}"/>
    <dgm:cxn modelId="{B49A20DE-5EBE-4508-9C0E-53FB27C98C28}" type="presOf" srcId="{AD2D6CCB-44A9-4A59-AAF5-B20AC591F92A}" destId="{FB952E7E-376F-4465-8781-AF2BC68C10D1}" srcOrd="0" destOrd="0" presId="urn:microsoft.com/office/officeart/2005/8/layout/default"/>
    <dgm:cxn modelId="{EDE409E2-6742-4A4A-AF8F-3D4BE272E30A}" type="presOf" srcId="{50782895-B689-42FE-8F58-61B080EAFAC2}" destId="{7770A065-2E17-4BEC-A388-8BC078C218EE}" srcOrd="0" destOrd="0" presId="urn:microsoft.com/office/officeart/2005/8/layout/default"/>
    <dgm:cxn modelId="{AC520FE7-8FA5-42E3-BA06-4E43D80B5E44}" srcId="{4E396165-EE3F-4C71-85A7-DE500D943B24}" destId="{ACCC538F-6197-4B4E-B3C3-2BD059E4CF68}" srcOrd="3" destOrd="0" parTransId="{09FEF38F-09BE-416C-B024-CD1A1C525003}" sibTransId="{CDDC7041-480D-447D-9ED4-5678036534EB}"/>
    <dgm:cxn modelId="{003F8CF0-876B-4E67-BD67-F3666EBC6700}" srcId="{4E396165-EE3F-4C71-85A7-DE500D943B24}" destId="{AD2D6CCB-44A9-4A59-AAF5-B20AC591F92A}" srcOrd="7" destOrd="0" parTransId="{59503A30-2F94-4296-B800-859F1B822BF5}" sibTransId="{B4C08DD9-3ABD-4E90-AA76-9601DD2C67D4}"/>
    <dgm:cxn modelId="{C03480F7-DF9B-4139-992D-9E1CBFB6B50A}" type="presOf" srcId="{D5BD34C4-AF28-4EC8-A435-15909EF150A9}" destId="{810ED150-980D-456E-8079-BFD69C26DD91}" srcOrd="0" destOrd="0" presId="urn:microsoft.com/office/officeart/2005/8/layout/default"/>
    <dgm:cxn modelId="{9E8B6A64-AEE4-46C9-B14D-ED24C5007DED}" type="presParOf" srcId="{CC2DC491-06B6-4936-BA02-B19A396B9C09}" destId="{C7A49375-FD30-45A9-9F4B-B4667F15AA00}" srcOrd="0" destOrd="0" presId="urn:microsoft.com/office/officeart/2005/8/layout/default"/>
    <dgm:cxn modelId="{A2DB63C9-E3A4-43EC-B3B6-9DFF6D965AE3}" type="presParOf" srcId="{CC2DC491-06B6-4936-BA02-B19A396B9C09}" destId="{D519B17A-66FC-4651-832B-C97400230301}" srcOrd="1" destOrd="0" presId="urn:microsoft.com/office/officeart/2005/8/layout/default"/>
    <dgm:cxn modelId="{7318421A-8107-4BC0-A942-8D55B38BDCAD}" type="presParOf" srcId="{CC2DC491-06B6-4936-BA02-B19A396B9C09}" destId="{2AC4D44C-AF1D-4360-87D9-B39811AD0C4B}" srcOrd="2" destOrd="0" presId="urn:microsoft.com/office/officeart/2005/8/layout/default"/>
    <dgm:cxn modelId="{6D72F5AB-3974-4CAD-9278-286146CFFC05}" type="presParOf" srcId="{CC2DC491-06B6-4936-BA02-B19A396B9C09}" destId="{3497528D-95B3-484F-BED0-2F4B35818E45}" srcOrd="3" destOrd="0" presId="urn:microsoft.com/office/officeart/2005/8/layout/default"/>
    <dgm:cxn modelId="{2C7AA4FB-1B96-4519-8E3A-775FC1424DCF}" type="presParOf" srcId="{CC2DC491-06B6-4936-BA02-B19A396B9C09}" destId="{7770A065-2E17-4BEC-A388-8BC078C218EE}" srcOrd="4" destOrd="0" presId="urn:microsoft.com/office/officeart/2005/8/layout/default"/>
    <dgm:cxn modelId="{9465698B-E34B-413A-B644-A2140AF31C3D}" type="presParOf" srcId="{CC2DC491-06B6-4936-BA02-B19A396B9C09}" destId="{6FCE1588-C488-4C20-BBCD-CF18241E2B01}" srcOrd="5" destOrd="0" presId="urn:microsoft.com/office/officeart/2005/8/layout/default"/>
    <dgm:cxn modelId="{71F8E8C0-9AB4-4463-A592-F674A11B3A15}" type="presParOf" srcId="{CC2DC491-06B6-4936-BA02-B19A396B9C09}" destId="{2680122D-797F-45A1-AE91-1C5C0A447478}" srcOrd="6" destOrd="0" presId="urn:microsoft.com/office/officeart/2005/8/layout/default"/>
    <dgm:cxn modelId="{4E78DDF3-48AA-479B-B8D7-81CE78546C49}" type="presParOf" srcId="{CC2DC491-06B6-4936-BA02-B19A396B9C09}" destId="{48455AD9-B3EF-41A6-86E1-55A79F136160}" srcOrd="7" destOrd="0" presId="urn:microsoft.com/office/officeart/2005/8/layout/default"/>
    <dgm:cxn modelId="{30EE5312-DF50-481A-8F43-FE4999EC04AD}" type="presParOf" srcId="{CC2DC491-06B6-4936-BA02-B19A396B9C09}" destId="{5B9852D9-B8E5-48A0-AC97-635F00A856AD}" srcOrd="8" destOrd="0" presId="urn:microsoft.com/office/officeart/2005/8/layout/default"/>
    <dgm:cxn modelId="{DED53C12-5850-4259-9D3B-6E96224B0193}" type="presParOf" srcId="{CC2DC491-06B6-4936-BA02-B19A396B9C09}" destId="{95D944F5-743E-4C16-ADD6-D88CE243AE14}" srcOrd="9" destOrd="0" presId="urn:microsoft.com/office/officeart/2005/8/layout/default"/>
    <dgm:cxn modelId="{857AF52D-2807-4E80-B1DA-D8B7ECF1B27E}" type="presParOf" srcId="{CC2DC491-06B6-4936-BA02-B19A396B9C09}" destId="{B23A586E-692F-4B19-9D6F-9EA0C7FA0F24}" srcOrd="10" destOrd="0" presId="urn:microsoft.com/office/officeart/2005/8/layout/default"/>
    <dgm:cxn modelId="{BDF0089B-686A-4C30-B06E-E0BC57AD3AF4}" type="presParOf" srcId="{CC2DC491-06B6-4936-BA02-B19A396B9C09}" destId="{98C85E12-C6DC-4CD1-AD6F-C9A787CCD0E1}" srcOrd="11" destOrd="0" presId="urn:microsoft.com/office/officeart/2005/8/layout/default"/>
    <dgm:cxn modelId="{A6DB953F-A278-4F18-AF57-14F7FA6E8171}" type="presParOf" srcId="{CC2DC491-06B6-4936-BA02-B19A396B9C09}" destId="{391B375F-00CB-40E2-9354-5AEBE63DA90C}" srcOrd="12" destOrd="0" presId="urn:microsoft.com/office/officeart/2005/8/layout/default"/>
    <dgm:cxn modelId="{94EA008A-7ED0-43AA-B74E-0EA69B120C35}" type="presParOf" srcId="{CC2DC491-06B6-4936-BA02-B19A396B9C09}" destId="{A084161C-C300-4682-A805-92CEA53F993F}" srcOrd="13" destOrd="0" presId="urn:microsoft.com/office/officeart/2005/8/layout/default"/>
    <dgm:cxn modelId="{B25349CD-8BDD-4874-91F7-13291A621468}" type="presParOf" srcId="{CC2DC491-06B6-4936-BA02-B19A396B9C09}" destId="{FB952E7E-376F-4465-8781-AF2BC68C10D1}" srcOrd="14" destOrd="0" presId="urn:microsoft.com/office/officeart/2005/8/layout/default"/>
    <dgm:cxn modelId="{FAE3D5A9-F672-4652-BBC8-9A47A29AF004}" type="presParOf" srcId="{CC2DC491-06B6-4936-BA02-B19A396B9C09}" destId="{CA3E6DD6-0979-4D28-9734-7C69FDF1EE3E}" srcOrd="15" destOrd="0" presId="urn:microsoft.com/office/officeart/2005/8/layout/default"/>
    <dgm:cxn modelId="{D71E4DDB-2155-4089-B289-2A079517C5A7}" type="presParOf" srcId="{CC2DC491-06B6-4936-BA02-B19A396B9C09}" destId="{4C1CE46D-E917-428A-B811-074600E75A1C}" srcOrd="16" destOrd="0" presId="urn:microsoft.com/office/officeart/2005/8/layout/default"/>
    <dgm:cxn modelId="{A1429394-0499-4DFF-A689-96F8BF492863}" type="presParOf" srcId="{CC2DC491-06B6-4936-BA02-B19A396B9C09}" destId="{487C53E6-1F55-4CFC-A5C8-7813BC26E0AF}" srcOrd="17" destOrd="0" presId="urn:microsoft.com/office/officeart/2005/8/layout/default"/>
    <dgm:cxn modelId="{93967F3A-5617-40F8-927C-825CAB3DB683}" type="presParOf" srcId="{CC2DC491-06B6-4936-BA02-B19A396B9C09}" destId="{4B4702F7-791D-43D1-B333-E1B791629757}" srcOrd="18" destOrd="0" presId="urn:microsoft.com/office/officeart/2005/8/layout/default"/>
    <dgm:cxn modelId="{7A16B2F3-6B44-40F3-B535-5D00276CC366}" type="presParOf" srcId="{CC2DC491-06B6-4936-BA02-B19A396B9C09}" destId="{A17D32D4-AF21-490D-A9E5-970AED4850BE}" srcOrd="19" destOrd="0" presId="urn:microsoft.com/office/officeart/2005/8/layout/default"/>
    <dgm:cxn modelId="{57136981-606B-490B-BB07-3EE3E14F574F}" type="presParOf" srcId="{CC2DC491-06B6-4936-BA02-B19A396B9C09}" destId="{08173C4A-F3EC-45B2-BC9E-C1CDA8449B4C}" srcOrd="20" destOrd="0" presId="urn:microsoft.com/office/officeart/2005/8/layout/default"/>
    <dgm:cxn modelId="{7B9EFDFE-D9AA-43F5-87B4-718ADA13CFCB}" type="presParOf" srcId="{CC2DC491-06B6-4936-BA02-B19A396B9C09}" destId="{16520BFC-8CD3-4237-8BD7-59FBC636088B}" srcOrd="21" destOrd="0" presId="urn:microsoft.com/office/officeart/2005/8/layout/default"/>
    <dgm:cxn modelId="{388E9CFB-2308-4B91-9D7E-D681085A6ECA}" type="presParOf" srcId="{CC2DC491-06B6-4936-BA02-B19A396B9C09}" destId="{810ED150-980D-456E-8079-BFD69C26DD91}" srcOrd="2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520A1-03A9-4D78-8B03-904DE5F232F9}">
      <dsp:nvSpPr>
        <dsp:cNvPr id="0" name=""/>
        <dsp:cNvSpPr/>
      </dsp:nvSpPr>
      <dsp:spPr>
        <a:xfrm>
          <a:off x="0" y="334100"/>
          <a:ext cx="6817660" cy="403200"/>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C915F43-B420-44AA-9CA0-D2CE80DC8699}">
      <dsp:nvSpPr>
        <dsp:cNvPr id="0" name=""/>
        <dsp:cNvSpPr/>
      </dsp:nvSpPr>
      <dsp:spPr>
        <a:xfrm>
          <a:off x="340883" y="97940"/>
          <a:ext cx="4772362" cy="47232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0384" tIns="0" rIns="180384" bIns="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ea typeface="+mn-ea"/>
              <a:cs typeface="+mn-cs"/>
            </a:rPr>
            <a:t>Background &amp; motivation for this work</a:t>
          </a:r>
          <a:endParaRPr lang="en-US" sz="1800" b="1" kern="1200" dirty="0">
            <a:latin typeface="Calibri"/>
            <a:ea typeface="+mn-ea"/>
            <a:cs typeface="+mn-cs"/>
          </a:endParaRPr>
        </a:p>
      </dsp:txBody>
      <dsp:txXfrm>
        <a:off x="363940" y="120997"/>
        <a:ext cx="4726248" cy="426206"/>
      </dsp:txXfrm>
    </dsp:sp>
    <dsp:sp modelId="{794C0885-F1AC-4074-ADDE-DD12AC461B9B}">
      <dsp:nvSpPr>
        <dsp:cNvPr id="0" name=""/>
        <dsp:cNvSpPr/>
      </dsp:nvSpPr>
      <dsp:spPr>
        <a:xfrm>
          <a:off x="0" y="1059860"/>
          <a:ext cx="6817660" cy="403200"/>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9B95DE8-98BA-4A8E-992B-1F43391CE973}">
      <dsp:nvSpPr>
        <dsp:cNvPr id="0" name=""/>
        <dsp:cNvSpPr/>
      </dsp:nvSpPr>
      <dsp:spPr>
        <a:xfrm>
          <a:off x="340883" y="823700"/>
          <a:ext cx="4772362" cy="47232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0384" tIns="0" rIns="180384" bIns="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ea typeface="+mn-ea"/>
              <a:cs typeface="+mn-cs"/>
            </a:rPr>
            <a:t>Data collection and feature engineering</a:t>
          </a:r>
          <a:endParaRPr lang="en-US" sz="1800" b="1" kern="1200" dirty="0">
            <a:latin typeface="Calibri"/>
            <a:ea typeface="+mn-ea"/>
            <a:cs typeface="+mn-cs"/>
          </a:endParaRPr>
        </a:p>
      </dsp:txBody>
      <dsp:txXfrm>
        <a:off x="363940" y="846757"/>
        <a:ext cx="4726248" cy="426206"/>
      </dsp:txXfrm>
    </dsp:sp>
    <dsp:sp modelId="{0E8E520F-AB71-49EA-8E43-48D5916F84DA}">
      <dsp:nvSpPr>
        <dsp:cNvPr id="0" name=""/>
        <dsp:cNvSpPr/>
      </dsp:nvSpPr>
      <dsp:spPr>
        <a:xfrm>
          <a:off x="0" y="1785620"/>
          <a:ext cx="6817660" cy="403200"/>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A4C7AE3-C9F2-4F7D-BACB-24AD6F339C72}">
      <dsp:nvSpPr>
        <dsp:cNvPr id="0" name=""/>
        <dsp:cNvSpPr/>
      </dsp:nvSpPr>
      <dsp:spPr>
        <a:xfrm>
          <a:off x="340883" y="1549460"/>
          <a:ext cx="4772362" cy="47232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0384" tIns="0" rIns="180384" bIns="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ea typeface="+mn-ea"/>
              <a:cs typeface="+mn-cs"/>
            </a:rPr>
            <a:t>Data cleaning and visualizations</a:t>
          </a:r>
        </a:p>
      </dsp:txBody>
      <dsp:txXfrm>
        <a:off x="363940" y="1572517"/>
        <a:ext cx="4726248" cy="426206"/>
      </dsp:txXfrm>
    </dsp:sp>
    <dsp:sp modelId="{25634FCA-D56F-4332-B33F-56157937A259}">
      <dsp:nvSpPr>
        <dsp:cNvPr id="0" name=""/>
        <dsp:cNvSpPr/>
      </dsp:nvSpPr>
      <dsp:spPr>
        <a:xfrm>
          <a:off x="0" y="2511380"/>
          <a:ext cx="6817660" cy="403200"/>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5F1EE08-7143-4ED4-9F91-8DDBADA2B4D8}">
      <dsp:nvSpPr>
        <dsp:cNvPr id="0" name=""/>
        <dsp:cNvSpPr/>
      </dsp:nvSpPr>
      <dsp:spPr>
        <a:xfrm>
          <a:off x="340883" y="2275220"/>
          <a:ext cx="4772362" cy="47232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0384" tIns="0" rIns="180384" bIns="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ea typeface="+mn-ea"/>
              <a:cs typeface="+mn-cs"/>
            </a:rPr>
            <a:t>Model tuning, discussion and results </a:t>
          </a:r>
        </a:p>
      </dsp:txBody>
      <dsp:txXfrm>
        <a:off x="363940" y="2298277"/>
        <a:ext cx="4726248" cy="426206"/>
      </dsp:txXfrm>
    </dsp:sp>
    <dsp:sp modelId="{AA3E3078-48A6-4DCD-8A7D-461B5EA53F98}">
      <dsp:nvSpPr>
        <dsp:cNvPr id="0" name=""/>
        <dsp:cNvSpPr/>
      </dsp:nvSpPr>
      <dsp:spPr>
        <a:xfrm>
          <a:off x="0" y="3237140"/>
          <a:ext cx="6817660" cy="403200"/>
        </a:xfrm>
        <a:prstGeom prst="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7B9ADE4-E914-4EA5-A840-48AFBBA11DEB}">
      <dsp:nvSpPr>
        <dsp:cNvPr id="0" name=""/>
        <dsp:cNvSpPr/>
      </dsp:nvSpPr>
      <dsp:spPr>
        <a:xfrm>
          <a:off x="340883" y="3000980"/>
          <a:ext cx="4772362" cy="472320"/>
        </a:xfrm>
        <a:prstGeom prst="round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0384" tIns="0" rIns="180384" bIns="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ea typeface="+mn-ea"/>
              <a:cs typeface="+mn-cs"/>
            </a:rPr>
            <a:t>Conclusions and extensions</a:t>
          </a:r>
          <a:endParaRPr lang="en-US" sz="1800" b="1" kern="1200" dirty="0">
            <a:latin typeface="Calibri"/>
            <a:ea typeface="+mn-ea"/>
            <a:cs typeface="+mn-cs"/>
          </a:endParaRPr>
        </a:p>
      </dsp:txBody>
      <dsp:txXfrm>
        <a:off x="363940" y="3024037"/>
        <a:ext cx="4726248"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63E9C-C377-474F-9E27-EB8219E67260}">
      <dsp:nvSpPr>
        <dsp:cNvPr id="0" name=""/>
        <dsp:cNvSpPr/>
      </dsp:nvSpPr>
      <dsp:spPr>
        <a:xfrm>
          <a:off x="1507055" y="509934"/>
          <a:ext cx="314933" cy="91440"/>
        </a:xfrm>
        <a:custGeom>
          <a:avLst/>
          <a:gdLst/>
          <a:ahLst/>
          <a:cxnLst/>
          <a:rect l="0" t="0" r="0" b="0"/>
          <a:pathLst>
            <a:path>
              <a:moveTo>
                <a:pt x="0" y="45720"/>
              </a:moveTo>
              <a:lnTo>
                <a:pt x="314933" y="45720"/>
              </a:lnTo>
            </a:path>
          </a:pathLst>
        </a:custGeom>
        <a:noFill/>
        <a:ln w="9525" cap="flat" cmpd="sng" algn="ctr">
          <a:solidFill>
            <a:schemeClr val="accent4">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1655884" y="553925"/>
        <a:ext cx="17276" cy="3458"/>
      </dsp:txXfrm>
    </dsp:sp>
    <dsp:sp modelId="{1878089A-6ED4-487C-B1F2-B17F405C6976}">
      <dsp:nvSpPr>
        <dsp:cNvPr id="0" name=""/>
        <dsp:cNvSpPr/>
      </dsp:nvSpPr>
      <dsp:spPr>
        <a:xfrm>
          <a:off x="6535" y="104958"/>
          <a:ext cx="1502320" cy="901392"/>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3615" tIns="77272" rIns="73615" bIns="77272" numCol="1" spcCol="1270" anchor="ctr" anchorCtr="0">
          <a:noAutofit/>
        </a:bodyPr>
        <a:lstStyle/>
        <a:p>
          <a:pPr marL="0" lvl="0" indent="0" algn="ctr" defTabSz="622300">
            <a:lnSpc>
              <a:spcPct val="90000"/>
            </a:lnSpc>
            <a:spcBef>
              <a:spcPct val="0"/>
            </a:spcBef>
            <a:spcAft>
              <a:spcPct val="35000"/>
            </a:spcAft>
            <a:buNone/>
          </a:pPr>
          <a:r>
            <a:rPr lang="en-US" sz="1400" b="1" kern="1200" dirty="0"/>
            <a:t>A few lines/generators trip initially</a:t>
          </a:r>
        </a:p>
      </dsp:txBody>
      <dsp:txXfrm>
        <a:off x="6535" y="104958"/>
        <a:ext cx="1502320" cy="901392"/>
      </dsp:txXfrm>
    </dsp:sp>
    <dsp:sp modelId="{35312402-19A9-462C-9FE2-0EE63F55BB7D}">
      <dsp:nvSpPr>
        <dsp:cNvPr id="0" name=""/>
        <dsp:cNvSpPr/>
      </dsp:nvSpPr>
      <dsp:spPr>
        <a:xfrm>
          <a:off x="3354910" y="509934"/>
          <a:ext cx="314933" cy="91440"/>
        </a:xfrm>
        <a:custGeom>
          <a:avLst/>
          <a:gdLst/>
          <a:ahLst/>
          <a:cxnLst/>
          <a:rect l="0" t="0" r="0" b="0"/>
          <a:pathLst>
            <a:path>
              <a:moveTo>
                <a:pt x="0" y="45720"/>
              </a:moveTo>
              <a:lnTo>
                <a:pt x="314933" y="45720"/>
              </a:lnTo>
            </a:path>
          </a:pathLst>
        </a:custGeom>
        <a:noFill/>
        <a:ln w="9525" cap="flat" cmpd="sng" algn="ctr">
          <a:solidFill>
            <a:schemeClr val="accent4">
              <a:hueOff val="-1488257"/>
              <a:satOff val="8966"/>
              <a:lumOff val="719"/>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3503738" y="553925"/>
        <a:ext cx="17276" cy="3458"/>
      </dsp:txXfrm>
    </dsp:sp>
    <dsp:sp modelId="{DF9050D5-C252-47A3-9F99-66122499D289}">
      <dsp:nvSpPr>
        <dsp:cNvPr id="0" name=""/>
        <dsp:cNvSpPr/>
      </dsp:nvSpPr>
      <dsp:spPr>
        <a:xfrm>
          <a:off x="1854389" y="104958"/>
          <a:ext cx="1502320" cy="901392"/>
        </a:xfrm>
        <a:prstGeom prst="rect">
          <a:avLst/>
        </a:prstGeom>
        <a:solidFill>
          <a:schemeClr val="accent4">
            <a:hueOff val="-1116192"/>
            <a:satOff val="6725"/>
            <a:lumOff val="53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3615" tIns="77272" rIns="73615" bIns="77272" numCol="1" spcCol="1270" anchor="ctr" anchorCtr="0">
          <a:noAutofit/>
        </a:bodyPr>
        <a:lstStyle/>
        <a:p>
          <a:pPr marL="0" lvl="0" indent="0" algn="ctr" defTabSz="622300">
            <a:lnSpc>
              <a:spcPct val="90000"/>
            </a:lnSpc>
            <a:spcBef>
              <a:spcPct val="0"/>
            </a:spcBef>
            <a:spcAft>
              <a:spcPct val="35000"/>
            </a:spcAft>
            <a:buNone/>
          </a:pPr>
          <a:r>
            <a:rPr lang="en-US" sz="1400" b="1" kern="1200" dirty="0"/>
            <a:t>Loads shifted to nearby elements in the system</a:t>
          </a:r>
        </a:p>
      </dsp:txBody>
      <dsp:txXfrm>
        <a:off x="1854389" y="104958"/>
        <a:ext cx="1502320" cy="901392"/>
      </dsp:txXfrm>
    </dsp:sp>
    <dsp:sp modelId="{A8C994D0-F764-4749-92CB-362A910FFC80}">
      <dsp:nvSpPr>
        <dsp:cNvPr id="0" name=""/>
        <dsp:cNvSpPr/>
      </dsp:nvSpPr>
      <dsp:spPr>
        <a:xfrm>
          <a:off x="950465" y="1004551"/>
          <a:ext cx="3502938" cy="314933"/>
        </a:xfrm>
        <a:custGeom>
          <a:avLst/>
          <a:gdLst/>
          <a:ahLst/>
          <a:cxnLst/>
          <a:rect l="0" t="0" r="0" b="0"/>
          <a:pathLst>
            <a:path>
              <a:moveTo>
                <a:pt x="3502938" y="0"/>
              </a:moveTo>
              <a:lnTo>
                <a:pt x="3502938" y="174566"/>
              </a:lnTo>
              <a:lnTo>
                <a:pt x="0" y="174566"/>
              </a:lnTo>
              <a:lnTo>
                <a:pt x="0" y="314933"/>
              </a:lnTo>
            </a:path>
          </a:pathLst>
        </a:custGeom>
        <a:noFill/>
        <a:ln w="9525" cap="flat" cmpd="sng" algn="ctr">
          <a:solidFill>
            <a:schemeClr val="accent4">
              <a:hueOff val="-2976513"/>
              <a:satOff val="17933"/>
              <a:lumOff val="1437"/>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2613936" y="1160288"/>
        <a:ext cx="175996" cy="3458"/>
      </dsp:txXfrm>
    </dsp:sp>
    <dsp:sp modelId="{EBB2A2B4-6B10-4091-9028-FD40B40C79B9}">
      <dsp:nvSpPr>
        <dsp:cNvPr id="0" name=""/>
        <dsp:cNvSpPr/>
      </dsp:nvSpPr>
      <dsp:spPr>
        <a:xfrm>
          <a:off x="3702244" y="104958"/>
          <a:ext cx="1502320" cy="901392"/>
        </a:xfrm>
        <a:prstGeom prst="rect">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3615" tIns="77272" rIns="73615" bIns="77272" numCol="1" spcCol="1270" anchor="ctr" anchorCtr="0">
          <a:noAutofit/>
        </a:bodyPr>
        <a:lstStyle/>
        <a:p>
          <a:pPr marL="0" lvl="0" indent="0" algn="ctr" defTabSz="622300">
            <a:lnSpc>
              <a:spcPct val="90000"/>
            </a:lnSpc>
            <a:spcBef>
              <a:spcPct val="0"/>
            </a:spcBef>
            <a:spcAft>
              <a:spcPct val="35000"/>
            </a:spcAft>
            <a:buNone/>
          </a:pPr>
          <a:r>
            <a:rPr lang="en-US" sz="1400" b="1" kern="1200" dirty="0"/>
            <a:t>Nearby elements are overloaded beyond their capacity </a:t>
          </a:r>
        </a:p>
      </dsp:txBody>
      <dsp:txXfrm>
        <a:off x="3702244" y="104958"/>
        <a:ext cx="1502320" cy="901392"/>
      </dsp:txXfrm>
    </dsp:sp>
    <dsp:sp modelId="{DE5B07F1-DC55-430F-9977-8608F9FCEC2E}">
      <dsp:nvSpPr>
        <dsp:cNvPr id="0" name=""/>
        <dsp:cNvSpPr/>
      </dsp:nvSpPr>
      <dsp:spPr>
        <a:xfrm>
          <a:off x="1892596" y="1794796"/>
          <a:ext cx="314933" cy="91440"/>
        </a:xfrm>
        <a:custGeom>
          <a:avLst/>
          <a:gdLst/>
          <a:ahLst/>
          <a:cxnLst/>
          <a:rect l="0" t="0" r="0" b="0"/>
          <a:pathLst>
            <a:path>
              <a:moveTo>
                <a:pt x="0" y="45720"/>
              </a:moveTo>
              <a:lnTo>
                <a:pt x="314933" y="45720"/>
              </a:lnTo>
            </a:path>
          </a:pathLst>
        </a:custGeom>
        <a:noFill/>
        <a:ln w="9525" cap="flat" cmpd="sng" algn="ctr">
          <a:solidFill>
            <a:schemeClr val="accent4">
              <a:hueOff val="-4464770"/>
              <a:satOff val="26899"/>
              <a:lumOff val="2156"/>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2041425" y="1838786"/>
        <a:ext cx="17276" cy="3458"/>
      </dsp:txXfrm>
    </dsp:sp>
    <dsp:sp modelId="{2047E8BC-1E5A-475D-A97F-53799941EBEF}">
      <dsp:nvSpPr>
        <dsp:cNvPr id="0" name=""/>
        <dsp:cNvSpPr/>
      </dsp:nvSpPr>
      <dsp:spPr>
        <a:xfrm>
          <a:off x="6535" y="1351884"/>
          <a:ext cx="1887861" cy="977262"/>
        </a:xfrm>
        <a:prstGeom prst="rect">
          <a:avLst/>
        </a:prstGeom>
        <a:solidFill>
          <a:schemeClr val="accent4">
            <a:hueOff val="-3348577"/>
            <a:satOff val="20174"/>
            <a:lumOff val="161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3615" tIns="77272" rIns="73615" bIns="77272" numCol="1" spcCol="1270" anchor="ctr" anchorCtr="0">
          <a:noAutofit/>
        </a:bodyPr>
        <a:lstStyle/>
        <a:p>
          <a:pPr marL="0" lvl="0" indent="0" algn="ctr" defTabSz="622300">
            <a:lnSpc>
              <a:spcPct val="90000"/>
            </a:lnSpc>
            <a:spcBef>
              <a:spcPct val="0"/>
            </a:spcBef>
            <a:spcAft>
              <a:spcPct val="35000"/>
            </a:spcAft>
            <a:buNone/>
          </a:pPr>
          <a:r>
            <a:rPr lang="en-US" sz="1400" b="1" kern="1200" dirty="0"/>
            <a:t>Elements are tripped; load are shifted onto other elements</a:t>
          </a:r>
        </a:p>
      </dsp:txBody>
      <dsp:txXfrm>
        <a:off x="6535" y="1351884"/>
        <a:ext cx="1887861" cy="977262"/>
      </dsp:txXfrm>
    </dsp:sp>
    <dsp:sp modelId="{E2CEE8BE-AB19-4DFA-9179-E1D565CA2993}">
      <dsp:nvSpPr>
        <dsp:cNvPr id="0" name=""/>
        <dsp:cNvSpPr/>
      </dsp:nvSpPr>
      <dsp:spPr>
        <a:xfrm>
          <a:off x="2239930" y="1389819"/>
          <a:ext cx="1682929" cy="901392"/>
        </a:xfrm>
        <a:prstGeom prst="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3615" tIns="77272" rIns="73615" bIns="77272" numCol="1" spcCol="1270" anchor="ctr" anchorCtr="0">
          <a:noAutofit/>
        </a:bodyPr>
        <a:lstStyle/>
        <a:p>
          <a:pPr marL="0" lvl="0" indent="0" algn="ctr" defTabSz="622300">
            <a:lnSpc>
              <a:spcPct val="90000"/>
            </a:lnSpc>
            <a:spcBef>
              <a:spcPct val="0"/>
            </a:spcBef>
            <a:spcAft>
              <a:spcPct val="35000"/>
            </a:spcAft>
            <a:buNone/>
          </a:pPr>
          <a:r>
            <a:rPr lang="en-US" sz="1400" b="1" kern="1200" dirty="0"/>
            <a:t>Cascading chain of failures starts, which can lead to system blackout</a:t>
          </a:r>
        </a:p>
      </dsp:txBody>
      <dsp:txXfrm>
        <a:off x="2239930" y="1389819"/>
        <a:ext cx="1682929" cy="901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AED81-A8BF-42BC-85AD-DFF8A5FC999A}">
      <dsp:nvSpPr>
        <dsp:cNvPr id="0" name=""/>
        <dsp:cNvSpPr/>
      </dsp:nvSpPr>
      <dsp:spPr>
        <a:xfrm>
          <a:off x="708743" y="80068"/>
          <a:ext cx="1589051" cy="551856"/>
        </a:xfrm>
        <a:prstGeom prst="ellipse">
          <a:avLst/>
        </a:prstGeom>
        <a:solidFill>
          <a:schemeClr val="accent5">
            <a:tint val="50000"/>
            <a:alpha val="40000"/>
            <a:hueOff val="0"/>
            <a:satOff val="0"/>
            <a:lumOff val="0"/>
            <a:alphaOff val="0"/>
          </a:schemeClr>
        </a:solidFill>
        <a:ln>
          <a:noFill/>
        </a:ln>
        <a:effectLst/>
        <a:scene3d>
          <a:camera prst="orthographicFront"/>
          <a:lightRig rig="chilly" dir="t"/>
        </a:scene3d>
        <a:sp3d z="-152400" prstMaterial="matte"/>
      </dsp:spPr>
      <dsp:style>
        <a:lnRef idx="0">
          <a:scrgbClr r="0" g="0" b="0"/>
        </a:lnRef>
        <a:fillRef idx="1">
          <a:scrgbClr r="0" g="0" b="0"/>
        </a:fillRef>
        <a:effectRef idx="0">
          <a:scrgbClr r="0" g="0" b="0"/>
        </a:effectRef>
        <a:fontRef idx="minor"/>
      </dsp:style>
    </dsp:sp>
    <dsp:sp modelId="{AB30AD20-4AF6-4317-86A8-31E02E95DA14}">
      <dsp:nvSpPr>
        <dsp:cNvPr id="0" name=""/>
        <dsp:cNvSpPr/>
      </dsp:nvSpPr>
      <dsp:spPr>
        <a:xfrm>
          <a:off x="1351754" y="1431377"/>
          <a:ext cx="307955" cy="197091"/>
        </a:xfrm>
        <a:prstGeom prst="downArrow">
          <a:avLst/>
        </a:prstGeom>
        <a:solidFill>
          <a:schemeClr val="accent5">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AAFCF1D-6B5A-40E8-95B0-A8D61CEAA0AD}">
      <dsp:nvSpPr>
        <dsp:cNvPr id="0" name=""/>
        <dsp:cNvSpPr/>
      </dsp:nvSpPr>
      <dsp:spPr>
        <a:xfrm>
          <a:off x="396900" y="1529664"/>
          <a:ext cx="2331928" cy="369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FF"/>
              </a:solidFill>
              <a:latin typeface="+mj-lt"/>
              <a:cs typeface="Times New Roman" pitchFamily="18" charset="0"/>
            </a:rPr>
            <a:t>Power grid operating parameters</a:t>
          </a:r>
          <a:endParaRPr lang="en-US" sz="1200" b="1" kern="1200" dirty="0">
            <a:solidFill>
              <a:srgbClr val="0000FF"/>
            </a:solidFill>
            <a:latin typeface="+mj-lt"/>
          </a:endParaRPr>
        </a:p>
      </dsp:txBody>
      <dsp:txXfrm>
        <a:off x="396900" y="1529664"/>
        <a:ext cx="2331928" cy="369546"/>
      </dsp:txXfrm>
    </dsp:sp>
    <dsp:sp modelId="{1B967A0B-71FA-4ACF-B5A2-460FDD7A35D1}">
      <dsp:nvSpPr>
        <dsp:cNvPr id="0" name=""/>
        <dsp:cNvSpPr/>
      </dsp:nvSpPr>
      <dsp:spPr>
        <a:xfrm>
          <a:off x="1286468" y="674546"/>
          <a:ext cx="554320" cy="55432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Font typeface="Arial" panose="020B0604020202020204" pitchFamily="34" charset="0"/>
            <a:buNone/>
          </a:pPr>
          <a:r>
            <a:rPr lang="en-US" sz="600" b="1" i="1" kern="1200" dirty="0">
              <a:solidFill>
                <a:schemeClr val="tx1"/>
              </a:solidFill>
              <a:latin typeface="Times New Roman" pitchFamily="18" charset="0"/>
              <a:cs typeface="Times New Roman" pitchFamily="18" charset="0"/>
            </a:rPr>
            <a:t>Line-capacity estimation error, e</a:t>
          </a:r>
          <a:endParaRPr lang="en-US" sz="600" kern="1200" dirty="0">
            <a:solidFill>
              <a:schemeClr val="tx1"/>
            </a:solidFill>
          </a:endParaRPr>
        </a:p>
      </dsp:txBody>
      <dsp:txXfrm>
        <a:off x="1367646" y="755724"/>
        <a:ext cx="391964" cy="391964"/>
      </dsp:txXfrm>
    </dsp:sp>
    <dsp:sp modelId="{36A7399E-7365-4136-8B49-21300E83466F}">
      <dsp:nvSpPr>
        <dsp:cNvPr id="0" name=""/>
        <dsp:cNvSpPr/>
      </dsp:nvSpPr>
      <dsp:spPr>
        <a:xfrm>
          <a:off x="889821" y="258682"/>
          <a:ext cx="554320" cy="554320"/>
        </a:xfrm>
        <a:prstGeom prst="ellipse">
          <a:avLst/>
        </a:prstGeom>
        <a:solidFill>
          <a:schemeClr val="accent5">
            <a:hueOff val="-4966938"/>
            <a:satOff val="19906"/>
            <a:lumOff val="43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Font typeface="Arial" panose="020B0604020202020204" pitchFamily="34" charset="0"/>
            <a:buNone/>
          </a:pPr>
          <a:r>
            <a:rPr lang="en-US" sz="600" b="1" i="1" kern="1200" dirty="0">
              <a:solidFill>
                <a:schemeClr val="tx1"/>
              </a:solidFill>
              <a:latin typeface="Times New Roman" pitchFamily="18" charset="0"/>
              <a:cs typeface="Times New Roman" pitchFamily="18" charset="0"/>
            </a:rPr>
            <a:t>Load-shedding constraint level, θ</a:t>
          </a:r>
          <a:endParaRPr lang="en-US" sz="600" kern="1200" dirty="0">
            <a:solidFill>
              <a:schemeClr val="tx1"/>
            </a:solidFill>
          </a:endParaRPr>
        </a:p>
      </dsp:txBody>
      <dsp:txXfrm>
        <a:off x="970999" y="339860"/>
        <a:ext cx="391964" cy="391964"/>
      </dsp:txXfrm>
    </dsp:sp>
    <dsp:sp modelId="{43B2E42C-DE47-4538-886E-812D66E1F14F}">
      <dsp:nvSpPr>
        <dsp:cNvPr id="0" name=""/>
        <dsp:cNvSpPr/>
      </dsp:nvSpPr>
      <dsp:spPr>
        <a:xfrm>
          <a:off x="1456459" y="124660"/>
          <a:ext cx="554320" cy="554320"/>
        </a:xfrm>
        <a:prstGeom prst="ellipse">
          <a:avLst/>
        </a:prstGeom>
        <a:solidFill>
          <a:schemeClr val="accent5">
            <a:hueOff val="-9933876"/>
            <a:satOff val="39811"/>
            <a:lumOff val="862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Font typeface="Arial" panose="020B0604020202020204" pitchFamily="34" charset="0"/>
            <a:buNone/>
          </a:pPr>
          <a:r>
            <a:rPr lang="en-US" sz="600" b="1" i="1" kern="1200" dirty="0">
              <a:solidFill>
                <a:schemeClr val="tx1"/>
              </a:solidFill>
              <a:latin typeface="Times New Roman" pitchFamily="18" charset="0"/>
              <a:cs typeface="Times New Roman" pitchFamily="18" charset="0"/>
            </a:rPr>
            <a:t>Power-grid loading level, r</a:t>
          </a:r>
          <a:endParaRPr lang="en-US" sz="600" kern="1200" dirty="0">
            <a:solidFill>
              <a:schemeClr val="tx1"/>
            </a:solidFill>
          </a:endParaRPr>
        </a:p>
      </dsp:txBody>
      <dsp:txXfrm>
        <a:off x="1537637" y="205838"/>
        <a:ext cx="391964" cy="391964"/>
      </dsp:txXfrm>
    </dsp:sp>
    <dsp:sp modelId="{EF3BF011-2E64-49D7-8F7D-C11B401A0D4D}">
      <dsp:nvSpPr>
        <dsp:cNvPr id="0" name=""/>
        <dsp:cNvSpPr/>
      </dsp:nvSpPr>
      <dsp:spPr>
        <a:xfrm>
          <a:off x="643456" y="12318"/>
          <a:ext cx="1724551" cy="1379641"/>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78BC7-E842-4AD6-93BB-DBE000C9A3FB}">
      <dsp:nvSpPr>
        <dsp:cNvPr id="0" name=""/>
        <dsp:cNvSpPr/>
      </dsp:nvSpPr>
      <dsp:spPr>
        <a:xfrm rot="10800000">
          <a:off x="1111017" y="62"/>
          <a:ext cx="3500014" cy="917741"/>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698"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mn-lt"/>
              <a:cs typeface="Times New Roman" panose="02020603050405020304" pitchFamily="18" charset="0"/>
            </a:rPr>
            <a:t>Development of a cascading failure simulation framework</a:t>
          </a:r>
          <a:endParaRPr lang="en-US" sz="1400" b="1" kern="1200" dirty="0">
            <a:latin typeface="+mn-lt"/>
          </a:endParaRPr>
        </a:p>
      </dsp:txBody>
      <dsp:txXfrm rot="10800000">
        <a:off x="1340452" y="62"/>
        <a:ext cx="3270579" cy="917741"/>
      </dsp:txXfrm>
    </dsp:sp>
    <dsp:sp modelId="{1D233ABF-0D03-4407-88F6-030CC5BEF9F6}">
      <dsp:nvSpPr>
        <dsp:cNvPr id="0" name=""/>
        <dsp:cNvSpPr/>
      </dsp:nvSpPr>
      <dsp:spPr>
        <a:xfrm>
          <a:off x="652147" y="62"/>
          <a:ext cx="917741" cy="91774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488923-8774-440D-A321-376C45BD4D1F}">
      <dsp:nvSpPr>
        <dsp:cNvPr id="0" name=""/>
        <dsp:cNvSpPr/>
      </dsp:nvSpPr>
      <dsp:spPr>
        <a:xfrm rot="10800000">
          <a:off x="1111017" y="1191755"/>
          <a:ext cx="3500014" cy="917741"/>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698"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mn-lt"/>
              <a:cs typeface="Times New Roman" panose="02020603050405020304" pitchFamily="18" charset="0"/>
            </a:rPr>
            <a:t>Classification of cascading failures in power grids</a:t>
          </a:r>
          <a:endParaRPr lang="en-US" sz="1400" b="1" kern="1200" dirty="0">
            <a:latin typeface="+mn-lt"/>
          </a:endParaRPr>
        </a:p>
      </dsp:txBody>
      <dsp:txXfrm rot="10800000">
        <a:off x="1340452" y="1191755"/>
        <a:ext cx="3270579" cy="917741"/>
      </dsp:txXfrm>
    </dsp:sp>
    <dsp:sp modelId="{6FADA2A4-E983-4DE3-BD8D-0F135EDF69AD}">
      <dsp:nvSpPr>
        <dsp:cNvPr id="0" name=""/>
        <dsp:cNvSpPr/>
      </dsp:nvSpPr>
      <dsp:spPr>
        <a:xfrm>
          <a:off x="652147" y="1191755"/>
          <a:ext cx="917741" cy="91774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2A6EB3-7F58-482A-BBE0-320AD2BE86A3}">
      <dsp:nvSpPr>
        <dsp:cNvPr id="0" name=""/>
        <dsp:cNvSpPr/>
      </dsp:nvSpPr>
      <dsp:spPr>
        <a:xfrm rot="10800000">
          <a:off x="1111017" y="2383449"/>
          <a:ext cx="3500014" cy="917741"/>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698"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mn-lt"/>
              <a:cs typeface="Times New Roman" panose="02020603050405020304" pitchFamily="18" charset="0"/>
            </a:rPr>
            <a:t>Predicting cascading failures (from  line failures and  load-shedding) using regression</a:t>
          </a:r>
          <a:endParaRPr lang="en-US" sz="1400" b="1" kern="1200" dirty="0">
            <a:latin typeface="+mn-lt"/>
          </a:endParaRPr>
        </a:p>
      </dsp:txBody>
      <dsp:txXfrm rot="10800000">
        <a:off x="1340452" y="2383449"/>
        <a:ext cx="3270579" cy="917741"/>
      </dsp:txXfrm>
    </dsp:sp>
    <dsp:sp modelId="{819395E3-0701-4CA1-BDF7-FF273ABD3440}">
      <dsp:nvSpPr>
        <dsp:cNvPr id="0" name=""/>
        <dsp:cNvSpPr/>
      </dsp:nvSpPr>
      <dsp:spPr>
        <a:xfrm>
          <a:off x="652147" y="2383449"/>
          <a:ext cx="917741" cy="91774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78BC7-E842-4AD6-93BB-DBE000C9A3FB}">
      <dsp:nvSpPr>
        <dsp:cNvPr id="0" name=""/>
        <dsp:cNvSpPr/>
      </dsp:nvSpPr>
      <dsp:spPr>
        <a:xfrm rot="10800000">
          <a:off x="1070575" y="1190"/>
          <a:ext cx="3367391" cy="889592"/>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286"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t>Limited real-world data</a:t>
          </a:r>
          <a:endParaRPr lang="en-US" sz="1400" b="1" kern="1200" dirty="0">
            <a:latin typeface="+mn-lt"/>
          </a:endParaRPr>
        </a:p>
      </dsp:txBody>
      <dsp:txXfrm rot="10800000">
        <a:off x="1292973" y="1190"/>
        <a:ext cx="3144993" cy="889592"/>
      </dsp:txXfrm>
    </dsp:sp>
    <dsp:sp modelId="{1D233ABF-0D03-4407-88F6-030CC5BEF9F6}">
      <dsp:nvSpPr>
        <dsp:cNvPr id="0" name=""/>
        <dsp:cNvSpPr/>
      </dsp:nvSpPr>
      <dsp:spPr>
        <a:xfrm>
          <a:off x="625779" y="1190"/>
          <a:ext cx="889592" cy="88959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488923-8774-440D-A321-376C45BD4D1F}">
      <dsp:nvSpPr>
        <dsp:cNvPr id="0" name=""/>
        <dsp:cNvSpPr/>
      </dsp:nvSpPr>
      <dsp:spPr>
        <a:xfrm rot="10800000">
          <a:off x="1070575" y="1156332"/>
          <a:ext cx="3367391" cy="889592"/>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286"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t>Generating synthetic cascade data using DC/AC optimal power flow formulations</a:t>
          </a:r>
          <a:endParaRPr lang="en-US" sz="1400" b="1" kern="1200" dirty="0">
            <a:latin typeface="+mn-lt"/>
          </a:endParaRPr>
        </a:p>
      </dsp:txBody>
      <dsp:txXfrm rot="10800000">
        <a:off x="1292973" y="1156332"/>
        <a:ext cx="3144993" cy="889592"/>
      </dsp:txXfrm>
    </dsp:sp>
    <dsp:sp modelId="{6FADA2A4-E983-4DE3-BD8D-0F135EDF69AD}">
      <dsp:nvSpPr>
        <dsp:cNvPr id="0" name=""/>
        <dsp:cNvSpPr/>
      </dsp:nvSpPr>
      <dsp:spPr>
        <a:xfrm>
          <a:off x="625779" y="1156332"/>
          <a:ext cx="889592" cy="88959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2A6EB3-7F58-482A-BBE0-320AD2BE86A3}">
      <dsp:nvSpPr>
        <dsp:cNvPr id="0" name=""/>
        <dsp:cNvSpPr/>
      </dsp:nvSpPr>
      <dsp:spPr>
        <a:xfrm rot="10800000">
          <a:off x="1070575" y="2311475"/>
          <a:ext cx="3367391" cy="889592"/>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2286" tIns="53340" rIns="99568"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mn-lt"/>
            </a:rPr>
            <a:t>Feature engineering</a:t>
          </a:r>
        </a:p>
      </dsp:txBody>
      <dsp:txXfrm rot="10800000">
        <a:off x="1292973" y="2311475"/>
        <a:ext cx="3144993" cy="889592"/>
      </dsp:txXfrm>
    </dsp:sp>
    <dsp:sp modelId="{819395E3-0701-4CA1-BDF7-FF273ABD3440}">
      <dsp:nvSpPr>
        <dsp:cNvPr id="0" name=""/>
        <dsp:cNvSpPr/>
      </dsp:nvSpPr>
      <dsp:spPr>
        <a:xfrm>
          <a:off x="625779" y="2311475"/>
          <a:ext cx="889592" cy="88959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E671-8F8F-4CDB-B4FA-8E6FAC6721DF}">
      <dsp:nvSpPr>
        <dsp:cNvPr id="0" name=""/>
        <dsp:cNvSpPr/>
      </dsp:nvSpPr>
      <dsp:spPr>
        <a:xfrm>
          <a:off x="0" y="630007"/>
          <a:ext cx="2200932" cy="18153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 Capacity of the lines </a:t>
          </a:r>
        </a:p>
        <a:p>
          <a:pPr marL="57150" lvl="1" indent="-57150" algn="l" defTabSz="444500">
            <a:lnSpc>
              <a:spcPct val="90000"/>
            </a:lnSpc>
            <a:spcBef>
              <a:spcPct val="0"/>
            </a:spcBef>
            <a:spcAft>
              <a:spcPct val="15000"/>
            </a:spcAft>
            <a:buChar char="•"/>
          </a:pPr>
          <a:r>
            <a:rPr lang="en-US" sz="1000" kern="1200" dirty="0"/>
            <a:t> Generation, demand</a:t>
          </a:r>
        </a:p>
        <a:p>
          <a:pPr marL="57150" lvl="1" indent="-57150" algn="l" defTabSz="444500">
            <a:lnSpc>
              <a:spcPct val="90000"/>
            </a:lnSpc>
            <a:spcBef>
              <a:spcPct val="0"/>
            </a:spcBef>
            <a:spcAft>
              <a:spcPct val="15000"/>
            </a:spcAft>
            <a:buChar char="•"/>
          </a:pPr>
          <a:r>
            <a:rPr lang="en-US" altLang="en-US" sz="1000" kern="1200" dirty="0"/>
            <a:t> Costs of load-shedding</a:t>
          </a:r>
          <a:endParaRPr lang="en-US" sz="1000" kern="1200" dirty="0"/>
        </a:p>
        <a:p>
          <a:pPr marL="57150" lvl="1" indent="-57150" algn="l" defTabSz="444500">
            <a:lnSpc>
              <a:spcPct val="90000"/>
            </a:lnSpc>
            <a:spcBef>
              <a:spcPct val="0"/>
            </a:spcBef>
            <a:spcAft>
              <a:spcPct val="15000"/>
            </a:spcAft>
            <a:buChar char="•"/>
          </a:pPr>
          <a:r>
            <a:rPr lang="en-US" altLang="en-US" sz="1000" kern="1200" dirty="0"/>
            <a:t> Operator attributes</a:t>
          </a:r>
          <a:endParaRPr lang="en-US" sz="1000" kern="1200" dirty="0"/>
        </a:p>
        <a:p>
          <a:pPr marL="57150" lvl="1" indent="-57150" algn="l" defTabSz="444500">
            <a:lnSpc>
              <a:spcPct val="90000"/>
            </a:lnSpc>
            <a:spcBef>
              <a:spcPct val="0"/>
            </a:spcBef>
            <a:spcAft>
              <a:spcPct val="15000"/>
            </a:spcAft>
            <a:buChar char="•"/>
          </a:pPr>
          <a:r>
            <a:rPr lang="en-US" sz="1000" kern="1200" dirty="0"/>
            <a:t> Topology of the grid</a:t>
          </a:r>
        </a:p>
        <a:p>
          <a:pPr marL="57150" lvl="1" indent="-57150" algn="l" defTabSz="444500">
            <a:lnSpc>
              <a:spcPct val="90000"/>
            </a:lnSpc>
            <a:spcBef>
              <a:spcPct val="0"/>
            </a:spcBef>
            <a:spcAft>
              <a:spcPct val="15000"/>
            </a:spcAft>
            <a:buChar char="•"/>
          </a:pPr>
          <a:r>
            <a:rPr lang="en-US" sz="1000" kern="1200" dirty="0"/>
            <a:t> Total number of line fail, amount of load-shedding</a:t>
          </a:r>
        </a:p>
        <a:p>
          <a:pPr marL="57150" lvl="1" indent="-57150" algn="l" defTabSz="444500">
            <a:lnSpc>
              <a:spcPct val="90000"/>
            </a:lnSpc>
            <a:spcBef>
              <a:spcPct val="0"/>
            </a:spcBef>
            <a:spcAft>
              <a:spcPct val="15000"/>
            </a:spcAft>
            <a:buChar char="•"/>
          </a:pPr>
          <a:endParaRPr lang="en-US" sz="1000" i="1" kern="1200" dirty="0"/>
        </a:p>
      </dsp:txBody>
      <dsp:txXfrm>
        <a:off x="41775" y="671782"/>
        <a:ext cx="2117382" cy="1342764"/>
      </dsp:txXfrm>
    </dsp:sp>
    <dsp:sp modelId="{F46592AA-DE86-4D55-869B-8426509CD654}">
      <dsp:nvSpPr>
        <dsp:cNvPr id="0" name=""/>
        <dsp:cNvSpPr/>
      </dsp:nvSpPr>
      <dsp:spPr>
        <a:xfrm>
          <a:off x="1278778" y="1025278"/>
          <a:ext cx="2729854" cy="2729854"/>
        </a:xfrm>
        <a:prstGeom prst="leftCircularArrow">
          <a:avLst>
            <a:gd name="adj1" fmla="val 2240"/>
            <a:gd name="adj2" fmla="val 269900"/>
            <a:gd name="adj3" fmla="val 1607754"/>
            <a:gd name="adj4" fmla="val 8586832"/>
            <a:gd name="adj5" fmla="val 2614"/>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109368B-5A82-44E4-B7E3-06F57F230879}">
      <dsp:nvSpPr>
        <dsp:cNvPr id="0" name=""/>
        <dsp:cNvSpPr/>
      </dsp:nvSpPr>
      <dsp:spPr>
        <a:xfrm>
          <a:off x="626797" y="2391713"/>
          <a:ext cx="1956384" cy="77798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Regular features</a:t>
          </a:r>
        </a:p>
      </dsp:txBody>
      <dsp:txXfrm>
        <a:off x="649584" y="2414500"/>
        <a:ext cx="1910810" cy="732415"/>
      </dsp:txXfrm>
    </dsp:sp>
    <dsp:sp modelId="{CD52C665-88CC-4B3A-BDB6-48C7D69A5930}">
      <dsp:nvSpPr>
        <dsp:cNvPr id="0" name=""/>
        <dsp:cNvSpPr/>
      </dsp:nvSpPr>
      <dsp:spPr>
        <a:xfrm>
          <a:off x="2738776" y="678639"/>
          <a:ext cx="3166723" cy="18153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US" sz="1000" kern="1200" dirty="0"/>
            <a:t>Total, maximum, minimum capacity of the failed lines</a:t>
          </a:r>
        </a:p>
        <a:p>
          <a:pPr marL="57150" lvl="1" indent="-57150" algn="l" defTabSz="444500">
            <a:lnSpc>
              <a:spcPct val="90000"/>
            </a:lnSpc>
            <a:spcBef>
              <a:spcPct val="0"/>
            </a:spcBef>
            <a:spcAft>
              <a:spcPct val="15000"/>
            </a:spcAft>
            <a:buChar char="•"/>
          </a:pPr>
          <a:r>
            <a:rPr lang="en-US" altLang="en-US" sz="1000" kern="1200" dirty="0"/>
            <a:t> Ratio between load and maximum generation</a:t>
          </a:r>
          <a:endParaRPr lang="en-US" sz="1000" kern="1200" dirty="0"/>
        </a:p>
        <a:p>
          <a:pPr marL="57150" lvl="1" indent="-57150" algn="l" defTabSz="444500">
            <a:lnSpc>
              <a:spcPct val="90000"/>
            </a:lnSpc>
            <a:spcBef>
              <a:spcPct val="0"/>
            </a:spcBef>
            <a:spcAft>
              <a:spcPct val="15000"/>
            </a:spcAft>
            <a:buChar char="•"/>
          </a:pPr>
          <a:r>
            <a:rPr lang="en-US" altLang="en-US" sz="1000" kern="1200" dirty="0"/>
            <a:t> Load-shedding constraint</a:t>
          </a:r>
          <a:endParaRPr lang="en-US" sz="1000" kern="1200" dirty="0"/>
        </a:p>
        <a:p>
          <a:pPr marL="57150" lvl="1" indent="-57150" algn="l" defTabSz="444500">
            <a:lnSpc>
              <a:spcPct val="90000"/>
            </a:lnSpc>
            <a:spcBef>
              <a:spcPct val="0"/>
            </a:spcBef>
            <a:spcAft>
              <a:spcPct val="15000"/>
            </a:spcAft>
            <a:buChar char="•"/>
          </a:pPr>
          <a:r>
            <a:rPr lang="en-US" altLang="en-US" sz="1000" kern="1200" dirty="0"/>
            <a:t> Human error Probability</a:t>
          </a:r>
          <a:endParaRPr lang="en-US" sz="1000" kern="1200" dirty="0"/>
        </a:p>
        <a:p>
          <a:pPr marL="57150" lvl="1" indent="-57150" algn="l" defTabSz="444500">
            <a:lnSpc>
              <a:spcPct val="90000"/>
            </a:lnSpc>
            <a:spcBef>
              <a:spcPct val="0"/>
            </a:spcBef>
            <a:spcAft>
              <a:spcPct val="15000"/>
            </a:spcAft>
            <a:buChar char="•"/>
          </a:pPr>
          <a:r>
            <a:rPr lang="en-US" sz="1000" kern="1200" dirty="0"/>
            <a:t> Average degree, distance </a:t>
          </a:r>
        </a:p>
        <a:p>
          <a:pPr marL="57150" lvl="1" indent="-57150" algn="l" defTabSz="444500">
            <a:lnSpc>
              <a:spcPct val="90000"/>
            </a:lnSpc>
            <a:spcBef>
              <a:spcPct val="0"/>
            </a:spcBef>
            <a:spcAft>
              <a:spcPct val="15000"/>
            </a:spcAft>
            <a:buChar char="•"/>
          </a:pPr>
          <a:r>
            <a:rPr lang="en-US" altLang="en-US" sz="1000" kern="1200" dirty="0"/>
            <a:t> Cascading effect (linear combination of the target variable after scaling)</a:t>
          </a:r>
          <a:endParaRPr lang="en-US" sz="1000" kern="1200" dirty="0"/>
        </a:p>
      </dsp:txBody>
      <dsp:txXfrm>
        <a:off x="2780551" y="1109409"/>
        <a:ext cx="3083173" cy="1342764"/>
      </dsp:txXfrm>
    </dsp:sp>
    <dsp:sp modelId="{6A6177CF-112F-4639-AA5D-C75DABEA0516}">
      <dsp:nvSpPr>
        <dsp:cNvPr id="0" name=""/>
        <dsp:cNvSpPr/>
      </dsp:nvSpPr>
      <dsp:spPr>
        <a:xfrm>
          <a:off x="3949115" y="290492"/>
          <a:ext cx="1956384" cy="77798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Engineered Features</a:t>
          </a:r>
        </a:p>
      </dsp:txBody>
      <dsp:txXfrm>
        <a:off x="3971902" y="313279"/>
        <a:ext cx="1910810" cy="7324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81E69-1E86-41DD-8B7F-4A9F913427CE}">
      <dsp:nvSpPr>
        <dsp:cNvPr id="0" name=""/>
        <dsp:cNvSpPr/>
      </dsp:nvSpPr>
      <dsp:spPr>
        <a:xfrm>
          <a:off x="139883" y="2032"/>
          <a:ext cx="4513213" cy="475125"/>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Train-test split and separate test data </a:t>
          </a:r>
        </a:p>
      </dsp:txBody>
      <dsp:txXfrm>
        <a:off x="153799" y="15948"/>
        <a:ext cx="4485381" cy="447293"/>
      </dsp:txXfrm>
    </dsp:sp>
    <dsp:sp modelId="{71FBB872-2C28-4BCB-B4B6-CF57E24E22C5}">
      <dsp:nvSpPr>
        <dsp:cNvPr id="0" name=""/>
        <dsp:cNvSpPr/>
      </dsp:nvSpPr>
      <dsp:spPr>
        <a:xfrm rot="5400000">
          <a:off x="2307404" y="489035"/>
          <a:ext cx="178171" cy="213806"/>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332348" y="506853"/>
        <a:ext cx="128284" cy="124720"/>
      </dsp:txXfrm>
    </dsp:sp>
    <dsp:sp modelId="{F6E6A028-4971-4B45-A83C-9B19BB81C4BF}">
      <dsp:nvSpPr>
        <dsp:cNvPr id="0" name=""/>
        <dsp:cNvSpPr/>
      </dsp:nvSpPr>
      <dsp:spPr>
        <a:xfrm>
          <a:off x="115936" y="714719"/>
          <a:ext cx="4561106" cy="475125"/>
        </a:xfrm>
        <a:prstGeom prst="roundRect">
          <a:avLst>
            <a:gd name="adj" fmla="val 10000"/>
          </a:avLst>
        </a:prstGeom>
        <a:solidFill>
          <a:schemeClr val="accent4">
            <a:hueOff val="-1116192"/>
            <a:satOff val="6725"/>
            <a:lumOff val="5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 a 2</a:t>
          </a:r>
          <a:r>
            <a:rPr lang="en-US" sz="1400" kern="1200" baseline="30000" dirty="0"/>
            <a:t>nd</a:t>
          </a:r>
          <a:r>
            <a:rPr lang="en-US" sz="1400" kern="1200" dirty="0"/>
            <a:t> train-test split and use 5-fold cross-validation on the training data</a:t>
          </a:r>
        </a:p>
      </dsp:txBody>
      <dsp:txXfrm>
        <a:off x="129852" y="728635"/>
        <a:ext cx="4533274" cy="447293"/>
      </dsp:txXfrm>
    </dsp:sp>
    <dsp:sp modelId="{225BE7FB-BA63-47C5-9BFA-814F1BA2E2D4}">
      <dsp:nvSpPr>
        <dsp:cNvPr id="0" name=""/>
        <dsp:cNvSpPr/>
      </dsp:nvSpPr>
      <dsp:spPr>
        <a:xfrm rot="5400000">
          <a:off x="2307404" y="1201722"/>
          <a:ext cx="178171" cy="213806"/>
        </a:xfrm>
        <a:prstGeom prst="rightArrow">
          <a:avLst>
            <a:gd name="adj1" fmla="val 60000"/>
            <a:gd name="adj2" fmla="val 50000"/>
          </a:avLst>
        </a:prstGeom>
        <a:solidFill>
          <a:schemeClr val="accent4">
            <a:hueOff val="-1488257"/>
            <a:satOff val="8966"/>
            <a:lumOff val="71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332348" y="1219540"/>
        <a:ext cx="128284" cy="124720"/>
      </dsp:txXfrm>
    </dsp:sp>
    <dsp:sp modelId="{7AD935AA-0A7D-43FD-B72C-DE21EE9CFF83}">
      <dsp:nvSpPr>
        <dsp:cNvPr id="0" name=""/>
        <dsp:cNvSpPr/>
      </dsp:nvSpPr>
      <dsp:spPr>
        <a:xfrm>
          <a:off x="105132" y="1427407"/>
          <a:ext cx="4582714" cy="475125"/>
        </a:xfrm>
        <a:prstGeom prst="roundRect">
          <a:avLst>
            <a:gd name="adj" fmla="val 10000"/>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Remove the redundant features like Cmax, Cmin and others one after another and compare accuracy</a:t>
          </a:r>
        </a:p>
      </dsp:txBody>
      <dsp:txXfrm>
        <a:off x="119048" y="1441323"/>
        <a:ext cx="4554882" cy="447293"/>
      </dsp:txXfrm>
    </dsp:sp>
    <dsp:sp modelId="{B6C80245-9C56-4124-BC63-409885B47A7D}">
      <dsp:nvSpPr>
        <dsp:cNvPr id="0" name=""/>
        <dsp:cNvSpPr/>
      </dsp:nvSpPr>
      <dsp:spPr>
        <a:xfrm rot="5400000">
          <a:off x="2307404" y="1914410"/>
          <a:ext cx="178171" cy="213806"/>
        </a:xfrm>
        <a:prstGeom prst="rightArrow">
          <a:avLst>
            <a:gd name="adj1" fmla="val 60000"/>
            <a:gd name="adj2" fmla="val 50000"/>
          </a:avLst>
        </a:prstGeom>
        <a:solidFill>
          <a:schemeClr val="accent4">
            <a:hueOff val="-2976513"/>
            <a:satOff val="17933"/>
            <a:lumOff val="143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332348" y="1932228"/>
        <a:ext cx="128284" cy="124720"/>
      </dsp:txXfrm>
    </dsp:sp>
    <dsp:sp modelId="{9A35911A-A9B1-4F67-9198-CC53A9B28E49}">
      <dsp:nvSpPr>
        <dsp:cNvPr id="0" name=""/>
        <dsp:cNvSpPr/>
      </dsp:nvSpPr>
      <dsp:spPr>
        <a:xfrm>
          <a:off x="83533" y="2140095"/>
          <a:ext cx="4625913" cy="475125"/>
        </a:xfrm>
        <a:prstGeom prst="roundRect">
          <a:avLst>
            <a:gd name="adj" fmla="val 10000"/>
          </a:avLst>
        </a:prstGeom>
        <a:solidFill>
          <a:schemeClr val="accent4">
            <a:hueOff val="-3348577"/>
            <a:satOff val="20174"/>
            <a:lumOff val="16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If the accuracy is not affected, then prune that feature; Else keep it.</a:t>
          </a:r>
        </a:p>
      </dsp:txBody>
      <dsp:txXfrm>
        <a:off x="97449" y="2154011"/>
        <a:ext cx="4598081" cy="447293"/>
      </dsp:txXfrm>
    </dsp:sp>
    <dsp:sp modelId="{5CBFF8B9-1287-4E96-87AE-8FD5295EE7B6}">
      <dsp:nvSpPr>
        <dsp:cNvPr id="0" name=""/>
        <dsp:cNvSpPr/>
      </dsp:nvSpPr>
      <dsp:spPr>
        <a:xfrm rot="5400000">
          <a:off x="2307404" y="2627098"/>
          <a:ext cx="178171" cy="213806"/>
        </a:xfrm>
        <a:prstGeom prst="rightArrow">
          <a:avLst>
            <a:gd name="adj1" fmla="val 60000"/>
            <a:gd name="adj2" fmla="val 50000"/>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332348" y="2644916"/>
        <a:ext cx="128284" cy="124720"/>
      </dsp:txXfrm>
    </dsp:sp>
    <dsp:sp modelId="{9A80C9F9-4AF0-4B17-ABF6-3422CF3FADD1}">
      <dsp:nvSpPr>
        <dsp:cNvPr id="0" name=""/>
        <dsp:cNvSpPr/>
      </dsp:nvSpPr>
      <dsp:spPr>
        <a:xfrm>
          <a:off x="40325" y="2852782"/>
          <a:ext cx="4712329" cy="475125"/>
        </a:xfrm>
        <a:prstGeom prst="roundRect">
          <a:avLst>
            <a:gd name="adj" fmla="val 10000"/>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the data set after all the pruning, Fit model using the updated dataset and find final accuracy using the original data</a:t>
          </a:r>
        </a:p>
      </dsp:txBody>
      <dsp:txXfrm>
        <a:off x="54241" y="2866698"/>
        <a:ext cx="4684497" cy="4472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49375-FD30-45A9-9F4B-B4667F15AA00}">
      <dsp:nvSpPr>
        <dsp:cNvPr id="0" name=""/>
        <dsp:cNvSpPr/>
      </dsp:nvSpPr>
      <dsp:spPr>
        <a:xfrm>
          <a:off x="169055" y="502"/>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Outline</a:t>
          </a:r>
        </a:p>
      </dsp:txBody>
      <dsp:txXfrm>
        <a:off x="169055" y="502"/>
        <a:ext cx="1397886" cy="838732"/>
      </dsp:txXfrm>
    </dsp:sp>
    <dsp:sp modelId="{2AC4D44C-AF1D-4360-87D9-B39811AD0C4B}">
      <dsp:nvSpPr>
        <dsp:cNvPr id="0" name=""/>
        <dsp:cNvSpPr/>
      </dsp:nvSpPr>
      <dsp:spPr>
        <a:xfrm>
          <a:off x="1706731" y="502"/>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Background</a:t>
          </a:r>
        </a:p>
      </dsp:txBody>
      <dsp:txXfrm>
        <a:off x="1706731" y="502"/>
        <a:ext cx="1397886" cy="838732"/>
      </dsp:txXfrm>
    </dsp:sp>
    <dsp:sp modelId="{7770A065-2E17-4BEC-A388-8BC078C218EE}">
      <dsp:nvSpPr>
        <dsp:cNvPr id="0" name=""/>
        <dsp:cNvSpPr/>
      </dsp:nvSpPr>
      <dsp:spPr>
        <a:xfrm>
          <a:off x="3244406" y="502"/>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Contribution</a:t>
          </a:r>
        </a:p>
      </dsp:txBody>
      <dsp:txXfrm>
        <a:off x="3244406" y="502"/>
        <a:ext cx="1397886" cy="838732"/>
      </dsp:txXfrm>
    </dsp:sp>
    <dsp:sp modelId="{2680122D-797F-45A1-AE91-1C5C0A447478}">
      <dsp:nvSpPr>
        <dsp:cNvPr id="0" name=""/>
        <dsp:cNvSpPr/>
      </dsp:nvSpPr>
      <dsp:spPr>
        <a:xfrm>
          <a:off x="4782082" y="502"/>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Data Collection</a:t>
          </a:r>
        </a:p>
      </dsp:txBody>
      <dsp:txXfrm>
        <a:off x="4782082" y="502"/>
        <a:ext cx="1397886" cy="838732"/>
      </dsp:txXfrm>
    </dsp:sp>
    <dsp:sp modelId="{5B9852D9-B8E5-48A0-AC97-635F00A856AD}">
      <dsp:nvSpPr>
        <dsp:cNvPr id="0" name=""/>
        <dsp:cNvSpPr/>
      </dsp:nvSpPr>
      <dsp:spPr>
        <a:xfrm>
          <a:off x="6319757" y="502"/>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Feature engineering</a:t>
          </a:r>
        </a:p>
      </dsp:txBody>
      <dsp:txXfrm>
        <a:off x="6319757" y="502"/>
        <a:ext cx="1397886" cy="838732"/>
      </dsp:txXfrm>
    </dsp:sp>
    <dsp:sp modelId="{B23A586E-692F-4B19-9D6F-9EA0C7FA0F24}">
      <dsp:nvSpPr>
        <dsp:cNvPr id="0" name=""/>
        <dsp:cNvSpPr/>
      </dsp:nvSpPr>
      <dsp:spPr>
        <a:xfrm>
          <a:off x="169055" y="979023"/>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Data Cleaning</a:t>
          </a:r>
        </a:p>
      </dsp:txBody>
      <dsp:txXfrm>
        <a:off x="169055" y="979023"/>
        <a:ext cx="1397886" cy="838732"/>
      </dsp:txXfrm>
    </dsp:sp>
    <dsp:sp modelId="{391B375F-00CB-40E2-9354-5AEBE63DA90C}">
      <dsp:nvSpPr>
        <dsp:cNvPr id="0" name=""/>
        <dsp:cNvSpPr/>
      </dsp:nvSpPr>
      <dsp:spPr>
        <a:xfrm>
          <a:off x="1706731" y="979023"/>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Exploratory data analysis</a:t>
          </a:r>
        </a:p>
      </dsp:txBody>
      <dsp:txXfrm>
        <a:off x="1706731" y="979023"/>
        <a:ext cx="1397886" cy="838732"/>
      </dsp:txXfrm>
    </dsp:sp>
    <dsp:sp modelId="{FB952E7E-376F-4465-8781-AF2BC68C10D1}">
      <dsp:nvSpPr>
        <dsp:cNvPr id="0" name=""/>
        <dsp:cNvSpPr/>
      </dsp:nvSpPr>
      <dsp:spPr>
        <a:xfrm>
          <a:off x="3244406" y="979023"/>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Heatmap</a:t>
          </a:r>
        </a:p>
      </dsp:txBody>
      <dsp:txXfrm>
        <a:off x="3244406" y="979023"/>
        <a:ext cx="1397886" cy="838732"/>
      </dsp:txXfrm>
    </dsp:sp>
    <dsp:sp modelId="{4C1CE46D-E917-428A-B811-074600E75A1C}">
      <dsp:nvSpPr>
        <dsp:cNvPr id="0" name=""/>
        <dsp:cNvSpPr/>
      </dsp:nvSpPr>
      <dsp:spPr>
        <a:xfrm>
          <a:off x="4782082" y="979023"/>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Modeling</a:t>
          </a:r>
        </a:p>
      </dsp:txBody>
      <dsp:txXfrm>
        <a:off x="4782082" y="979023"/>
        <a:ext cx="1397886" cy="838732"/>
      </dsp:txXfrm>
    </dsp:sp>
    <dsp:sp modelId="{4B4702F7-791D-43D1-B333-E1B791629757}">
      <dsp:nvSpPr>
        <dsp:cNvPr id="0" name=""/>
        <dsp:cNvSpPr/>
      </dsp:nvSpPr>
      <dsp:spPr>
        <a:xfrm>
          <a:off x="6319757" y="979023"/>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Regression</a:t>
          </a:r>
        </a:p>
      </dsp:txBody>
      <dsp:txXfrm>
        <a:off x="6319757" y="979023"/>
        <a:ext cx="1397886" cy="838732"/>
      </dsp:txXfrm>
    </dsp:sp>
    <dsp:sp modelId="{08173C4A-F3EC-45B2-BC9E-C1CDA8449B4C}">
      <dsp:nvSpPr>
        <dsp:cNvPr id="0" name=""/>
        <dsp:cNvSpPr/>
      </dsp:nvSpPr>
      <dsp:spPr>
        <a:xfrm>
          <a:off x="2475568" y="1957544"/>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Classification</a:t>
          </a:r>
        </a:p>
      </dsp:txBody>
      <dsp:txXfrm>
        <a:off x="2475568" y="1957544"/>
        <a:ext cx="1397886" cy="838732"/>
      </dsp:txXfrm>
    </dsp:sp>
    <dsp:sp modelId="{810ED150-980D-456E-8079-BFD69C26DD91}">
      <dsp:nvSpPr>
        <dsp:cNvPr id="0" name=""/>
        <dsp:cNvSpPr/>
      </dsp:nvSpPr>
      <dsp:spPr>
        <a:xfrm>
          <a:off x="4013244" y="1957544"/>
          <a:ext cx="1397886" cy="838732"/>
        </a:xfrm>
        <a:prstGeom prst="rect">
          <a:avLst/>
        </a:prstGeom>
        <a:solidFill>
          <a:srgbClr val="3ABAD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b="1" kern="1200" dirty="0">
              <a:ln>
                <a:solidFill>
                  <a:schemeClr val="bg1"/>
                </a:solidFill>
              </a:ln>
              <a:solidFill>
                <a:schemeClr val="bg1"/>
              </a:solidFill>
              <a:latin typeface="Century Gothic" panose="020B0502020202020204" pitchFamily="34" charset="0"/>
            </a:rPr>
            <a:t>Summary</a:t>
          </a:r>
        </a:p>
      </dsp:txBody>
      <dsp:txXfrm>
        <a:off x="4013244" y="1957544"/>
        <a:ext cx="1397886" cy="8387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8350C5B-9E09-254B-BBF4-DB78BCD435AD}" type="datetimeFigureOut">
              <a:rPr lang="en-US"/>
              <a:pPr>
                <a:defRPr/>
              </a:pPr>
              <a:t>3/12/2020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FB8D3B6-509F-6C4D-A448-C6D04978A9AD}" type="slidenum">
              <a:rPr lang="en-US"/>
              <a:pPr>
                <a:defRPr/>
              </a:pPr>
              <a:t>‹#›</a:t>
            </a:fld>
            <a:endParaRPr lang="en-US" dirty="0"/>
          </a:p>
        </p:txBody>
      </p:sp>
    </p:spTree>
    <p:extLst>
      <p:ext uri="{BB962C8B-B14F-4D97-AF65-F5344CB8AC3E}">
        <p14:creationId xmlns:p14="http://schemas.microsoft.com/office/powerpoint/2010/main" val="436506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OPGW</a:t>
            </a:r>
          </a:p>
          <a:p>
            <a:r>
              <a:rPr lang="en-US" dirty="0"/>
              <a:t>Power line communication (PLC)</a:t>
            </a:r>
          </a:p>
          <a:p>
            <a:r>
              <a:rPr lang="en-US" dirty="0"/>
              <a:t>Wireless communication</a:t>
            </a:r>
          </a:p>
        </p:txBody>
      </p:sp>
      <p:sp>
        <p:nvSpPr>
          <p:cNvPr id="4" name="Slide Number Placeholder 3"/>
          <p:cNvSpPr>
            <a:spLocks noGrp="1"/>
          </p:cNvSpPr>
          <p:nvPr>
            <p:ph type="sldNum" idx="10"/>
          </p:nvPr>
        </p:nvSpPr>
        <p:spPr/>
        <p:txBody>
          <a:bodyPr/>
          <a:lstStyle/>
          <a:p>
            <a:pPr>
              <a:defRPr/>
            </a:pPr>
            <a:fld id="{87638770-3A16-4086-B5D1-FFDC9C862D5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334888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Union of Concerned Scientists</a:t>
            </a:r>
          </a:p>
        </p:txBody>
      </p:sp>
      <p:sp>
        <p:nvSpPr>
          <p:cNvPr id="4" name="Slide Number Placeholder 3"/>
          <p:cNvSpPr>
            <a:spLocks noGrp="1"/>
          </p:cNvSpPr>
          <p:nvPr>
            <p:ph type="sldNum" sz="quarter" idx="10"/>
          </p:nvPr>
        </p:nvSpPr>
        <p:spPr/>
        <p:txBody>
          <a:bodyPr/>
          <a:lstStyle/>
          <a:p>
            <a:fld id="{EF897EE1-536D-4CD7-A0A0-E908FD0F335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392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human error probability (HEP) for a certain state can be calculated in this way.</a:t>
            </a:r>
          </a:p>
          <a:p>
            <a:r>
              <a:rPr lang="en-US" baseline="0" dirty="0"/>
              <a:t>For each phases, there is a certain range for the HEP.</a:t>
            </a:r>
            <a:endParaRPr lang="en-US" dirty="0"/>
          </a:p>
          <a:p>
            <a:endParaRPr lang="en-US" dirty="0"/>
          </a:p>
        </p:txBody>
      </p:sp>
      <p:sp>
        <p:nvSpPr>
          <p:cNvPr id="4" name="Slide Number Placeholder 3"/>
          <p:cNvSpPr>
            <a:spLocks noGrp="1"/>
          </p:cNvSpPr>
          <p:nvPr>
            <p:ph type="sldNum" sz="quarter" idx="10"/>
          </p:nvPr>
        </p:nvSpPr>
        <p:spPr/>
        <p:txBody>
          <a:bodyPr/>
          <a:lstStyle/>
          <a:p>
            <a:fld id="{EF897EE1-536D-4CD7-A0A0-E908FD0F3354}" type="slidenum">
              <a:rPr lang="en-US" smtClean="0"/>
              <a:pPr/>
              <a:t>29</a:t>
            </a:fld>
            <a:endParaRPr lang="en-US"/>
          </a:p>
        </p:txBody>
      </p:sp>
    </p:spTree>
    <p:extLst>
      <p:ext uri="{BB962C8B-B14F-4D97-AF65-F5344CB8AC3E}">
        <p14:creationId xmlns:p14="http://schemas.microsoft.com/office/powerpoint/2010/main" val="305172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09320"/>
            <a:ext cx="7772400" cy="1021556"/>
          </a:xfrm>
          <a:prstGeom prst="rect">
            <a:avLst/>
          </a:prstGeom>
        </p:spPr>
        <p:txBody>
          <a:bodyPr anchor="t">
            <a:noAutofit/>
          </a:bodyPr>
          <a:lstStyle>
            <a:lvl1pPr algn="l">
              <a:defRPr sz="3200" b="1" cap="all">
                <a:solidFill>
                  <a:schemeClr val="bg1"/>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1884179"/>
            <a:ext cx="7772400" cy="1125140"/>
          </a:xfrm>
          <a:prstGeom prst="rect">
            <a:avLst/>
          </a:prstGeom>
        </p:spPr>
        <p:txBody>
          <a:bodyPr anchor="b">
            <a:normAutofit/>
          </a:bodyPr>
          <a:lstStyle>
            <a:lvl1pPr marL="0" indent="0">
              <a:buNone/>
              <a:defRPr sz="1800">
                <a:solidFill>
                  <a:schemeClr val="bg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2318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itle 1"/>
          <p:cNvSpPr txBox="1">
            <a:spLocks/>
          </p:cNvSpPr>
          <p:nvPr userDrawn="1"/>
        </p:nvSpPr>
        <p:spPr>
          <a:xfrm>
            <a:off x="723900" y="971550"/>
            <a:ext cx="7683500" cy="857250"/>
          </a:xfrm>
          <a:prstGeom prst="rect">
            <a:avLst/>
          </a:prstGeom>
        </p:spPr>
        <p:txBody>
          <a:bodyPr anchor="ctr">
            <a:normAutofit/>
          </a:bodyPr>
          <a:lstStyle>
            <a:lvl1pPr algn="l" defTabSz="457200" rtl="0" eaLnBrk="1" latinLnBrk="0" hangingPunct="1">
              <a:spcBef>
                <a:spcPct val="0"/>
              </a:spcBef>
              <a:buNone/>
              <a:defRPr sz="3200" kern="1200">
                <a:solidFill>
                  <a:schemeClr val="accent1"/>
                </a:solidFill>
                <a:latin typeface="Arial"/>
                <a:ea typeface="+mj-ea"/>
                <a:cs typeface="Arial"/>
              </a:defRPr>
            </a:lvl1pPr>
          </a:lstStyle>
          <a:p>
            <a:pPr fontAlgn="auto">
              <a:spcAft>
                <a:spcPts val="0"/>
              </a:spcAft>
              <a:defRPr/>
            </a:pPr>
            <a:r>
              <a:rPr lang="en-US" dirty="0"/>
              <a:t>Click to edit Master title style</a:t>
            </a:r>
          </a:p>
        </p:txBody>
      </p:sp>
      <p:sp>
        <p:nvSpPr>
          <p:cNvPr id="3" name="Text Placeholder 2"/>
          <p:cNvSpPr>
            <a:spLocks noGrp="1"/>
          </p:cNvSpPr>
          <p:nvPr>
            <p:ph type="body" idx="1"/>
          </p:nvPr>
        </p:nvSpPr>
        <p:spPr>
          <a:xfrm>
            <a:off x="723900" y="1792685"/>
            <a:ext cx="3773488" cy="479822"/>
          </a:xfrm>
          <a:prstGeom prst="rect">
            <a:avLst/>
          </a:prstGeom>
        </p:spPr>
        <p:txBody>
          <a:bodyPr anchor="b">
            <a:normAutofit/>
          </a:bodyPr>
          <a:lstStyle>
            <a:lvl1pPr marL="0" indent="0">
              <a:buNone/>
              <a:defRPr sz="2000" b="0" i="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3900" y="2272506"/>
            <a:ext cx="3773488" cy="2083594"/>
          </a:xfrm>
          <a:prstGeom prst="rect">
            <a:avLst/>
          </a:prstGeom>
        </p:spPr>
        <p:txBody>
          <a:bodyPr/>
          <a:lstStyle>
            <a:lvl1pPr marL="342900" indent="-342900">
              <a:buClr>
                <a:schemeClr val="accent1"/>
              </a:buClr>
              <a:buFont typeface="Wingdings" charset="2"/>
              <a:buChar char="§"/>
              <a:defRPr sz="1800">
                <a:latin typeface="Arial"/>
                <a:cs typeface="Arial"/>
              </a:defRPr>
            </a:lvl1pPr>
            <a:lvl2pPr marL="742950" indent="-285750">
              <a:buClr>
                <a:schemeClr val="accent1"/>
              </a:buClr>
              <a:buFont typeface="Courier New"/>
              <a:buChar char="o"/>
              <a:defRPr sz="1800">
                <a:latin typeface="Arial"/>
                <a:cs typeface="Arial"/>
              </a:defRPr>
            </a:lvl2pPr>
            <a:lvl3pPr marL="1143000" indent="-228600">
              <a:buClr>
                <a:schemeClr val="accent1"/>
              </a:buClr>
              <a:buFont typeface="Wingdings" charset="2"/>
              <a:buChar char="§"/>
              <a:defRPr sz="1600">
                <a:latin typeface="Arial"/>
                <a:cs typeface="Arial"/>
              </a:defRPr>
            </a:lvl3pPr>
            <a:lvl4pPr marL="1600200" indent="-228600">
              <a:buClr>
                <a:schemeClr val="accent1"/>
              </a:buClr>
              <a:buFont typeface="Courier New"/>
              <a:buChar char="o"/>
              <a:defRPr sz="1400">
                <a:latin typeface="Arial"/>
                <a:cs typeface="Arial"/>
              </a:defRPr>
            </a:lvl4pPr>
            <a:lvl5pPr marL="2057400" indent="-228600">
              <a:buClr>
                <a:schemeClr val="accent1"/>
              </a:buClr>
              <a:buFont typeface="Wingdings" charset="2"/>
              <a:buChar char="§"/>
              <a:defRPr sz="12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792685"/>
            <a:ext cx="3762374" cy="479822"/>
          </a:xfrm>
          <a:prstGeom prst="rect">
            <a:avLst/>
          </a:prstGeom>
        </p:spPr>
        <p:txBody>
          <a:bodyPr anchor="b">
            <a:normAutofit/>
          </a:bodyPr>
          <a:lstStyle>
            <a:lvl1pPr marL="0" indent="0">
              <a:buNone/>
              <a:defRPr sz="2000" b="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p:cNvSpPr>
            <a:spLocks noGrp="1"/>
          </p:cNvSpPr>
          <p:nvPr>
            <p:ph sz="half" idx="13"/>
          </p:nvPr>
        </p:nvSpPr>
        <p:spPr>
          <a:xfrm>
            <a:off x="4633913" y="2272507"/>
            <a:ext cx="3773488" cy="2083594"/>
          </a:xfrm>
          <a:prstGeom prst="rect">
            <a:avLst/>
          </a:prstGeom>
        </p:spPr>
        <p:txBody>
          <a:bodyPr/>
          <a:lstStyle>
            <a:lvl1pPr marL="342900" indent="-342900">
              <a:buClr>
                <a:schemeClr val="accent1"/>
              </a:buClr>
              <a:buFont typeface="Wingdings" charset="2"/>
              <a:buChar char="§"/>
              <a:defRPr sz="1800">
                <a:latin typeface="Arial"/>
                <a:cs typeface="Arial"/>
              </a:defRPr>
            </a:lvl1pPr>
            <a:lvl2pPr marL="742950" indent="-285750">
              <a:buClr>
                <a:schemeClr val="accent1"/>
              </a:buClr>
              <a:buFont typeface="Courier New"/>
              <a:buChar char="o"/>
              <a:defRPr sz="1800">
                <a:latin typeface="Arial"/>
                <a:cs typeface="Arial"/>
              </a:defRPr>
            </a:lvl2pPr>
            <a:lvl3pPr marL="1143000" indent="-228600">
              <a:buClr>
                <a:schemeClr val="accent1"/>
              </a:buClr>
              <a:buFont typeface="Wingdings" charset="2"/>
              <a:buChar char="§"/>
              <a:defRPr sz="1600">
                <a:latin typeface="Arial"/>
                <a:cs typeface="Arial"/>
              </a:defRPr>
            </a:lvl3pPr>
            <a:lvl4pPr marL="1600200" indent="-228600">
              <a:buClr>
                <a:schemeClr val="accent1"/>
              </a:buClr>
              <a:buFont typeface="Courier New"/>
              <a:buChar char="o"/>
              <a:defRPr sz="1400">
                <a:latin typeface="Arial"/>
                <a:cs typeface="Arial"/>
              </a:defRPr>
            </a:lvl4pPr>
            <a:lvl5pPr marL="2057400" indent="-228600">
              <a:buClr>
                <a:schemeClr val="accent1"/>
              </a:buClr>
              <a:buFont typeface="Wingdings" charset="2"/>
              <a:buChar char="§"/>
              <a:defRPr sz="12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4"/>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ACE272F2-435F-C643-9FE0-22CBE796A04B}" type="datetimeFigureOut">
              <a:rPr lang="en-US"/>
              <a:pPr>
                <a:defRPr/>
              </a:pPr>
              <a:t>3/12/2020</a:t>
            </a:fld>
            <a:endParaRPr lang="en-US" dirty="0"/>
          </a:p>
        </p:txBody>
      </p:sp>
      <p:sp>
        <p:nvSpPr>
          <p:cNvPr id="8" name="Slide Number Placeholder 5"/>
          <p:cNvSpPr>
            <a:spLocks noGrp="1"/>
          </p:cNvSpPr>
          <p:nvPr>
            <p:ph type="sldNum" sz="quarter" idx="15"/>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77C453ED-65E9-8646-A781-EF549B33EA3F}" type="slidenum">
              <a:rPr lang="en-US"/>
              <a:pPr>
                <a:defRPr/>
              </a:pPr>
              <a:t>‹#›</a:t>
            </a:fld>
            <a:endParaRPr lang="en-US" dirty="0"/>
          </a:p>
        </p:txBody>
      </p:sp>
    </p:spTree>
    <p:extLst>
      <p:ext uri="{BB962C8B-B14F-4D97-AF65-F5344CB8AC3E}">
        <p14:creationId xmlns:p14="http://schemas.microsoft.com/office/powerpoint/2010/main" val="21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76650"/>
            <a:ext cx="5486400" cy="425054"/>
          </a:xfrm>
          <a:prstGeom prst="rect">
            <a:avLst/>
          </a:prstGeom>
        </p:spPr>
        <p:txBody>
          <a:bodyPr anchor="b">
            <a:normAutofit/>
          </a:bodyPr>
          <a:lstStyle>
            <a:lvl1pPr algn="l">
              <a:defRPr sz="1800" b="1">
                <a:latin typeface="Arial"/>
                <a:cs typeface="Arial"/>
              </a:defRPr>
            </a:lvl1pPr>
          </a:lstStyle>
          <a:p>
            <a:r>
              <a:rPr lang="en-US"/>
              <a:t>Click to edit Master title style</a:t>
            </a:r>
            <a:endParaRPr lang="en-US" dirty="0"/>
          </a:p>
        </p:txBody>
      </p:sp>
      <p:sp>
        <p:nvSpPr>
          <p:cNvPr id="3" name="Picture Placeholder 2"/>
          <p:cNvSpPr>
            <a:spLocks noGrp="1"/>
          </p:cNvSpPr>
          <p:nvPr>
            <p:ph type="pic" idx="1"/>
          </p:nvPr>
        </p:nvSpPr>
        <p:spPr>
          <a:xfrm>
            <a:off x="1792288" y="812799"/>
            <a:ext cx="5486400" cy="28090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92288" y="4101703"/>
            <a:ext cx="5486400" cy="603647"/>
          </a:xfrm>
          <a:prstGeom prst="rect">
            <a:avLst/>
          </a:prstGeom>
        </p:spPr>
        <p:txBody>
          <a:bodyPr>
            <a:normAutofit/>
          </a:bodyPr>
          <a:lstStyle>
            <a:lvl1pPr marL="0" indent="0">
              <a:buNone/>
              <a:defRPr sz="12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4FC16F48-25F3-524A-8896-548A2B6F7CDE}" type="datetimeFigureOut">
              <a:rPr lang="en-US"/>
              <a:pPr>
                <a:defRPr/>
              </a:pPr>
              <a:t>3/12/2020</a:t>
            </a:fld>
            <a:endParaRPr lang="en-US" dirty="0"/>
          </a:p>
        </p:txBody>
      </p:sp>
      <p:sp>
        <p:nvSpPr>
          <p:cNvPr id="6"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4207BB98-A13F-8348-AC5F-3019A589CA04}" type="slidenum">
              <a:rPr lang="en-US"/>
              <a:pPr>
                <a:defRPr/>
              </a:pPr>
              <a:t>‹#›</a:t>
            </a:fld>
            <a:endParaRPr lang="en-US" dirty="0"/>
          </a:p>
        </p:txBody>
      </p:sp>
    </p:spTree>
    <p:extLst>
      <p:ext uri="{BB962C8B-B14F-4D97-AF65-F5344CB8AC3E}">
        <p14:creationId xmlns:p14="http://schemas.microsoft.com/office/powerpoint/2010/main" val="205960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5A2C5579-0217-A945-913E-9118C6187557}" type="datetimeFigureOut">
              <a:rPr lang="en-US"/>
              <a:pPr>
                <a:defRPr/>
              </a:pPr>
              <a:t>3/12/2020</a:t>
            </a:fld>
            <a:endParaRPr lang="en-US" dirty="0"/>
          </a:p>
        </p:txBody>
      </p:sp>
      <p:sp>
        <p:nvSpPr>
          <p:cNvPr id="3"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B60676CC-C35D-DA44-A5DB-E56E851EBE5F}" type="slidenum">
              <a:rPr lang="en-US"/>
              <a:pPr>
                <a:defRPr/>
              </a:pPr>
              <a:t>‹#›</a:t>
            </a:fld>
            <a:endParaRPr lang="en-US" dirty="0"/>
          </a:p>
        </p:txBody>
      </p:sp>
    </p:spTree>
    <p:extLst>
      <p:ext uri="{BB962C8B-B14F-4D97-AF65-F5344CB8AC3E}">
        <p14:creationId xmlns:p14="http://schemas.microsoft.com/office/powerpoint/2010/main" val="181195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a:xfrm>
            <a:off x="722313" y="1866900"/>
            <a:ext cx="7772400" cy="1020763"/>
          </a:xfrm>
          <a:prstGeom prst="rect">
            <a:avLst/>
          </a:prstGeom>
        </p:spPr>
        <p:txBody>
          <a:bodyPr anchor="b"/>
          <a:lstStyle>
            <a:lvl1pPr algn="l" defTabSz="457200" rtl="0" eaLnBrk="1" latinLnBrk="0" hangingPunct="1">
              <a:spcBef>
                <a:spcPct val="0"/>
              </a:spcBef>
              <a:buNone/>
              <a:defRPr sz="3200" b="1" kern="1200" cap="all">
                <a:solidFill>
                  <a:schemeClr val="bg1"/>
                </a:solidFill>
                <a:latin typeface="Arial"/>
                <a:ea typeface="+mj-ea"/>
                <a:cs typeface="Arial"/>
              </a:defRPr>
            </a:lvl1pPr>
          </a:lstStyle>
          <a:p>
            <a:pPr fontAlgn="auto">
              <a:spcAft>
                <a:spcPts val="0"/>
              </a:spcAft>
              <a:defRPr/>
            </a:pPr>
            <a:r>
              <a:rPr lang="en-US" dirty="0"/>
              <a:t>Click to edit Master title style</a:t>
            </a:r>
          </a:p>
        </p:txBody>
      </p:sp>
      <p:sp>
        <p:nvSpPr>
          <p:cNvPr id="4" name="Title 1"/>
          <p:cNvSpPr txBox="1">
            <a:spLocks/>
          </p:cNvSpPr>
          <p:nvPr userDrawn="1"/>
        </p:nvSpPr>
        <p:spPr>
          <a:xfrm>
            <a:off x="722313" y="1866900"/>
            <a:ext cx="7772400" cy="1020763"/>
          </a:xfrm>
          <a:prstGeom prst="rect">
            <a:avLst/>
          </a:prstGeom>
        </p:spPr>
        <p:txBody>
          <a:bodyPr anchor="b"/>
          <a:lstStyle>
            <a:lvl1pPr algn="l" defTabSz="457200" rtl="0" eaLnBrk="1" latinLnBrk="0" hangingPunct="1">
              <a:spcBef>
                <a:spcPct val="0"/>
              </a:spcBef>
              <a:buNone/>
              <a:defRPr sz="3200" b="1" kern="1200" cap="all">
                <a:solidFill>
                  <a:schemeClr val="bg1"/>
                </a:solidFill>
                <a:latin typeface="Arial"/>
                <a:ea typeface="+mj-ea"/>
                <a:cs typeface="Arial"/>
              </a:defRPr>
            </a:lvl1pPr>
          </a:lstStyle>
          <a:p>
            <a:pPr fontAlgn="auto">
              <a:spcAft>
                <a:spcPts val="0"/>
              </a:spcAft>
              <a:defRPr/>
            </a:pPr>
            <a:r>
              <a:rPr lang="en-US" dirty="0">
                <a:solidFill>
                  <a:schemeClr val="tx2"/>
                </a:solidFill>
              </a:rPr>
              <a:t>Click to edit Master title style</a:t>
            </a:r>
          </a:p>
        </p:txBody>
      </p:sp>
      <p:sp>
        <p:nvSpPr>
          <p:cNvPr id="11" name="Text Placeholder 2"/>
          <p:cNvSpPr>
            <a:spLocks noGrp="1"/>
          </p:cNvSpPr>
          <p:nvPr>
            <p:ph type="body" idx="1"/>
          </p:nvPr>
        </p:nvSpPr>
        <p:spPr>
          <a:xfrm>
            <a:off x="722313" y="2968839"/>
            <a:ext cx="7772400" cy="904661"/>
          </a:xfrm>
          <a:prstGeom prst="rect">
            <a:avLst/>
          </a:prstGeom>
        </p:spPr>
        <p:txBody>
          <a:bodyPr anchor="t" anchorCtr="0">
            <a:normAutofit/>
          </a:bodyPr>
          <a:lstStyle>
            <a:lvl1pPr marL="0" indent="0">
              <a:buNone/>
              <a:defRPr sz="1800">
                <a:solidFill>
                  <a:schemeClr val="bg1">
                    <a:lumMod val="50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a:xfrm>
            <a:off x="60325" y="4883150"/>
            <a:ext cx="2133600" cy="273050"/>
          </a:xfrm>
        </p:spPr>
        <p:txBody>
          <a:bodyPr/>
          <a:lstStyle>
            <a:lvl1pPr>
              <a:defRPr sz="600">
                <a:solidFill>
                  <a:schemeClr val="bg1"/>
                </a:solidFill>
                <a:latin typeface="Arial"/>
                <a:cs typeface="Arial"/>
              </a:defRPr>
            </a:lvl1pPr>
          </a:lstStyle>
          <a:p>
            <a:pPr>
              <a:defRPr/>
            </a:pPr>
            <a:fld id="{AE049C22-F9CD-9645-9325-4E45A8362A33}" type="datetimeFigureOut">
              <a:rPr lang="en-US"/>
              <a:pPr>
                <a:defRPr/>
              </a:pPr>
              <a:t>3/12/2020</a:t>
            </a:fld>
            <a:endParaRPr lang="en-US" dirty="0"/>
          </a:p>
        </p:txBody>
      </p:sp>
      <p:sp>
        <p:nvSpPr>
          <p:cNvPr id="6"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solidFill>
                <a:latin typeface="Arial"/>
                <a:ea typeface="+mn-ea"/>
                <a:cs typeface="Arial"/>
              </a:defRPr>
            </a:lvl1pPr>
          </a:lstStyle>
          <a:p>
            <a:pPr>
              <a:defRPr/>
            </a:pPr>
            <a:fld id="{42FF50C1-C99D-8F49-8FA6-613D5F15E906}" type="slidenum">
              <a:rPr lang="en-US"/>
              <a:pPr>
                <a:defRPr/>
              </a:pPr>
              <a:t>‹#›</a:t>
            </a:fld>
            <a:endParaRPr lang="en-US" dirty="0"/>
          </a:p>
        </p:txBody>
      </p:sp>
    </p:spTree>
    <p:extLst>
      <p:ext uri="{BB962C8B-B14F-4D97-AF65-F5344CB8AC3E}">
        <p14:creationId xmlns:p14="http://schemas.microsoft.com/office/powerpoint/2010/main" val="153896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09320"/>
            <a:ext cx="7685087" cy="1021556"/>
          </a:xfrm>
          <a:prstGeom prst="rect">
            <a:avLst/>
          </a:prstGeom>
        </p:spPr>
        <p:txBody>
          <a:bodyPr anchor="t">
            <a:noAutofit/>
          </a:bodyPr>
          <a:lstStyle>
            <a:lvl1pPr algn="l">
              <a:defRPr sz="3200" b="1" cap="all">
                <a:solidFill>
                  <a:schemeClr val="tx2"/>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1884179"/>
            <a:ext cx="7685087" cy="1125140"/>
          </a:xfrm>
          <a:prstGeom prst="rect">
            <a:avLst/>
          </a:prstGeom>
        </p:spPr>
        <p:txBody>
          <a:bodyPr anchor="b">
            <a:normAutofit/>
          </a:bodyPr>
          <a:lstStyle>
            <a:lvl1pPr marL="0" indent="0">
              <a:buNone/>
              <a:defRPr sz="18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3AE0F239-E1B9-4A40-BFE0-10D35B8EFDC7}" type="datetimeFigureOut">
              <a:rPr lang="en-US"/>
              <a:pPr>
                <a:defRPr/>
              </a:pPr>
              <a:t>3/12/2020</a:t>
            </a:fld>
            <a:endParaRPr lang="en-US" dirty="0"/>
          </a:p>
        </p:txBody>
      </p:sp>
      <p:sp>
        <p:nvSpPr>
          <p:cNvPr id="5"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6E34B1B0-E628-E341-AB77-6799D8636E4A}" type="slidenum">
              <a:rPr lang="en-US"/>
              <a:pPr>
                <a:defRPr/>
              </a:pPr>
              <a:t>‹#›</a:t>
            </a:fld>
            <a:endParaRPr lang="en-US" dirty="0"/>
          </a:p>
        </p:txBody>
      </p:sp>
    </p:spTree>
    <p:extLst>
      <p:ext uri="{BB962C8B-B14F-4D97-AF65-F5344CB8AC3E}">
        <p14:creationId xmlns:p14="http://schemas.microsoft.com/office/powerpoint/2010/main" val="3059354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3900" y="971327"/>
            <a:ext cx="7683500" cy="857250"/>
          </a:xfrm>
          <a:prstGeom prst="rect">
            <a:avLst/>
          </a:prstGeom>
        </p:spPr>
        <p:txBody>
          <a:bodyPr>
            <a:normAutofit/>
          </a:bodyPr>
          <a:lstStyle>
            <a:lvl1pPr algn="l">
              <a:defRPr sz="3200">
                <a:solidFill>
                  <a:schemeClr val="accent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723900" y="1965499"/>
            <a:ext cx="7683500" cy="2748528"/>
          </a:xfrm>
          <a:prstGeom prst="rect">
            <a:avLst/>
          </a:prstGeom>
        </p:spPr>
        <p:txBody>
          <a:bodyPr/>
          <a:lstStyle>
            <a:lvl1pPr marL="342900" indent="-342900">
              <a:buClr>
                <a:schemeClr val="accent1"/>
              </a:buClr>
              <a:buFont typeface="Wingdings" charset="2"/>
              <a:buChar char="§"/>
              <a:defRPr sz="2800">
                <a:latin typeface="Arial"/>
                <a:cs typeface="Arial"/>
              </a:defRPr>
            </a:lvl1pPr>
            <a:lvl2pPr marL="742950" indent="-285750">
              <a:buClr>
                <a:schemeClr val="accent1"/>
              </a:buClr>
              <a:buFont typeface="Courier New"/>
              <a:buChar char="o"/>
              <a:defRPr sz="2400">
                <a:latin typeface="Arial"/>
                <a:cs typeface="Arial"/>
              </a:defRPr>
            </a:lvl2pPr>
            <a:lvl3pPr marL="1143000" indent="-228600">
              <a:buClr>
                <a:schemeClr val="accent1"/>
              </a:buClr>
              <a:buFont typeface="Wingdings" charset="2"/>
              <a:buChar char="§"/>
              <a:defRPr sz="2000">
                <a:latin typeface="Arial"/>
                <a:cs typeface="Arial"/>
              </a:defRPr>
            </a:lvl3pPr>
            <a:lvl4pPr marL="1600200" indent="-228600">
              <a:buClr>
                <a:schemeClr val="accent1"/>
              </a:buClr>
              <a:buFont typeface="Courier New"/>
              <a:buChar char="o"/>
              <a:defRPr sz="1800">
                <a:latin typeface="Arial"/>
                <a:cs typeface="Arial"/>
              </a:defRPr>
            </a:lvl4pPr>
            <a:lvl5pPr marL="2057400" indent="-228600">
              <a:buClr>
                <a:schemeClr val="accent1"/>
              </a:buClr>
              <a:buFont typeface="Wingdings" charset="2"/>
              <a:buChar char="§"/>
              <a:defRPr sz="1800">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B6FAA6BD-2831-C840-90E3-452A8D2E2F0E}" type="datetimeFigureOut">
              <a:rPr lang="en-US"/>
              <a:pPr>
                <a:defRPr/>
              </a:pPr>
              <a:t>3/12/2020</a:t>
            </a:fld>
            <a:endParaRPr lang="en-US" dirty="0"/>
          </a:p>
        </p:txBody>
      </p:sp>
      <p:sp>
        <p:nvSpPr>
          <p:cNvPr id="5"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8EDB4D03-97E7-1741-8B51-DFCCC4C260A1}" type="slidenum">
              <a:rPr lang="en-US"/>
              <a:pPr>
                <a:defRPr/>
              </a:pPr>
              <a:t>‹#›</a:t>
            </a:fld>
            <a:endParaRPr lang="en-US" dirty="0"/>
          </a:p>
        </p:txBody>
      </p:sp>
    </p:spTree>
    <p:extLst>
      <p:ext uri="{BB962C8B-B14F-4D97-AF65-F5344CB8AC3E}">
        <p14:creationId xmlns:p14="http://schemas.microsoft.com/office/powerpoint/2010/main" val="33374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itle 1"/>
          <p:cNvSpPr txBox="1">
            <a:spLocks/>
          </p:cNvSpPr>
          <p:nvPr userDrawn="1"/>
        </p:nvSpPr>
        <p:spPr>
          <a:xfrm>
            <a:off x="723900" y="971550"/>
            <a:ext cx="7683500" cy="857250"/>
          </a:xfrm>
          <a:prstGeom prst="rect">
            <a:avLst/>
          </a:prstGeom>
        </p:spPr>
        <p:txBody>
          <a:bodyPr anchor="ctr">
            <a:normAutofit/>
          </a:bodyPr>
          <a:lstStyle>
            <a:lvl1pPr algn="l" defTabSz="457200" rtl="0" eaLnBrk="1" latinLnBrk="0" hangingPunct="1">
              <a:spcBef>
                <a:spcPct val="0"/>
              </a:spcBef>
              <a:buNone/>
              <a:defRPr sz="3200" kern="1200">
                <a:solidFill>
                  <a:schemeClr val="accent1"/>
                </a:solidFill>
                <a:latin typeface="Arial"/>
                <a:ea typeface="+mj-ea"/>
                <a:cs typeface="Arial"/>
              </a:defRPr>
            </a:lvl1pPr>
          </a:lstStyle>
          <a:p>
            <a:pPr fontAlgn="auto">
              <a:spcAft>
                <a:spcPts val="0"/>
              </a:spcAft>
              <a:defRPr/>
            </a:pPr>
            <a:r>
              <a:rPr lang="en-US" dirty="0"/>
              <a:t>Click to edit Master title style</a:t>
            </a:r>
          </a:p>
        </p:txBody>
      </p:sp>
      <p:sp>
        <p:nvSpPr>
          <p:cNvPr id="3" name="Text Placeholder 2"/>
          <p:cNvSpPr>
            <a:spLocks noGrp="1"/>
          </p:cNvSpPr>
          <p:nvPr>
            <p:ph type="body" idx="1"/>
          </p:nvPr>
        </p:nvSpPr>
        <p:spPr>
          <a:xfrm>
            <a:off x="723900" y="1792685"/>
            <a:ext cx="3773488" cy="479822"/>
          </a:xfrm>
          <a:prstGeom prst="rect">
            <a:avLst/>
          </a:prstGeom>
        </p:spPr>
        <p:txBody>
          <a:bodyPr anchor="b">
            <a:normAutofit/>
          </a:bodyPr>
          <a:lstStyle>
            <a:lvl1pPr marL="0" indent="0">
              <a:buNone/>
              <a:defRPr sz="2000" b="0" i="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3900" y="2272506"/>
            <a:ext cx="3773488" cy="2083594"/>
          </a:xfrm>
          <a:prstGeom prst="rect">
            <a:avLst/>
          </a:prstGeom>
        </p:spPr>
        <p:txBody>
          <a:bodyPr/>
          <a:lstStyle>
            <a:lvl1pPr marL="342900" indent="-342900">
              <a:buClr>
                <a:schemeClr val="accent1"/>
              </a:buClr>
              <a:buFont typeface="Wingdings" charset="2"/>
              <a:buChar char="§"/>
              <a:defRPr sz="1800">
                <a:latin typeface="Arial"/>
                <a:cs typeface="Arial"/>
              </a:defRPr>
            </a:lvl1pPr>
            <a:lvl2pPr marL="742950" indent="-285750">
              <a:buClr>
                <a:schemeClr val="accent1"/>
              </a:buClr>
              <a:buFont typeface="Courier New"/>
              <a:buChar char="o"/>
              <a:defRPr sz="1800">
                <a:latin typeface="Arial"/>
                <a:cs typeface="Arial"/>
              </a:defRPr>
            </a:lvl2pPr>
            <a:lvl3pPr marL="1143000" indent="-228600">
              <a:buClr>
                <a:schemeClr val="accent1"/>
              </a:buClr>
              <a:buFont typeface="Wingdings" charset="2"/>
              <a:buChar char="§"/>
              <a:defRPr sz="1600">
                <a:latin typeface="Arial"/>
                <a:cs typeface="Arial"/>
              </a:defRPr>
            </a:lvl3pPr>
            <a:lvl4pPr marL="1600200" indent="-228600">
              <a:buClr>
                <a:schemeClr val="accent1"/>
              </a:buClr>
              <a:buFont typeface="Courier New"/>
              <a:buChar char="o"/>
              <a:defRPr sz="1400">
                <a:latin typeface="Arial"/>
                <a:cs typeface="Arial"/>
              </a:defRPr>
            </a:lvl4pPr>
            <a:lvl5pPr marL="2057400" indent="-228600">
              <a:buClr>
                <a:schemeClr val="accent1"/>
              </a:buClr>
              <a:buFont typeface="Wingdings" charset="2"/>
              <a:buChar char="§"/>
              <a:defRPr sz="12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792685"/>
            <a:ext cx="3762374" cy="479822"/>
          </a:xfrm>
          <a:prstGeom prst="rect">
            <a:avLst/>
          </a:prstGeom>
        </p:spPr>
        <p:txBody>
          <a:bodyPr anchor="b">
            <a:normAutofit/>
          </a:bodyPr>
          <a:lstStyle>
            <a:lvl1pPr marL="0" indent="0">
              <a:buNone/>
              <a:defRPr sz="2000" b="0">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p:cNvSpPr>
            <a:spLocks noGrp="1"/>
          </p:cNvSpPr>
          <p:nvPr>
            <p:ph sz="half" idx="13"/>
          </p:nvPr>
        </p:nvSpPr>
        <p:spPr>
          <a:xfrm>
            <a:off x="4633913" y="2272507"/>
            <a:ext cx="3773488" cy="2083594"/>
          </a:xfrm>
          <a:prstGeom prst="rect">
            <a:avLst/>
          </a:prstGeom>
        </p:spPr>
        <p:txBody>
          <a:bodyPr/>
          <a:lstStyle>
            <a:lvl1pPr marL="342900" indent="-342900">
              <a:buClr>
                <a:schemeClr val="accent1"/>
              </a:buClr>
              <a:buFont typeface="Wingdings" charset="2"/>
              <a:buChar char="§"/>
              <a:defRPr sz="1800">
                <a:latin typeface="Arial"/>
                <a:cs typeface="Arial"/>
              </a:defRPr>
            </a:lvl1pPr>
            <a:lvl2pPr marL="742950" indent="-285750">
              <a:buClr>
                <a:schemeClr val="accent1"/>
              </a:buClr>
              <a:buFont typeface="Courier New"/>
              <a:buChar char="o"/>
              <a:defRPr sz="1800">
                <a:latin typeface="Arial"/>
                <a:cs typeface="Arial"/>
              </a:defRPr>
            </a:lvl2pPr>
            <a:lvl3pPr marL="1143000" indent="-228600">
              <a:buClr>
                <a:schemeClr val="accent1"/>
              </a:buClr>
              <a:buFont typeface="Wingdings" charset="2"/>
              <a:buChar char="§"/>
              <a:defRPr sz="1600">
                <a:latin typeface="Arial"/>
                <a:cs typeface="Arial"/>
              </a:defRPr>
            </a:lvl3pPr>
            <a:lvl4pPr marL="1600200" indent="-228600">
              <a:buClr>
                <a:schemeClr val="accent1"/>
              </a:buClr>
              <a:buFont typeface="Courier New"/>
              <a:buChar char="o"/>
              <a:defRPr sz="1400">
                <a:latin typeface="Arial"/>
                <a:cs typeface="Arial"/>
              </a:defRPr>
            </a:lvl4pPr>
            <a:lvl5pPr marL="2057400" indent="-228600">
              <a:buClr>
                <a:schemeClr val="accent1"/>
              </a:buClr>
              <a:buFont typeface="Wingdings" charset="2"/>
              <a:buChar char="§"/>
              <a:defRPr sz="12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4"/>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ACE272F2-435F-C643-9FE0-22CBE796A04B}" type="datetimeFigureOut">
              <a:rPr lang="en-US"/>
              <a:pPr>
                <a:defRPr/>
              </a:pPr>
              <a:t>3/12/2020</a:t>
            </a:fld>
            <a:endParaRPr lang="en-US" dirty="0"/>
          </a:p>
        </p:txBody>
      </p:sp>
      <p:sp>
        <p:nvSpPr>
          <p:cNvPr id="8" name="Slide Number Placeholder 5"/>
          <p:cNvSpPr>
            <a:spLocks noGrp="1"/>
          </p:cNvSpPr>
          <p:nvPr>
            <p:ph type="sldNum" sz="quarter" idx="15"/>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77C453ED-65E9-8646-A781-EF549B33EA3F}" type="slidenum">
              <a:rPr lang="en-US"/>
              <a:pPr>
                <a:defRPr/>
              </a:pPr>
              <a:t>‹#›</a:t>
            </a:fld>
            <a:endParaRPr lang="en-US" dirty="0"/>
          </a:p>
        </p:txBody>
      </p:sp>
    </p:spTree>
    <p:extLst>
      <p:ext uri="{BB962C8B-B14F-4D97-AF65-F5344CB8AC3E}">
        <p14:creationId xmlns:p14="http://schemas.microsoft.com/office/powerpoint/2010/main" val="794775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76650"/>
            <a:ext cx="5486400" cy="425054"/>
          </a:xfrm>
          <a:prstGeom prst="rect">
            <a:avLst/>
          </a:prstGeom>
        </p:spPr>
        <p:txBody>
          <a:bodyPr anchor="b">
            <a:normAutofit/>
          </a:bodyPr>
          <a:lstStyle>
            <a:lvl1pPr algn="l">
              <a:defRPr sz="1800" b="1">
                <a:latin typeface="Arial"/>
                <a:cs typeface="Arial"/>
              </a:defRPr>
            </a:lvl1pPr>
          </a:lstStyle>
          <a:p>
            <a:r>
              <a:rPr lang="en-US"/>
              <a:t>Click to edit Master title style</a:t>
            </a:r>
            <a:endParaRPr lang="en-US" dirty="0"/>
          </a:p>
        </p:txBody>
      </p:sp>
      <p:sp>
        <p:nvSpPr>
          <p:cNvPr id="3" name="Picture Placeholder 2"/>
          <p:cNvSpPr>
            <a:spLocks noGrp="1"/>
          </p:cNvSpPr>
          <p:nvPr>
            <p:ph type="pic" idx="1"/>
          </p:nvPr>
        </p:nvSpPr>
        <p:spPr>
          <a:xfrm>
            <a:off x="1792288" y="812799"/>
            <a:ext cx="5486400" cy="28090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92288" y="4101703"/>
            <a:ext cx="5486400" cy="603647"/>
          </a:xfrm>
          <a:prstGeom prst="rect">
            <a:avLst/>
          </a:prstGeom>
        </p:spPr>
        <p:txBody>
          <a:bodyPr>
            <a:normAutofit/>
          </a:bodyPr>
          <a:lstStyle>
            <a:lvl1pPr marL="0" indent="0">
              <a:buNone/>
              <a:defRPr sz="12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4FC16F48-25F3-524A-8896-548A2B6F7CDE}" type="datetimeFigureOut">
              <a:rPr lang="en-US"/>
              <a:pPr>
                <a:defRPr/>
              </a:pPr>
              <a:t>3/12/2020</a:t>
            </a:fld>
            <a:endParaRPr lang="en-US" dirty="0"/>
          </a:p>
        </p:txBody>
      </p:sp>
      <p:sp>
        <p:nvSpPr>
          <p:cNvPr id="6"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4207BB98-A13F-8348-AC5F-3019A589CA04}" type="slidenum">
              <a:rPr lang="en-US"/>
              <a:pPr>
                <a:defRPr/>
              </a:pPr>
              <a:t>‹#›</a:t>
            </a:fld>
            <a:endParaRPr lang="en-US" dirty="0"/>
          </a:p>
        </p:txBody>
      </p:sp>
    </p:spTree>
    <p:extLst>
      <p:ext uri="{BB962C8B-B14F-4D97-AF65-F5344CB8AC3E}">
        <p14:creationId xmlns:p14="http://schemas.microsoft.com/office/powerpoint/2010/main" val="3599700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5A2C5579-0217-A945-913E-9118C6187557}" type="datetimeFigureOut">
              <a:rPr lang="en-US"/>
              <a:pPr>
                <a:defRPr/>
              </a:pPr>
              <a:t>3/12/2020</a:t>
            </a:fld>
            <a:endParaRPr lang="en-US" dirty="0"/>
          </a:p>
        </p:txBody>
      </p:sp>
      <p:sp>
        <p:nvSpPr>
          <p:cNvPr id="3"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B60676CC-C35D-DA44-A5DB-E56E851EBE5F}" type="slidenum">
              <a:rPr lang="en-US"/>
              <a:pPr>
                <a:defRPr/>
              </a:pPr>
              <a:t>‹#›</a:t>
            </a:fld>
            <a:endParaRPr lang="en-US" dirty="0"/>
          </a:p>
        </p:txBody>
      </p:sp>
    </p:spTree>
    <p:extLst>
      <p:ext uri="{BB962C8B-B14F-4D97-AF65-F5344CB8AC3E}">
        <p14:creationId xmlns:p14="http://schemas.microsoft.com/office/powerpoint/2010/main" val="4005236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58000" y="4767263"/>
            <a:ext cx="2133600"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7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722313" y="2968839"/>
            <a:ext cx="7772400" cy="904661"/>
          </a:xfrm>
          <a:prstGeom prst="rect">
            <a:avLst/>
          </a:prstGeom>
        </p:spPr>
        <p:txBody>
          <a:bodyPr anchor="t" anchorCtr="0">
            <a:normAutofit/>
          </a:bodyPr>
          <a:lstStyle>
            <a:lvl1pPr marL="0" indent="0">
              <a:buNone/>
              <a:defRPr sz="1800">
                <a:solidFill>
                  <a:schemeClr val="bg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1"/>
          <p:cNvSpPr>
            <a:spLocks noGrp="1"/>
          </p:cNvSpPr>
          <p:nvPr>
            <p:ph type="title"/>
          </p:nvPr>
        </p:nvSpPr>
        <p:spPr>
          <a:xfrm>
            <a:off x="722313" y="1917120"/>
            <a:ext cx="7772400" cy="1021556"/>
          </a:xfrm>
          <a:prstGeom prst="rect">
            <a:avLst/>
          </a:prstGeom>
        </p:spPr>
        <p:txBody>
          <a:bodyPr anchor="b" anchorCtr="0">
            <a:noAutofit/>
          </a:bodyPr>
          <a:lstStyle>
            <a:lvl1pPr algn="l">
              <a:defRPr sz="3200" b="1" cap="all">
                <a:solidFill>
                  <a:schemeClr val="bg1"/>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92586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158420"/>
            <a:ext cx="7772400" cy="1021556"/>
          </a:xfrm>
          <a:prstGeom prst="rect">
            <a:avLst/>
          </a:prstGeom>
        </p:spPr>
        <p:txBody>
          <a:bodyPr anchor="t">
            <a:noAutofit/>
          </a:bodyPr>
          <a:lstStyle>
            <a:lvl1pPr algn="l">
              <a:defRPr sz="3200" b="1" cap="all">
                <a:solidFill>
                  <a:schemeClr val="bg1"/>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1033279"/>
            <a:ext cx="7772400" cy="1125140"/>
          </a:xfrm>
          <a:prstGeom prst="rect">
            <a:avLst/>
          </a:prstGeom>
        </p:spPr>
        <p:txBody>
          <a:bodyPr anchor="b">
            <a:normAutofit/>
          </a:bodyPr>
          <a:lstStyle>
            <a:lvl1pPr marL="0" indent="0">
              <a:buNone/>
              <a:defRPr sz="1800">
                <a:solidFill>
                  <a:schemeClr val="bg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0758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722313" y="1395840"/>
            <a:ext cx="7772400" cy="1021556"/>
          </a:xfrm>
          <a:prstGeom prst="rect">
            <a:avLst/>
          </a:prstGeom>
        </p:spPr>
        <p:txBody>
          <a:bodyPr anchor="b" anchorCtr="0">
            <a:noAutofit/>
          </a:bodyPr>
          <a:lstStyle>
            <a:lvl1pPr algn="l">
              <a:defRPr sz="3200" b="1" cap="all">
                <a:solidFill>
                  <a:schemeClr val="bg1"/>
                </a:solidFill>
                <a:latin typeface="Arial"/>
                <a:cs typeface="Arial"/>
              </a:defRPr>
            </a:lvl1pPr>
          </a:lstStyle>
          <a:p>
            <a:r>
              <a:rPr lang="en-US" dirty="0"/>
              <a:t>Click to edit Master title style</a:t>
            </a:r>
          </a:p>
        </p:txBody>
      </p:sp>
      <p:sp>
        <p:nvSpPr>
          <p:cNvPr id="6" name="Text Placeholder 2"/>
          <p:cNvSpPr>
            <a:spLocks noGrp="1"/>
          </p:cNvSpPr>
          <p:nvPr>
            <p:ph type="body" idx="1"/>
          </p:nvPr>
        </p:nvSpPr>
        <p:spPr>
          <a:xfrm>
            <a:off x="722313" y="2511639"/>
            <a:ext cx="7772400" cy="904661"/>
          </a:xfrm>
          <a:prstGeom prst="rect">
            <a:avLst/>
          </a:prstGeom>
        </p:spPr>
        <p:txBody>
          <a:bodyPr anchor="t" anchorCtr="0">
            <a:normAutofit/>
          </a:bodyPr>
          <a:lstStyle>
            <a:lvl1pPr marL="0" indent="0">
              <a:buNone/>
              <a:defRPr sz="1800">
                <a:solidFill>
                  <a:schemeClr val="bg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38932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2312" y="717327"/>
            <a:ext cx="7772401" cy="857250"/>
          </a:xfrm>
          <a:prstGeom prst="rect">
            <a:avLst/>
          </a:prstGeom>
        </p:spPr>
        <p:txBody>
          <a:bodyPr>
            <a:normAutofit/>
          </a:bodyPr>
          <a:lstStyle>
            <a:lvl1pPr algn="l">
              <a:defRPr sz="320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722312" y="1711499"/>
            <a:ext cx="7772401" cy="2289001"/>
          </a:xfrm>
          <a:prstGeom prst="rect">
            <a:avLst/>
          </a:prstGeom>
        </p:spPr>
        <p:txBody>
          <a:bodyPr/>
          <a:lstStyle>
            <a:lvl1pPr marL="342900" indent="-342900">
              <a:buClr>
                <a:srgbClr val="FFFAB1"/>
              </a:buClr>
              <a:buFont typeface="Wingdings" charset="2"/>
              <a:buChar char="§"/>
              <a:defRPr sz="2800">
                <a:solidFill>
                  <a:schemeClr val="bg1"/>
                </a:solidFill>
                <a:latin typeface="Arial"/>
                <a:cs typeface="Arial"/>
              </a:defRPr>
            </a:lvl1pPr>
            <a:lvl2pPr marL="742950" indent="-285750">
              <a:buClr>
                <a:srgbClr val="FFFAB1"/>
              </a:buClr>
              <a:buFont typeface="Courier New"/>
              <a:buChar char="o"/>
              <a:defRPr sz="2400">
                <a:solidFill>
                  <a:schemeClr val="bg1"/>
                </a:solidFill>
                <a:latin typeface="Arial"/>
                <a:cs typeface="Arial"/>
              </a:defRPr>
            </a:lvl2pPr>
            <a:lvl3pPr marL="1143000" indent="-228600">
              <a:buClr>
                <a:srgbClr val="FFFAB1"/>
              </a:buClr>
              <a:buFont typeface="Wingdings" charset="2"/>
              <a:buChar char="§"/>
              <a:defRPr sz="2000">
                <a:solidFill>
                  <a:schemeClr val="bg1"/>
                </a:solidFill>
                <a:latin typeface="Arial"/>
                <a:cs typeface="Arial"/>
              </a:defRPr>
            </a:lvl3pPr>
            <a:lvl4pPr marL="1600200" indent="-228600">
              <a:buClr>
                <a:srgbClr val="FFFAB1"/>
              </a:buClr>
              <a:buFont typeface="Courier New"/>
              <a:buChar char="o"/>
              <a:defRPr sz="1800">
                <a:solidFill>
                  <a:schemeClr val="bg1"/>
                </a:solidFill>
                <a:latin typeface="Arial"/>
                <a:cs typeface="Arial"/>
              </a:defRPr>
            </a:lvl4pPr>
            <a:lvl5pPr marL="2057400" indent="-228600">
              <a:buClr>
                <a:srgbClr val="FFFAB1"/>
              </a:buClr>
              <a:buFont typeface="Wingdings" charset="2"/>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859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2312" y="205979"/>
            <a:ext cx="7772401" cy="857250"/>
          </a:xfrm>
          <a:prstGeom prst="rect">
            <a:avLst/>
          </a:prstGeom>
        </p:spPr>
        <p:txBody>
          <a:bodyPr>
            <a:normAutofit/>
          </a:bodyPr>
          <a:lstStyle>
            <a:lvl1pPr>
              <a:defRPr sz="2800">
                <a:solidFill>
                  <a:schemeClr val="bg1"/>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2" y="1151335"/>
            <a:ext cx="3775076" cy="479822"/>
          </a:xfrm>
          <a:prstGeom prst="rect">
            <a:avLst/>
          </a:prstGeom>
        </p:spPr>
        <p:txBody>
          <a:bodyPr anchor="b">
            <a:normAutofit/>
          </a:bodyPr>
          <a:lstStyle>
            <a:lvl1pPr marL="0" indent="0">
              <a:buNone/>
              <a:defRPr sz="1800" b="1" i="0">
                <a:solidFill>
                  <a:schemeClr val="bg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2312" y="1631156"/>
            <a:ext cx="3775076" cy="2458244"/>
          </a:xfrm>
          <a:prstGeom prst="rect">
            <a:avLst/>
          </a:prstGeom>
        </p:spPr>
        <p:txBody>
          <a:bodyPr/>
          <a:lstStyle>
            <a:lvl1pPr marL="342900" indent="-342900">
              <a:buClr>
                <a:srgbClr val="FFFAB1"/>
              </a:buClr>
              <a:buFont typeface="Wingdings" charset="2"/>
              <a:buChar char="§"/>
              <a:defRPr sz="2000">
                <a:solidFill>
                  <a:schemeClr val="bg1"/>
                </a:solidFill>
                <a:latin typeface="Arial"/>
                <a:cs typeface="Arial"/>
              </a:defRPr>
            </a:lvl1pPr>
            <a:lvl2pPr marL="742950" indent="-285750">
              <a:buClr>
                <a:srgbClr val="FFFAB1"/>
              </a:buClr>
              <a:buFont typeface="Courier New"/>
              <a:buChar char="o"/>
              <a:defRPr sz="2000">
                <a:solidFill>
                  <a:schemeClr val="bg1"/>
                </a:solidFill>
                <a:latin typeface="Arial"/>
                <a:cs typeface="Arial"/>
              </a:defRPr>
            </a:lvl2pPr>
            <a:lvl3pPr marL="1143000" indent="-228600">
              <a:buClr>
                <a:srgbClr val="FFFAB1"/>
              </a:buClr>
              <a:buFont typeface="Wingdings" charset="2"/>
              <a:buChar char="§"/>
              <a:defRPr sz="1800">
                <a:solidFill>
                  <a:schemeClr val="bg1"/>
                </a:solidFill>
                <a:latin typeface="Arial"/>
                <a:cs typeface="Arial"/>
              </a:defRPr>
            </a:lvl3pPr>
            <a:lvl4pPr marL="1600200" indent="-228600">
              <a:buClr>
                <a:srgbClr val="FFFAB1"/>
              </a:buClr>
              <a:buFont typeface="Courier New"/>
              <a:buChar char="o"/>
              <a:defRPr sz="1600">
                <a:solidFill>
                  <a:schemeClr val="bg1"/>
                </a:solidFill>
                <a:latin typeface="Arial"/>
                <a:cs typeface="Arial"/>
              </a:defRPr>
            </a:lvl4pPr>
            <a:lvl5pPr marL="2057400" indent="-228600">
              <a:buClr>
                <a:srgbClr val="FFFAB1"/>
              </a:buClr>
              <a:buFont typeface="Wingdings" charset="2"/>
              <a:buChar char="§"/>
              <a:defRPr sz="1600">
                <a:solidFill>
                  <a:schemeClr val="bg1"/>
                </a:solidFill>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51335"/>
            <a:ext cx="4041775" cy="479822"/>
          </a:xfrm>
          <a:prstGeom prst="rect">
            <a:avLst/>
          </a:prstGeom>
        </p:spPr>
        <p:txBody>
          <a:bodyPr anchor="b">
            <a:normAutofit/>
          </a:bodyPr>
          <a:lstStyle>
            <a:lvl1pPr marL="0" indent="0">
              <a:buNone/>
              <a:defRPr sz="1800" b="1">
                <a:solidFill>
                  <a:schemeClr val="bg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3849687" cy="2458244"/>
          </a:xfrm>
          <a:prstGeom prst="rect">
            <a:avLst/>
          </a:prstGeom>
        </p:spPr>
        <p:txBody>
          <a:bodyPr/>
          <a:lstStyle>
            <a:lvl1pPr marL="342900" indent="-342900">
              <a:buClr>
                <a:srgbClr val="FFFAB1"/>
              </a:buClr>
              <a:buFont typeface="Wingdings" charset="2"/>
              <a:buChar char="§"/>
              <a:defRPr sz="2000">
                <a:solidFill>
                  <a:schemeClr val="bg1"/>
                </a:solidFill>
                <a:latin typeface="Arial"/>
                <a:cs typeface="Arial"/>
              </a:defRPr>
            </a:lvl1pPr>
            <a:lvl2pPr marL="742950" indent="-285750">
              <a:buClr>
                <a:srgbClr val="FFFAB1"/>
              </a:buClr>
              <a:buFont typeface="Courier New"/>
              <a:buChar char="o"/>
              <a:defRPr sz="2000">
                <a:solidFill>
                  <a:schemeClr val="bg1"/>
                </a:solidFill>
                <a:latin typeface="Arial"/>
                <a:cs typeface="Arial"/>
              </a:defRPr>
            </a:lvl2pPr>
            <a:lvl3pPr marL="1143000" indent="-228600">
              <a:buClr>
                <a:srgbClr val="FFFAB1"/>
              </a:buClr>
              <a:buFont typeface="Wingdings" charset="2"/>
              <a:buChar char="§"/>
              <a:defRPr sz="1800">
                <a:solidFill>
                  <a:schemeClr val="bg1"/>
                </a:solidFill>
                <a:latin typeface="Arial"/>
                <a:cs typeface="Arial"/>
              </a:defRPr>
            </a:lvl3pPr>
            <a:lvl4pPr marL="1600200" indent="-228600">
              <a:buClr>
                <a:srgbClr val="FFFAB1"/>
              </a:buClr>
              <a:buFont typeface="Courier New"/>
              <a:buChar char="o"/>
              <a:defRPr sz="1600">
                <a:solidFill>
                  <a:schemeClr val="bg1"/>
                </a:solidFill>
                <a:latin typeface="Arial"/>
                <a:cs typeface="Arial"/>
              </a:defRPr>
            </a:lvl4pPr>
            <a:lvl5pPr marL="2057400" indent="-228600">
              <a:buClr>
                <a:srgbClr val="FFFAB1"/>
              </a:buClr>
              <a:buFont typeface="Wingdings" charset="2"/>
              <a:buChar char="§"/>
              <a:defRPr sz="1600">
                <a:solidFill>
                  <a:schemeClr val="bg1"/>
                </a:solidFill>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88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308350"/>
            <a:ext cx="5486400" cy="425054"/>
          </a:xfrm>
          <a:prstGeom prst="rect">
            <a:avLst/>
          </a:prstGeom>
        </p:spPr>
        <p:txBody>
          <a:bodyPr anchor="b">
            <a:normAutofit/>
          </a:bodyPr>
          <a:lstStyle>
            <a:lvl1pPr algn="l">
              <a:defRPr sz="1800" b="1">
                <a:solidFill>
                  <a:schemeClr val="bg1"/>
                </a:solidFill>
                <a:latin typeface="Arial"/>
                <a:cs typeface="Arial"/>
              </a:defRPr>
            </a:lvl1pPr>
          </a:lstStyle>
          <a:p>
            <a:r>
              <a:rPr lang="en-US"/>
              <a:t>Click to edit Master title style</a:t>
            </a:r>
            <a:endParaRPr lang="en-US" dirty="0"/>
          </a:p>
        </p:txBody>
      </p:sp>
      <p:sp>
        <p:nvSpPr>
          <p:cNvPr id="3" name="Picture Placeholder 2"/>
          <p:cNvSpPr>
            <a:spLocks noGrp="1"/>
          </p:cNvSpPr>
          <p:nvPr>
            <p:ph type="pic" idx="1"/>
          </p:nvPr>
        </p:nvSpPr>
        <p:spPr>
          <a:xfrm>
            <a:off x="1792288" y="431799"/>
            <a:ext cx="5486400" cy="28217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92288" y="3733403"/>
            <a:ext cx="5486400" cy="482997"/>
          </a:xfrm>
          <a:prstGeom prst="rect">
            <a:avLst/>
          </a:prstGeom>
        </p:spPr>
        <p:txBody>
          <a:bodyPr>
            <a:normAutofit/>
          </a:bodyPr>
          <a:lstStyle>
            <a:lvl1pPr marL="0" indent="0">
              <a:buNone/>
              <a:defRPr sz="1200">
                <a:solidFill>
                  <a:schemeClr val="bg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6308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04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5" descr="ending slid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36063"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740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2312" y="971327"/>
            <a:ext cx="7772401" cy="857250"/>
          </a:xfrm>
          <a:prstGeom prst="rect">
            <a:avLst/>
          </a:prstGeom>
        </p:spPr>
        <p:txBody>
          <a:bodyPr>
            <a:normAutofit/>
          </a:bodyPr>
          <a:lstStyle>
            <a:lvl1pPr algn="l">
              <a:defRPr sz="320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722312" y="1965499"/>
            <a:ext cx="7772401" cy="2748528"/>
          </a:xfrm>
          <a:prstGeom prst="rect">
            <a:avLst/>
          </a:prstGeom>
        </p:spPr>
        <p:txBody>
          <a:bodyPr/>
          <a:lstStyle>
            <a:lvl1pPr marL="342900" indent="-342900">
              <a:buClr>
                <a:srgbClr val="FFFAB1"/>
              </a:buClr>
              <a:buFont typeface="Wingdings" charset="2"/>
              <a:buChar char="§"/>
              <a:defRPr sz="2800">
                <a:solidFill>
                  <a:schemeClr val="bg1"/>
                </a:solidFill>
                <a:latin typeface="Arial"/>
                <a:cs typeface="Arial"/>
              </a:defRPr>
            </a:lvl1pPr>
            <a:lvl2pPr marL="742950" indent="-285750">
              <a:buClr>
                <a:srgbClr val="FFFAB1"/>
              </a:buClr>
              <a:buFont typeface="Courier New"/>
              <a:buChar char="o"/>
              <a:defRPr sz="2400">
                <a:solidFill>
                  <a:schemeClr val="bg1"/>
                </a:solidFill>
                <a:latin typeface="Arial"/>
                <a:cs typeface="Arial"/>
              </a:defRPr>
            </a:lvl2pPr>
            <a:lvl3pPr marL="1143000" indent="-228600">
              <a:buClr>
                <a:srgbClr val="FFFAB1"/>
              </a:buClr>
              <a:buFont typeface="Wingdings" charset="2"/>
              <a:buChar char="§"/>
              <a:defRPr sz="2000">
                <a:solidFill>
                  <a:schemeClr val="bg1"/>
                </a:solidFill>
                <a:latin typeface="Arial"/>
                <a:cs typeface="Arial"/>
              </a:defRPr>
            </a:lvl3pPr>
            <a:lvl4pPr marL="1600200" indent="-228600">
              <a:buClr>
                <a:srgbClr val="FFFAB1"/>
              </a:buClr>
              <a:buFont typeface="Courier New"/>
              <a:buChar char="o"/>
              <a:defRPr sz="1800">
                <a:solidFill>
                  <a:schemeClr val="bg1"/>
                </a:solidFill>
                <a:latin typeface="Arial"/>
                <a:cs typeface="Arial"/>
              </a:defRPr>
            </a:lvl4pPr>
            <a:lvl5pPr marL="2057400" indent="-228600">
              <a:buClr>
                <a:srgbClr val="FFFAB1"/>
              </a:buClr>
              <a:buFont typeface="Wingdings" charset="2"/>
              <a:buChar char="§"/>
              <a:defRPr sz="1800">
                <a:solidFill>
                  <a:schemeClr val="bg1"/>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31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2312" y="701279"/>
            <a:ext cx="7772401" cy="857250"/>
          </a:xfrm>
          <a:prstGeom prst="rect">
            <a:avLst/>
          </a:prstGeom>
        </p:spPr>
        <p:txBody>
          <a:bodyPr>
            <a:normAutofit/>
          </a:bodyPr>
          <a:lstStyle>
            <a:lvl1pPr>
              <a:defRPr sz="3200">
                <a:solidFill>
                  <a:schemeClr val="bg1"/>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2" y="1646635"/>
            <a:ext cx="3775076" cy="479822"/>
          </a:xfrm>
          <a:prstGeom prst="rect">
            <a:avLst/>
          </a:prstGeom>
        </p:spPr>
        <p:txBody>
          <a:bodyPr anchor="b">
            <a:noAutofit/>
          </a:bodyPr>
          <a:lstStyle>
            <a:lvl1pPr marL="0" indent="0">
              <a:buNone/>
              <a:defRPr sz="1800" b="1" i="0">
                <a:solidFill>
                  <a:schemeClr val="bg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2312" y="2126456"/>
            <a:ext cx="3775076" cy="2191544"/>
          </a:xfrm>
          <a:prstGeom prst="rect">
            <a:avLst/>
          </a:prstGeom>
        </p:spPr>
        <p:txBody>
          <a:bodyPr/>
          <a:lstStyle>
            <a:lvl1pPr marL="342900" indent="-342900">
              <a:buClr>
                <a:srgbClr val="FFFAB1"/>
              </a:buClr>
              <a:buFont typeface="Wingdings" charset="2"/>
              <a:buChar char="§"/>
              <a:defRPr sz="1800">
                <a:solidFill>
                  <a:schemeClr val="bg1"/>
                </a:solidFill>
                <a:latin typeface="Arial"/>
                <a:cs typeface="Arial"/>
              </a:defRPr>
            </a:lvl1pPr>
            <a:lvl2pPr marL="742950" indent="-285750">
              <a:buClr>
                <a:srgbClr val="FFFAB1"/>
              </a:buClr>
              <a:buFont typeface="Courier New"/>
              <a:buChar char="o"/>
              <a:defRPr sz="2000">
                <a:solidFill>
                  <a:schemeClr val="bg1"/>
                </a:solidFill>
                <a:latin typeface="Arial"/>
                <a:cs typeface="Arial"/>
              </a:defRPr>
            </a:lvl2pPr>
            <a:lvl3pPr marL="1143000" indent="-228600">
              <a:buClr>
                <a:srgbClr val="FFFAB1"/>
              </a:buClr>
              <a:buFont typeface="Wingdings" charset="2"/>
              <a:buChar char="§"/>
              <a:defRPr sz="1800">
                <a:solidFill>
                  <a:schemeClr val="bg1"/>
                </a:solidFill>
                <a:latin typeface="Arial"/>
                <a:cs typeface="Arial"/>
              </a:defRPr>
            </a:lvl3pPr>
            <a:lvl4pPr marL="1600200" indent="-228600">
              <a:buClr>
                <a:srgbClr val="FFFAB1"/>
              </a:buClr>
              <a:buFont typeface="Courier New"/>
              <a:buChar char="o"/>
              <a:defRPr sz="1600">
                <a:solidFill>
                  <a:schemeClr val="bg1"/>
                </a:solidFill>
                <a:latin typeface="Arial"/>
                <a:cs typeface="Arial"/>
              </a:defRPr>
            </a:lvl4pPr>
            <a:lvl5pPr marL="2057400" indent="-228600">
              <a:buClr>
                <a:srgbClr val="FFFAB1"/>
              </a:buClr>
              <a:buFont typeface="Wingdings" charset="2"/>
              <a:buChar char="§"/>
              <a:defRPr sz="1600">
                <a:solidFill>
                  <a:schemeClr val="bg1"/>
                </a:solidFill>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646635"/>
            <a:ext cx="3849687" cy="479822"/>
          </a:xfrm>
          <a:prstGeom prst="rect">
            <a:avLst/>
          </a:prstGeom>
        </p:spPr>
        <p:txBody>
          <a:bodyPr anchor="b"/>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26456"/>
            <a:ext cx="3849687" cy="2191544"/>
          </a:xfrm>
          <a:prstGeom prst="rect">
            <a:avLst/>
          </a:prstGeom>
        </p:spPr>
        <p:txBody>
          <a:bodyPr/>
          <a:lstStyle>
            <a:lvl1pPr marL="342900" indent="-342900">
              <a:buClr>
                <a:srgbClr val="FFFAB1"/>
              </a:buClr>
              <a:buFont typeface="Wingdings" charset="2"/>
              <a:buChar char="§"/>
              <a:defRPr sz="1800">
                <a:solidFill>
                  <a:schemeClr val="bg1"/>
                </a:solidFill>
                <a:latin typeface="Arial"/>
                <a:cs typeface="Arial"/>
              </a:defRPr>
            </a:lvl1pPr>
            <a:lvl2pPr marL="742950" indent="-285750">
              <a:buClr>
                <a:srgbClr val="FFFAB1"/>
              </a:buClr>
              <a:buFont typeface="Courier New"/>
              <a:buChar char="o"/>
              <a:defRPr sz="2000">
                <a:solidFill>
                  <a:schemeClr val="bg1"/>
                </a:solidFill>
                <a:latin typeface="Arial"/>
                <a:cs typeface="Arial"/>
              </a:defRPr>
            </a:lvl2pPr>
            <a:lvl3pPr marL="1143000" indent="-228600">
              <a:buClr>
                <a:srgbClr val="FFFAB1"/>
              </a:buClr>
              <a:buFont typeface="Wingdings" charset="2"/>
              <a:buChar char="§"/>
              <a:defRPr sz="1800">
                <a:solidFill>
                  <a:schemeClr val="bg1"/>
                </a:solidFill>
                <a:latin typeface="Arial"/>
                <a:cs typeface="Arial"/>
              </a:defRPr>
            </a:lvl3pPr>
            <a:lvl4pPr marL="1600200" indent="-228600">
              <a:buClr>
                <a:srgbClr val="FFFAB1"/>
              </a:buClr>
              <a:buFont typeface="Courier New"/>
              <a:buChar char="o"/>
              <a:defRPr sz="1600">
                <a:solidFill>
                  <a:schemeClr val="bg1"/>
                </a:solidFill>
                <a:latin typeface="Arial"/>
                <a:cs typeface="Arial"/>
              </a:defRPr>
            </a:lvl4pPr>
            <a:lvl5pPr marL="2057400" indent="-228600">
              <a:buClr>
                <a:srgbClr val="FFFAB1"/>
              </a:buClr>
              <a:buFont typeface="Wingdings" charset="2"/>
              <a:buChar char="§"/>
              <a:defRPr sz="1600">
                <a:solidFill>
                  <a:schemeClr val="bg1"/>
                </a:solidFill>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950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41488" y="3752850"/>
            <a:ext cx="5486400" cy="425054"/>
          </a:xfrm>
          <a:prstGeom prst="rect">
            <a:avLst/>
          </a:prstGeom>
        </p:spPr>
        <p:txBody>
          <a:bodyPr anchor="b">
            <a:normAutofit/>
          </a:bodyPr>
          <a:lstStyle>
            <a:lvl1pPr algn="l">
              <a:defRPr sz="1800" b="1">
                <a:solidFill>
                  <a:schemeClr val="bg1"/>
                </a:solidFill>
                <a:latin typeface="Arial"/>
                <a:cs typeface="Arial"/>
              </a:defRPr>
            </a:lvl1pPr>
          </a:lstStyle>
          <a:p>
            <a:r>
              <a:rPr lang="en-US" dirty="0"/>
              <a:t>Click to edit Master title style</a:t>
            </a:r>
          </a:p>
        </p:txBody>
      </p:sp>
      <p:sp>
        <p:nvSpPr>
          <p:cNvPr id="3" name="Picture Placeholder 2"/>
          <p:cNvSpPr>
            <a:spLocks noGrp="1"/>
          </p:cNvSpPr>
          <p:nvPr>
            <p:ph type="pic" idx="1"/>
          </p:nvPr>
        </p:nvSpPr>
        <p:spPr>
          <a:xfrm>
            <a:off x="1741488" y="901699"/>
            <a:ext cx="5486400" cy="276860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41488" y="4177903"/>
            <a:ext cx="5486400" cy="330597"/>
          </a:xfrm>
          <a:prstGeom prst="rect">
            <a:avLst/>
          </a:prstGeom>
        </p:spPr>
        <p:txBody>
          <a:bodyPr>
            <a:normAutofit/>
          </a:bodyPr>
          <a:lstStyle>
            <a:lvl1pPr marL="0" indent="0">
              <a:buNone/>
              <a:defRPr sz="1200">
                <a:solidFill>
                  <a:schemeClr val="bg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96646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0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a:xfrm>
            <a:off x="722313" y="1866900"/>
            <a:ext cx="7772400" cy="1020763"/>
          </a:xfrm>
          <a:prstGeom prst="rect">
            <a:avLst/>
          </a:prstGeom>
        </p:spPr>
        <p:txBody>
          <a:bodyPr anchor="b"/>
          <a:lstStyle>
            <a:lvl1pPr algn="l" defTabSz="457200" rtl="0" eaLnBrk="1" latinLnBrk="0" hangingPunct="1">
              <a:spcBef>
                <a:spcPct val="0"/>
              </a:spcBef>
              <a:buNone/>
              <a:defRPr sz="3200" b="1" kern="1200" cap="all">
                <a:solidFill>
                  <a:schemeClr val="bg1"/>
                </a:solidFill>
                <a:latin typeface="Arial"/>
                <a:ea typeface="+mj-ea"/>
                <a:cs typeface="Arial"/>
              </a:defRPr>
            </a:lvl1pPr>
          </a:lstStyle>
          <a:p>
            <a:pPr fontAlgn="auto">
              <a:spcAft>
                <a:spcPts val="0"/>
              </a:spcAft>
              <a:defRPr/>
            </a:pPr>
            <a:r>
              <a:rPr lang="en-US" dirty="0"/>
              <a:t>Click to edit Master title style</a:t>
            </a:r>
          </a:p>
        </p:txBody>
      </p:sp>
      <p:sp>
        <p:nvSpPr>
          <p:cNvPr id="11" name="Text Placeholder 2"/>
          <p:cNvSpPr>
            <a:spLocks noGrp="1"/>
          </p:cNvSpPr>
          <p:nvPr>
            <p:ph type="body" idx="1"/>
          </p:nvPr>
        </p:nvSpPr>
        <p:spPr>
          <a:xfrm>
            <a:off x="722313" y="2968839"/>
            <a:ext cx="7772400" cy="904661"/>
          </a:xfrm>
          <a:prstGeom prst="rect">
            <a:avLst/>
          </a:prstGeom>
        </p:spPr>
        <p:txBody>
          <a:bodyPr anchor="t" anchorCtr="0">
            <a:normAutofit/>
          </a:bodyPr>
          <a:lstStyle>
            <a:lvl1pPr marL="0" indent="0">
              <a:buNone/>
              <a:defRPr sz="1800">
                <a:solidFill>
                  <a:schemeClr val="bg1">
                    <a:lumMod val="50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a:xfrm>
            <a:off x="60325" y="4883150"/>
            <a:ext cx="2133600" cy="273050"/>
          </a:xfrm>
        </p:spPr>
        <p:txBody>
          <a:bodyPr/>
          <a:lstStyle>
            <a:lvl1pPr>
              <a:defRPr sz="600">
                <a:solidFill>
                  <a:schemeClr val="bg1"/>
                </a:solidFill>
                <a:latin typeface="Arial"/>
                <a:cs typeface="Arial"/>
              </a:defRPr>
            </a:lvl1pPr>
          </a:lstStyle>
          <a:p>
            <a:pPr>
              <a:defRPr/>
            </a:pPr>
            <a:fld id="{AE049C22-F9CD-9645-9325-4E45A8362A33}" type="datetimeFigureOut">
              <a:rPr lang="en-US"/>
              <a:pPr>
                <a:defRPr/>
              </a:pPr>
              <a:t>3/12/2020</a:t>
            </a:fld>
            <a:endParaRPr lang="en-US" dirty="0"/>
          </a:p>
        </p:txBody>
      </p:sp>
      <p:sp>
        <p:nvSpPr>
          <p:cNvPr id="6"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solidFill>
                <a:latin typeface="Arial"/>
                <a:ea typeface="+mn-ea"/>
                <a:cs typeface="Arial"/>
              </a:defRPr>
            </a:lvl1pPr>
          </a:lstStyle>
          <a:p>
            <a:pPr>
              <a:defRPr/>
            </a:pPr>
            <a:fld id="{42FF50C1-C99D-8F49-8FA6-613D5F15E906}" type="slidenum">
              <a:rPr lang="en-US"/>
              <a:pPr>
                <a:defRPr/>
              </a:pPr>
              <a:t>‹#›</a:t>
            </a:fld>
            <a:endParaRPr lang="en-US" dirty="0"/>
          </a:p>
        </p:txBody>
      </p:sp>
      <p:sp>
        <p:nvSpPr>
          <p:cNvPr id="7" name="Title 1"/>
          <p:cNvSpPr>
            <a:spLocks noGrp="1"/>
          </p:cNvSpPr>
          <p:nvPr>
            <p:ph type="title"/>
          </p:nvPr>
        </p:nvSpPr>
        <p:spPr>
          <a:xfrm>
            <a:off x="722313" y="1917120"/>
            <a:ext cx="7772400" cy="1021556"/>
          </a:xfrm>
          <a:prstGeom prst="rect">
            <a:avLst/>
          </a:prstGeom>
        </p:spPr>
        <p:txBody>
          <a:bodyPr anchor="b" anchorCtr="0">
            <a:noAutofit/>
          </a:bodyPr>
          <a:lstStyle>
            <a:lvl1pPr algn="l">
              <a:defRPr sz="3200" b="1" cap="all">
                <a:solidFill>
                  <a:schemeClr val="accent1"/>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16672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09320"/>
            <a:ext cx="7685087" cy="1021556"/>
          </a:xfrm>
          <a:prstGeom prst="rect">
            <a:avLst/>
          </a:prstGeom>
        </p:spPr>
        <p:txBody>
          <a:bodyPr anchor="t">
            <a:noAutofit/>
          </a:bodyPr>
          <a:lstStyle>
            <a:lvl1pPr algn="l">
              <a:defRPr sz="3200" b="1" cap="all">
                <a:solidFill>
                  <a:schemeClr val="tx2"/>
                </a:solidFi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1884179"/>
            <a:ext cx="7685087" cy="1125140"/>
          </a:xfrm>
          <a:prstGeom prst="rect">
            <a:avLst/>
          </a:prstGeom>
        </p:spPr>
        <p:txBody>
          <a:bodyPr anchor="b">
            <a:normAutofit/>
          </a:bodyPr>
          <a:lstStyle>
            <a:lvl1pPr marL="0" indent="0">
              <a:buNone/>
              <a:defRPr sz="18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3AE0F239-E1B9-4A40-BFE0-10D35B8EFDC7}" type="datetimeFigureOut">
              <a:rPr lang="en-US"/>
              <a:pPr>
                <a:defRPr/>
              </a:pPr>
              <a:t>3/12/2020</a:t>
            </a:fld>
            <a:endParaRPr lang="en-US" dirty="0"/>
          </a:p>
        </p:txBody>
      </p:sp>
      <p:sp>
        <p:nvSpPr>
          <p:cNvPr id="5"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6E34B1B0-E628-E341-AB77-6799D8636E4A}" type="slidenum">
              <a:rPr lang="en-US"/>
              <a:pPr>
                <a:defRPr/>
              </a:pPr>
              <a:t>‹#›</a:t>
            </a:fld>
            <a:endParaRPr lang="en-US" dirty="0"/>
          </a:p>
        </p:txBody>
      </p:sp>
    </p:spTree>
    <p:extLst>
      <p:ext uri="{BB962C8B-B14F-4D97-AF65-F5344CB8AC3E}">
        <p14:creationId xmlns:p14="http://schemas.microsoft.com/office/powerpoint/2010/main" val="279150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23900" y="971327"/>
            <a:ext cx="7683500" cy="857250"/>
          </a:xfrm>
          <a:prstGeom prst="rect">
            <a:avLst/>
          </a:prstGeom>
        </p:spPr>
        <p:txBody>
          <a:bodyPr>
            <a:normAutofit/>
          </a:bodyPr>
          <a:lstStyle>
            <a:lvl1pPr algn="l">
              <a:defRPr sz="3200">
                <a:solidFill>
                  <a:schemeClr val="accent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723900" y="1914699"/>
            <a:ext cx="7683500" cy="2748528"/>
          </a:xfrm>
          <a:prstGeom prst="rect">
            <a:avLst/>
          </a:prstGeom>
        </p:spPr>
        <p:txBody>
          <a:bodyPr/>
          <a:lstStyle>
            <a:lvl1pPr marL="342900" indent="-342900">
              <a:buClr>
                <a:schemeClr val="accent1"/>
              </a:buClr>
              <a:buFont typeface="Wingdings" charset="2"/>
              <a:buChar char="§"/>
              <a:defRPr sz="2800">
                <a:latin typeface="Arial"/>
                <a:cs typeface="Arial"/>
              </a:defRPr>
            </a:lvl1pPr>
            <a:lvl2pPr marL="742950" indent="-285750">
              <a:buClr>
                <a:schemeClr val="accent1"/>
              </a:buClr>
              <a:buFont typeface="Courier New"/>
              <a:buChar char="o"/>
              <a:defRPr sz="2400">
                <a:latin typeface="Arial"/>
                <a:cs typeface="Arial"/>
              </a:defRPr>
            </a:lvl2pPr>
            <a:lvl3pPr marL="1143000" indent="-228600">
              <a:buClr>
                <a:schemeClr val="accent1"/>
              </a:buClr>
              <a:buFont typeface="Wingdings" charset="2"/>
              <a:buChar char="§"/>
              <a:defRPr sz="2000">
                <a:latin typeface="Arial"/>
                <a:cs typeface="Arial"/>
              </a:defRPr>
            </a:lvl3pPr>
            <a:lvl4pPr marL="1600200" indent="-228600">
              <a:buClr>
                <a:schemeClr val="accent1"/>
              </a:buClr>
              <a:buFont typeface="Courier New"/>
              <a:buChar char="o"/>
              <a:defRPr sz="1800">
                <a:latin typeface="Arial"/>
                <a:cs typeface="Arial"/>
              </a:defRPr>
            </a:lvl4pPr>
            <a:lvl5pPr marL="2057400" indent="-228600">
              <a:buClr>
                <a:schemeClr val="accent1"/>
              </a:buClr>
              <a:buFont typeface="Wingdings" charset="2"/>
              <a:buChar char="§"/>
              <a:defRPr sz="1800">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25" y="4883150"/>
            <a:ext cx="2133600" cy="273050"/>
          </a:xfrm>
        </p:spPr>
        <p:txBody>
          <a:bodyPr/>
          <a:lstStyle>
            <a:lvl1pPr>
              <a:defRPr sz="600">
                <a:solidFill>
                  <a:schemeClr val="bg1">
                    <a:lumMod val="75000"/>
                  </a:schemeClr>
                </a:solidFill>
                <a:latin typeface="Arial"/>
                <a:cs typeface="Arial"/>
              </a:defRPr>
            </a:lvl1pPr>
          </a:lstStyle>
          <a:p>
            <a:pPr>
              <a:defRPr/>
            </a:pPr>
            <a:fld id="{B6FAA6BD-2831-C840-90E3-452A8D2E2F0E}" type="datetimeFigureOut">
              <a:rPr lang="en-US"/>
              <a:pPr>
                <a:defRPr/>
              </a:pPr>
              <a:t>3/12/2020</a:t>
            </a:fld>
            <a:endParaRPr lang="en-US" dirty="0"/>
          </a:p>
        </p:txBody>
      </p:sp>
      <p:sp>
        <p:nvSpPr>
          <p:cNvPr id="5" name="Slide Number Placeholder 5"/>
          <p:cNvSpPr>
            <a:spLocks noGrp="1"/>
          </p:cNvSpPr>
          <p:nvPr>
            <p:ph type="sldNum" sz="quarter" idx="11"/>
          </p:nvPr>
        </p:nvSpPr>
        <p:spPr>
          <a:xfrm>
            <a:off x="8196263" y="4860925"/>
            <a:ext cx="873125" cy="274638"/>
          </a:xfrm>
          <a:prstGeom prst="rect">
            <a:avLst/>
          </a:prstGeom>
        </p:spPr>
        <p:txBody>
          <a:bodyPr/>
          <a:lstStyle>
            <a:lvl1pPr fontAlgn="auto">
              <a:spcBef>
                <a:spcPts val="0"/>
              </a:spcBef>
              <a:spcAft>
                <a:spcPts val="0"/>
              </a:spcAft>
              <a:defRPr sz="600">
                <a:solidFill>
                  <a:schemeClr val="bg1">
                    <a:lumMod val="75000"/>
                  </a:schemeClr>
                </a:solidFill>
                <a:latin typeface="Arial"/>
                <a:ea typeface="+mn-ea"/>
                <a:cs typeface="Arial"/>
              </a:defRPr>
            </a:lvl1pPr>
          </a:lstStyle>
          <a:p>
            <a:pPr>
              <a:defRPr/>
            </a:pPr>
            <a:fld id="{8EDB4D03-97E7-1741-8B51-DFCCC4C260A1}" type="slidenum">
              <a:rPr lang="en-US"/>
              <a:pPr>
                <a:defRPr/>
              </a:pPr>
              <a:t>‹#›</a:t>
            </a:fld>
            <a:endParaRPr lang="en-US" dirty="0"/>
          </a:p>
        </p:txBody>
      </p:sp>
    </p:spTree>
    <p:extLst>
      <p:ext uri="{BB962C8B-B14F-4D97-AF65-F5344CB8AC3E}">
        <p14:creationId xmlns:p14="http://schemas.microsoft.com/office/powerpoint/2010/main" val="524544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5.png"/><Relationship Id="rId4" Type="http://schemas.openxmlformats.org/officeDocument/2006/relationships/slideLayout" Target="../slideLayouts/slideLayout23.xml"/><Relationship Id="rId9"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descr="PPT master background 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txBox="1">
            <a:spLocks/>
          </p:cNvSpPr>
          <p:nvPr/>
        </p:nvSpPr>
        <p:spPr>
          <a:xfrm>
            <a:off x="722313" y="2273300"/>
            <a:ext cx="7772400" cy="1020763"/>
          </a:xfrm>
          <a:prstGeom prst="rect">
            <a:avLst/>
          </a:prstGeom>
        </p:spPr>
        <p:txBody>
          <a:bodyPr/>
          <a:lstStyle>
            <a:lvl1pPr algn="l" defTabSz="457200" rtl="0" eaLnBrk="1" latinLnBrk="0" hangingPunct="1">
              <a:spcBef>
                <a:spcPct val="0"/>
              </a:spcBef>
              <a:buNone/>
              <a:defRPr sz="2800" b="1" kern="1200" cap="all">
                <a:solidFill>
                  <a:schemeClr val="bg1"/>
                </a:solidFill>
                <a:latin typeface="Arial"/>
                <a:ea typeface="+mj-ea"/>
                <a:cs typeface="Arial"/>
              </a:defRPr>
            </a:lvl1pPr>
          </a:lstStyle>
          <a:p>
            <a:pPr fontAlgn="auto">
              <a:spcAft>
                <a:spcPts val="0"/>
              </a:spcAft>
              <a:defRPr/>
            </a:pPr>
            <a:r>
              <a:rPr lang="en-US"/>
              <a:t>Click to edit Master title style</a:t>
            </a:r>
            <a:endParaRPr lang="en-US" dirty="0"/>
          </a:p>
        </p:txBody>
      </p:sp>
      <p:pic>
        <p:nvPicPr>
          <p:cNvPr id="5124" name="Picture 12" descr="MU Logo-BTD-H-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37325"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 Placeholder 2"/>
          <p:cNvSpPr txBox="1">
            <a:spLocks/>
          </p:cNvSpPr>
          <p:nvPr/>
        </p:nvSpPr>
        <p:spPr>
          <a:xfrm>
            <a:off x="722313" y="1147763"/>
            <a:ext cx="7772400" cy="1125537"/>
          </a:xfrm>
          <a:prstGeom prst="rect">
            <a:avLst/>
          </a:prstGeom>
        </p:spPr>
        <p:txBody>
          <a:bodyPr anchor="b">
            <a:normAutofit/>
          </a:bodyPr>
          <a:lstStyle>
            <a:lvl1pPr marL="0" indent="0" algn="l" defTabSz="457200" rtl="0" eaLnBrk="1" latinLnBrk="0" hangingPunct="1">
              <a:spcBef>
                <a:spcPct val="20000"/>
              </a:spcBef>
              <a:buFont typeface="Arial"/>
              <a:buNone/>
              <a:defRPr sz="180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800" kern="1200">
                <a:solidFill>
                  <a:schemeClr val="tx1">
                    <a:tint val="75000"/>
                  </a:schemeClr>
                </a:solidFill>
                <a:latin typeface="Arial"/>
                <a:ea typeface="+mn-ea"/>
                <a:cs typeface="Arial"/>
              </a:defRPr>
            </a:lvl2pPr>
            <a:lvl3pPr marL="914400" indent="0" algn="l" defTabSz="457200" rtl="0" eaLnBrk="1" latinLnBrk="0" hangingPunct="1">
              <a:spcBef>
                <a:spcPct val="20000"/>
              </a:spcBef>
              <a:buFont typeface="Arial"/>
              <a:buNone/>
              <a:defRPr sz="1600" kern="1200">
                <a:solidFill>
                  <a:schemeClr val="tx1">
                    <a:tint val="75000"/>
                  </a:schemeClr>
                </a:solidFill>
                <a:latin typeface="Arial"/>
                <a:ea typeface="+mn-ea"/>
                <a:cs typeface="Arial"/>
              </a:defRPr>
            </a:lvl3pPr>
            <a:lvl4pPr marL="13716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4pPr>
            <a:lvl5pPr marL="18288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fontAlgn="auto">
              <a:spcAft>
                <a:spcPts val="0"/>
              </a:spcAft>
              <a:defRPr/>
            </a:pPr>
            <a:r>
              <a:rPr lang="en-US" dirty="0"/>
              <a:t>Click to edit Master text styles</a:t>
            </a:r>
          </a:p>
        </p:txBody>
      </p:sp>
    </p:spTree>
  </p:cSld>
  <p:clrMap bg1="lt1" tx1="dk1" bg2="lt2" tx2="dk2" accent1="accent1" accent2="accent2" accent3="accent3" accent4="accent4" accent5="accent5" accent6="accent6" hlink="hlink" folHlink="folHlink"/>
  <p:txStyles>
    <p:titleStyle>
      <a:lvl1pPr algn="ctr" defTabSz="457200" rtl="0" eaLnBrk="1" fontAlgn="base" hangingPunct="1">
        <a:spcBef>
          <a:spcPct val="0"/>
        </a:spcBef>
        <a:spcAft>
          <a:spcPct val="0"/>
        </a:spcAft>
        <a:defRPr sz="3200" kern="1200">
          <a:solidFill>
            <a:schemeClr val="bg1"/>
          </a:solidFill>
          <a:latin typeface="Arial"/>
          <a:ea typeface="ＭＳ Ｐゴシック" charset="0"/>
          <a:cs typeface="Arial"/>
        </a:defRPr>
      </a:lvl1pPr>
      <a:lvl2pPr algn="ctr" defTabSz="457200" rtl="0" eaLnBrk="1" fontAlgn="base" hangingPunct="1">
        <a:spcBef>
          <a:spcPct val="0"/>
        </a:spcBef>
        <a:spcAft>
          <a:spcPct val="0"/>
        </a:spcAft>
        <a:defRPr sz="3200">
          <a:solidFill>
            <a:schemeClr val="bg1"/>
          </a:solidFill>
          <a:latin typeface="Arial" charset="0"/>
          <a:ea typeface="ＭＳ Ｐゴシック" charset="0"/>
        </a:defRPr>
      </a:lvl2pPr>
      <a:lvl3pPr algn="ctr" defTabSz="457200" rtl="0" eaLnBrk="1" fontAlgn="base" hangingPunct="1">
        <a:spcBef>
          <a:spcPct val="0"/>
        </a:spcBef>
        <a:spcAft>
          <a:spcPct val="0"/>
        </a:spcAft>
        <a:defRPr sz="3200">
          <a:solidFill>
            <a:schemeClr val="bg1"/>
          </a:solidFill>
          <a:latin typeface="Arial" charset="0"/>
          <a:ea typeface="ＭＳ Ｐゴシック" charset="0"/>
        </a:defRPr>
      </a:lvl3pPr>
      <a:lvl4pPr algn="ctr" defTabSz="457200" rtl="0" eaLnBrk="1" fontAlgn="base" hangingPunct="1">
        <a:spcBef>
          <a:spcPct val="0"/>
        </a:spcBef>
        <a:spcAft>
          <a:spcPct val="0"/>
        </a:spcAft>
        <a:defRPr sz="3200">
          <a:solidFill>
            <a:schemeClr val="bg1"/>
          </a:solidFill>
          <a:latin typeface="Arial" charset="0"/>
          <a:ea typeface="ＭＳ Ｐゴシック" charset="0"/>
        </a:defRPr>
      </a:lvl4pPr>
      <a:lvl5pPr algn="ctr" defTabSz="457200" rtl="0" eaLnBrk="1" fontAlgn="base" hangingPunct="1">
        <a:spcBef>
          <a:spcPct val="0"/>
        </a:spcBef>
        <a:spcAft>
          <a:spcPct val="0"/>
        </a:spcAft>
        <a:defRPr sz="3200">
          <a:solidFill>
            <a:schemeClr val="bg1"/>
          </a:solidFill>
          <a:latin typeface="Arial" charset="0"/>
          <a:ea typeface="ＭＳ Ｐゴシック" charset="0"/>
        </a:defRPr>
      </a:lvl5pPr>
      <a:lvl6pPr marL="457200" algn="ctr" defTabSz="457200" rtl="0" eaLnBrk="1" fontAlgn="base" hangingPunct="1">
        <a:spcBef>
          <a:spcPct val="0"/>
        </a:spcBef>
        <a:spcAft>
          <a:spcPct val="0"/>
        </a:spcAft>
        <a:defRPr sz="3200">
          <a:solidFill>
            <a:schemeClr val="bg1"/>
          </a:solidFill>
          <a:latin typeface="Arial" charset="0"/>
          <a:ea typeface="ＭＳ Ｐゴシック" charset="0"/>
        </a:defRPr>
      </a:lvl6pPr>
      <a:lvl7pPr marL="914400" algn="ctr" defTabSz="457200" rtl="0" eaLnBrk="1" fontAlgn="base" hangingPunct="1">
        <a:spcBef>
          <a:spcPct val="0"/>
        </a:spcBef>
        <a:spcAft>
          <a:spcPct val="0"/>
        </a:spcAft>
        <a:defRPr sz="3200">
          <a:solidFill>
            <a:schemeClr val="bg1"/>
          </a:solidFill>
          <a:latin typeface="Arial" charset="0"/>
          <a:ea typeface="ＭＳ Ｐゴシック" charset="0"/>
        </a:defRPr>
      </a:lvl7pPr>
      <a:lvl8pPr marL="1371600" algn="ctr" defTabSz="457200" rtl="0" eaLnBrk="1" fontAlgn="base" hangingPunct="1">
        <a:spcBef>
          <a:spcPct val="0"/>
        </a:spcBef>
        <a:spcAft>
          <a:spcPct val="0"/>
        </a:spcAft>
        <a:defRPr sz="3200">
          <a:solidFill>
            <a:schemeClr val="bg1"/>
          </a:solidFill>
          <a:latin typeface="Arial" charset="0"/>
          <a:ea typeface="ＭＳ Ｐゴシック" charset="0"/>
        </a:defRPr>
      </a:lvl8pPr>
      <a:lvl9pPr marL="1828800" algn="ctr" defTabSz="457200" rtl="0" eaLnBrk="1" fontAlgn="base" hangingPunct="1">
        <a:spcBef>
          <a:spcPct val="0"/>
        </a:spcBef>
        <a:spcAft>
          <a:spcPct val="0"/>
        </a:spcAft>
        <a:defRPr sz="3200">
          <a:solidFill>
            <a:schemeClr val="bg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bg1"/>
          </a:solidFill>
          <a:latin typeface="Arial"/>
          <a:ea typeface="ＭＳ Ｐゴシック" charset="0"/>
          <a:cs typeface="Arial"/>
        </a:defRPr>
      </a:lvl1pPr>
      <a:lvl2pPr marL="457200" algn="l" defTabSz="457200" rtl="0" eaLnBrk="1" fontAlgn="base" hangingPunct="1">
        <a:spcBef>
          <a:spcPct val="20000"/>
        </a:spcBef>
        <a:spcAft>
          <a:spcPct val="0"/>
        </a:spcAft>
        <a:buFont typeface="Arial" charset="0"/>
        <a:defRPr sz="2400" kern="1200">
          <a:solidFill>
            <a:schemeClr val="bg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bg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bg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8" descr="PPT master background 1.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2"/>
          </p:nvPr>
        </p:nvSpPr>
        <p:spPr>
          <a:xfrm>
            <a:off x="304800" y="4826000"/>
            <a:ext cx="22860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MARQUETTE UNIVERSITY </a:t>
            </a:r>
            <a:r>
              <a:rPr lang="en-US" b="1"/>
              <a:t>BRAND GUIDELINES</a:t>
            </a:r>
          </a:p>
        </p:txBody>
      </p:sp>
      <p:sp>
        <p:nvSpPr>
          <p:cNvPr id="5" name="Footer Placeholder 4"/>
          <p:cNvSpPr>
            <a:spLocks noGrp="1"/>
          </p:cNvSpPr>
          <p:nvPr>
            <p:ph type="ftr" sz="quarter" idx="3"/>
          </p:nvPr>
        </p:nvSpPr>
        <p:spPr>
          <a:xfrm>
            <a:off x="3124200" y="4826000"/>
            <a:ext cx="28956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JANUARY 2015</a:t>
            </a:r>
          </a:p>
        </p:txBody>
      </p:sp>
      <p:pic>
        <p:nvPicPr>
          <p:cNvPr id="6149" name="Picture 10" descr="MU Logo-BTD-H-R.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537325"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42" name="Picture 10" descr="PPT master background white 4.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3" name="Picture 11" descr="MU Logo-BTD-H-R.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537325"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Date Placeholder 3"/>
          <p:cNvSpPr>
            <a:spLocks noGrp="1"/>
          </p:cNvSpPr>
          <p:nvPr>
            <p:ph type="dt" sz="half" idx="2"/>
          </p:nvPr>
        </p:nvSpPr>
        <p:spPr>
          <a:xfrm>
            <a:off x="304800" y="4826000"/>
            <a:ext cx="22860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MARQUETTE UNIVERSITY </a:t>
            </a:r>
            <a:r>
              <a:rPr lang="en-US" b="1"/>
              <a:t>BRAND GUIDELINES</a:t>
            </a:r>
          </a:p>
        </p:txBody>
      </p:sp>
      <p:sp>
        <p:nvSpPr>
          <p:cNvPr id="14" name="Footer Placeholder 4"/>
          <p:cNvSpPr>
            <a:spLocks noGrp="1"/>
          </p:cNvSpPr>
          <p:nvPr>
            <p:ph type="ftr" sz="quarter" idx="3"/>
          </p:nvPr>
        </p:nvSpPr>
        <p:spPr>
          <a:xfrm>
            <a:off x="3124200" y="4826000"/>
            <a:ext cx="28956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JANUARY 2015</a:t>
            </a:r>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304800" y="4826000"/>
            <a:ext cx="22860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MARQUETTE UNIVERSITY </a:t>
            </a:r>
            <a:r>
              <a:rPr lang="en-US" b="1"/>
              <a:t>BRAND GUIDELINES</a:t>
            </a:r>
          </a:p>
        </p:txBody>
      </p:sp>
      <p:sp>
        <p:nvSpPr>
          <p:cNvPr id="14" name="Footer Placeholder 4"/>
          <p:cNvSpPr>
            <a:spLocks noGrp="1"/>
          </p:cNvSpPr>
          <p:nvPr>
            <p:ph type="ftr" sz="quarter" idx="3"/>
          </p:nvPr>
        </p:nvSpPr>
        <p:spPr>
          <a:xfrm>
            <a:off x="3124200" y="4826000"/>
            <a:ext cx="28956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JANUARY 2015</a:t>
            </a:r>
          </a:p>
        </p:txBody>
      </p:sp>
    </p:spTree>
    <p:extLst>
      <p:ext uri="{BB962C8B-B14F-4D97-AF65-F5344CB8AC3E}">
        <p14:creationId xmlns:p14="http://schemas.microsoft.com/office/powerpoint/2010/main" val="121736328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410" name="Picture 2" descr="PPT master background 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4873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txBox="1">
            <a:spLocks/>
          </p:cNvSpPr>
          <p:nvPr/>
        </p:nvSpPr>
        <p:spPr>
          <a:xfrm>
            <a:off x="722313" y="2273300"/>
            <a:ext cx="7772400" cy="1020763"/>
          </a:xfrm>
          <a:prstGeom prst="rect">
            <a:avLst/>
          </a:prstGeom>
        </p:spPr>
        <p:txBody>
          <a:bodyPr/>
          <a:lstStyle>
            <a:lvl1pPr algn="l" defTabSz="457200" rtl="0" eaLnBrk="1" latinLnBrk="0" hangingPunct="1">
              <a:spcBef>
                <a:spcPct val="0"/>
              </a:spcBef>
              <a:buNone/>
              <a:defRPr sz="2800" b="1" kern="1200" cap="all">
                <a:solidFill>
                  <a:schemeClr val="bg1"/>
                </a:solidFill>
                <a:latin typeface="Arial"/>
                <a:ea typeface="+mj-ea"/>
                <a:cs typeface="Arial"/>
              </a:defRPr>
            </a:lvl1pPr>
          </a:lstStyle>
          <a:p>
            <a:pPr fontAlgn="auto">
              <a:spcAft>
                <a:spcPts val="0"/>
              </a:spcAft>
              <a:defRPr/>
            </a:pPr>
            <a:r>
              <a:rPr lang="en-US" dirty="0"/>
              <a:t>Click to edit Master title style</a:t>
            </a:r>
          </a:p>
        </p:txBody>
      </p:sp>
      <p:sp>
        <p:nvSpPr>
          <p:cNvPr id="12" name="Text Placeholder 2"/>
          <p:cNvSpPr txBox="1">
            <a:spLocks/>
          </p:cNvSpPr>
          <p:nvPr/>
        </p:nvSpPr>
        <p:spPr>
          <a:xfrm>
            <a:off x="722313" y="1147763"/>
            <a:ext cx="7772400" cy="1125537"/>
          </a:xfrm>
          <a:prstGeom prst="rect">
            <a:avLst/>
          </a:prstGeom>
        </p:spPr>
        <p:txBody>
          <a:bodyPr anchor="b">
            <a:normAutofit/>
          </a:bodyPr>
          <a:lstStyle>
            <a:lvl1pPr marL="0" indent="0" algn="l" defTabSz="457200" rtl="0" eaLnBrk="1" latinLnBrk="0" hangingPunct="1">
              <a:spcBef>
                <a:spcPct val="20000"/>
              </a:spcBef>
              <a:buFont typeface="Arial"/>
              <a:buNone/>
              <a:defRPr sz="180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800" kern="1200">
                <a:solidFill>
                  <a:schemeClr val="tx1">
                    <a:tint val="75000"/>
                  </a:schemeClr>
                </a:solidFill>
                <a:latin typeface="Arial"/>
                <a:ea typeface="+mn-ea"/>
                <a:cs typeface="Arial"/>
              </a:defRPr>
            </a:lvl2pPr>
            <a:lvl3pPr marL="914400" indent="0" algn="l" defTabSz="457200" rtl="0" eaLnBrk="1" latinLnBrk="0" hangingPunct="1">
              <a:spcBef>
                <a:spcPct val="20000"/>
              </a:spcBef>
              <a:buFont typeface="Arial"/>
              <a:buNone/>
              <a:defRPr sz="1600" kern="1200">
                <a:solidFill>
                  <a:schemeClr val="tx1">
                    <a:tint val="75000"/>
                  </a:schemeClr>
                </a:solidFill>
                <a:latin typeface="Arial"/>
                <a:ea typeface="+mn-ea"/>
                <a:cs typeface="Arial"/>
              </a:defRPr>
            </a:lvl3pPr>
            <a:lvl4pPr marL="13716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4pPr>
            <a:lvl5pPr marL="18288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fontAlgn="auto">
              <a:spcAft>
                <a:spcPts val="0"/>
              </a:spcAft>
              <a:defRPr/>
            </a:pPr>
            <a:r>
              <a:rPr lang="en-US" dirty="0"/>
              <a:t>Click to edit Master text styles</a:t>
            </a:r>
          </a:p>
        </p:txBody>
      </p:sp>
      <p:pic>
        <p:nvPicPr>
          <p:cNvPr id="17413" name="Picture 5" descr="MU Logo-BTD-H-BG-spo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35738"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Date Placeholder 3"/>
          <p:cNvSpPr>
            <a:spLocks noGrp="1"/>
          </p:cNvSpPr>
          <p:nvPr>
            <p:ph type="dt" sz="half" idx="2"/>
          </p:nvPr>
        </p:nvSpPr>
        <p:spPr>
          <a:xfrm>
            <a:off x="304800" y="4826000"/>
            <a:ext cx="22860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MARQUETTE UNIVERSITY </a:t>
            </a:r>
            <a:r>
              <a:rPr lang="en-US" b="1"/>
              <a:t>BRAND GUIDELINES</a:t>
            </a:r>
          </a:p>
        </p:txBody>
      </p:sp>
      <p:sp>
        <p:nvSpPr>
          <p:cNvPr id="14" name="Footer Placeholder 4"/>
          <p:cNvSpPr>
            <a:spLocks noGrp="1"/>
          </p:cNvSpPr>
          <p:nvPr>
            <p:ph type="ftr" sz="quarter" idx="3"/>
          </p:nvPr>
        </p:nvSpPr>
        <p:spPr>
          <a:xfrm>
            <a:off x="3124200" y="4826000"/>
            <a:ext cx="28956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JANUARY 2015</a:t>
            </a:r>
          </a:p>
        </p:txBody>
      </p:sp>
    </p:spTree>
  </p:cSld>
  <p:clrMap bg1="lt1" tx1="dk1" bg2="lt2" tx2="dk2" accent1="accent1" accent2="accent2" accent3="accent3" accent4="accent4" accent5="accent5" accent6="accent6" hlink="hlink" folHlink="folHlink"/>
  <p:txStyles>
    <p:titleStyle>
      <a:lvl1pPr algn="ctr" defTabSz="457200" rtl="0" eaLnBrk="0" fontAlgn="base" hangingPunct="0">
        <a:spcBef>
          <a:spcPct val="0"/>
        </a:spcBef>
        <a:spcAft>
          <a:spcPct val="0"/>
        </a:spcAft>
        <a:defRPr sz="3200" kern="1200">
          <a:solidFill>
            <a:schemeClr val="bg1"/>
          </a:solidFill>
          <a:latin typeface="Arial"/>
          <a:ea typeface="ＭＳ Ｐゴシック" charset="0"/>
          <a:cs typeface="Arial"/>
        </a:defRPr>
      </a:lvl1pPr>
      <a:lvl2pPr algn="ctr" defTabSz="457200" rtl="0" eaLnBrk="0" fontAlgn="base" hangingPunct="0">
        <a:spcBef>
          <a:spcPct val="0"/>
        </a:spcBef>
        <a:spcAft>
          <a:spcPct val="0"/>
        </a:spcAft>
        <a:defRPr sz="3200">
          <a:solidFill>
            <a:schemeClr val="bg1"/>
          </a:solidFill>
          <a:latin typeface="Arial" charset="0"/>
          <a:ea typeface="ＭＳ Ｐゴシック" charset="0"/>
        </a:defRPr>
      </a:lvl2pPr>
      <a:lvl3pPr algn="ctr" defTabSz="457200" rtl="0" eaLnBrk="0" fontAlgn="base" hangingPunct="0">
        <a:spcBef>
          <a:spcPct val="0"/>
        </a:spcBef>
        <a:spcAft>
          <a:spcPct val="0"/>
        </a:spcAft>
        <a:defRPr sz="3200">
          <a:solidFill>
            <a:schemeClr val="bg1"/>
          </a:solidFill>
          <a:latin typeface="Arial" charset="0"/>
          <a:ea typeface="ＭＳ Ｐゴシック" charset="0"/>
        </a:defRPr>
      </a:lvl3pPr>
      <a:lvl4pPr algn="ctr" defTabSz="457200" rtl="0" eaLnBrk="0" fontAlgn="base" hangingPunct="0">
        <a:spcBef>
          <a:spcPct val="0"/>
        </a:spcBef>
        <a:spcAft>
          <a:spcPct val="0"/>
        </a:spcAft>
        <a:defRPr sz="3200">
          <a:solidFill>
            <a:schemeClr val="bg1"/>
          </a:solidFill>
          <a:latin typeface="Arial" charset="0"/>
          <a:ea typeface="ＭＳ Ｐゴシック" charset="0"/>
        </a:defRPr>
      </a:lvl4pPr>
      <a:lvl5pPr algn="ctr" defTabSz="457200" rtl="0" eaLnBrk="0" fontAlgn="base" hangingPunct="0">
        <a:spcBef>
          <a:spcPct val="0"/>
        </a:spcBef>
        <a:spcAft>
          <a:spcPct val="0"/>
        </a:spcAft>
        <a:defRPr sz="3200">
          <a:solidFill>
            <a:schemeClr val="bg1"/>
          </a:solidFill>
          <a:latin typeface="Arial" charset="0"/>
          <a:ea typeface="ＭＳ Ｐゴシック" charset="0"/>
        </a:defRPr>
      </a:lvl5pPr>
      <a:lvl6pPr marL="457200" algn="ctr" defTabSz="457200" rtl="0" fontAlgn="base">
        <a:spcBef>
          <a:spcPct val="0"/>
        </a:spcBef>
        <a:spcAft>
          <a:spcPct val="0"/>
        </a:spcAft>
        <a:defRPr sz="3200">
          <a:solidFill>
            <a:schemeClr val="bg1"/>
          </a:solidFill>
          <a:latin typeface="Arial" charset="0"/>
          <a:ea typeface="ＭＳ Ｐゴシック" charset="0"/>
        </a:defRPr>
      </a:lvl6pPr>
      <a:lvl7pPr marL="914400" algn="ctr" defTabSz="457200" rtl="0" fontAlgn="base">
        <a:spcBef>
          <a:spcPct val="0"/>
        </a:spcBef>
        <a:spcAft>
          <a:spcPct val="0"/>
        </a:spcAft>
        <a:defRPr sz="3200">
          <a:solidFill>
            <a:schemeClr val="bg1"/>
          </a:solidFill>
          <a:latin typeface="Arial" charset="0"/>
          <a:ea typeface="ＭＳ Ｐゴシック" charset="0"/>
        </a:defRPr>
      </a:lvl7pPr>
      <a:lvl8pPr marL="1371600" algn="ctr" defTabSz="457200" rtl="0" fontAlgn="base">
        <a:spcBef>
          <a:spcPct val="0"/>
        </a:spcBef>
        <a:spcAft>
          <a:spcPct val="0"/>
        </a:spcAft>
        <a:defRPr sz="3200">
          <a:solidFill>
            <a:schemeClr val="bg1"/>
          </a:solidFill>
          <a:latin typeface="Arial" charset="0"/>
          <a:ea typeface="ＭＳ Ｐゴシック" charset="0"/>
        </a:defRPr>
      </a:lvl8pPr>
      <a:lvl9pPr marL="1828800" algn="ctr" defTabSz="457200" rtl="0" fontAlgn="base">
        <a:spcBef>
          <a:spcPct val="0"/>
        </a:spcBef>
        <a:spcAft>
          <a:spcPct val="0"/>
        </a:spcAft>
        <a:defRPr sz="3200">
          <a:solidFill>
            <a:schemeClr val="bg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bg1"/>
          </a:solidFill>
          <a:latin typeface="Arial"/>
          <a:ea typeface="ＭＳ Ｐゴシック" charset="0"/>
          <a:cs typeface="Arial"/>
        </a:defRPr>
      </a:lvl1pPr>
      <a:lvl2pPr marL="457200" algn="l" defTabSz="457200" rtl="0" eaLnBrk="0" fontAlgn="base" hangingPunct="0">
        <a:spcBef>
          <a:spcPct val="20000"/>
        </a:spcBef>
        <a:spcAft>
          <a:spcPct val="0"/>
        </a:spcAft>
        <a:buFont typeface="Arial" charset="0"/>
        <a:defRPr sz="2400" kern="1200">
          <a:solidFill>
            <a:schemeClr val="bg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charset="0"/>
        <a:buChar char="•"/>
        <a:defRPr sz="2000" kern="1200">
          <a:solidFill>
            <a:schemeClr val="bg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434" name="Picture 6" descr="PPT master background 3.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4000" cy="487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Date Placeholder 3"/>
          <p:cNvSpPr>
            <a:spLocks noGrp="1"/>
          </p:cNvSpPr>
          <p:nvPr>
            <p:ph type="dt" sz="half" idx="2"/>
          </p:nvPr>
        </p:nvSpPr>
        <p:spPr>
          <a:xfrm>
            <a:off x="304800" y="4826000"/>
            <a:ext cx="22860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MARQUETTE UNIVERSITY </a:t>
            </a:r>
            <a:r>
              <a:rPr lang="en-US" b="1"/>
              <a:t>BRAND GUIDELINES</a:t>
            </a:r>
          </a:p>
        </p:txBody>
      </p:sp>
      <p:sp>
        <p:nvSpPr>
          <p:cNvPr id="11" name="Footer Placeholder 4"/>
          <p:cNvSpPr>
            <a:spLocks noGrp="1"/>
          </p:cNvSpPr>
          <p:nvPr>
            <p:ph type="ftr" sz="quarter" idx="3"/>
          </p:nvPr>
        </p:nvSpPr>
        <p:spPr>
          <a:xfrm>
            <a:off x="3124200" y="4826000"/>
            <a:ext cx="2895600" cy="274638"/>
          </a:xfrm>
          <a:prstGeom prst="rect">
            <a:avLst/>
          </a:prstGeom>
        </p:spPr>
        <p:txBody>
          <a:bodyPr vert="horz" lIns="91440" tIns="45720" rIns="91440" bIns="45720" rtlCol="0" anchor="ctr"/>
          <a:lstStyle>
            <a:lvl1pPr algn="l" fontAlgn="auto">
              <a:spcBef>
                <a:spcPts val="0"/>
              </a:spcBef>
              <a:spcAft>
                <a:spcPts val="0"/>
              </a:spcAft>
              <a:defRPr sz="700">
                <a:solidFill>
                  <a:schemeClr val="accent5"/>
                </a:solidFill>
                <a:latin typeface="Arial"/>
                <a:ea typeface="+mn-ea"/>
                <a:cs typeface="Arial"/>
              </a:defRPr>
            </a:lvl1pPr>
          </a:lstStyle>
          <a:p>
            <a:pPr>
              <a:defRPr/>
            </a:pPr>
            <a:r>
              <a:rPr lang="en-US"/>
              <a:t>JANUARY 2015</a:t>
            </a:r>
          </a:p>
        </p:txBody>
      </p:sp>
      <p:pic>
        <p:nvPicPr>
          <p:cNvPr id="18437" name="Picture 11" descr="MU Logo-BTD-H-BG-spot.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35738"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descr="Brand PPT blue apex-gol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36063"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txBox="1">
            <a:spLocks/>
          </p:cNvSpPr>
          <p:nvPr/>
        </p:nvSpPr>
        <p:spPr>
          <a:xfrm>
            <a:off x="722313" y="2273300"/>
            <a:ext cx="7772400" cy="1020763"/>
          </a:xfrm>
          <a:prstGeom prst="rect">
            <a:avLst/>
          </a:prstGeom>
        </p:spPr>
        <p:txBody>
          <a:bodyPr/>
          <a:lstStyle>
            <a:lvl1pPr algn="l" defTabSz="457200" rtl="0" eaLnBrk="1" latinLnBrk="0" hangingPunct="1">
              <a:spcBef>
                <a:spcPct val="0"/>
              </a:spcBef>
              <a:buNone/>
              <a:defRPr sz="2800" b="1" kern="1200" cap="all">
                <a:solidFill>
                  <a:schemeClr val="bg1"/>
                </a:solidFill>
                <a:latin typeface="Arial"/>
                <a:ea typeface="+mj-ea"/>
                <a:cs typeface="Arial"/>
              </a:defRPr>
            </a:lvl1pPr>
          </a:lstStyle>
          <a:p>
            <a:pPr fontAlgn="auto">
              <a:spcAft>
                <a:spcPts val="0"/>
              </a:spcAft>
              <a:defRPr/>
            </a:pPr>
            <a:r>
              <a:rPr lang="en-US" dirty="0"/>
              <a:t>Click to edit Master title style</a:t>
            </a:r>
          </a:p>
        </p:txBody>
      </p:sp>
      <p:sp>
        <p:nvSpPr>
          <p:cNvPr id="12" name="Text Placeholder 2"/>
          <p:cNvSpPr txBox="1">
            <a:spLocks/>
          </p:cNvSpPr>
          <p:nvPr/>
        </p:nvSpPr>
        <p:spPr>
          <a:xfrm>
            <a:off x="722313" y="1147763"/>
            <a:ext cx="7772400" cy="1125537"/>
          </a:xfrm>
          <a:prstGeom prst="rect">
            <a:avLst/>
          </a:prstGeom>
        </p:spPr>
        <p:txBody>
          <a:bodyPr anchor="b">
            <a:normAutofit/>
          </a:bodyPr>
          <a:lstStyle>
            <a:lvl1pPr marL="0" indent="0" algn="l" defTabSz="457200" rtl="0" eaLnBrk="1" latinLnBrk="0" hangingPunct="1">
              <a:spcBef>
                <a:spcPct val="20000"/>
              </a:spcBef>
              <a:buFont typeface="Arial"/>
              <a:buNone/>
              <a:defRPr sz="180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800" kern="1200">
                <a:solidFill>
                  <a:schemeClr val="tx1">
                    <a:tint val="75000"/>
                  </a:schemeClr>
                </a:solidFill>
                <a:latin typeface="Arial"/>
                <a:ea typeface="+mn-ea"/>
                <a:cs typeface="Arial"/>
              </a:defRPr>
            </a:lvl2pPr>
            <a:lvl3pPr marL="914400" indent="0" algn="l" defTabSz="457200" rtl="0" eaLnBrk="1" latinLnBrk="0" hangingPunct="1">
              <a:spcBef>
                <a:spcPct val="20000"/>
              </a:spcBef>
              <a:buFont typeface="Arial"/>
              <a:buNone/>
              <a:defRPr sz="1600" kern="1200">
                <a:solidFill>
                  <a:schemeClr val="tx1">
                    <a:tint val="75000"/>
                  </a:schemeClr>
                </a:solidFill>
                <a:latin typeface="Arial"/>
                <a:ea typeface="+mn-ea"/>
                <a:cs typeface="Arial"/>
              </a:defRPr>
            </a:lvl3pPr>
            <a:lvl4pPr marL="13716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4pPr>
            <a:lvl5pPr marL="1828800" indent="0" algn="l"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fontAlgn="auto">
              <a:spcAft>
                <a:spcPts val="0"/>
              </a:spcAft>
              <a:defRPr/>
            </a:pPr>
            <a:r>
              <a:rPr lang="en-US" dirty="0"/>
              <a:t>Click to edit Master text styles</a:t>
            </a:r>
          </a:p>
        </p:txBody>
      </p:sp>
      <p:pic>
        <p:nvPicPr>
          <p:cNvPr id="1029" name="Picture 6" descr="MU Logo-BTD-H-BG-spo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35738" y="4670425"/>
            <a:ext cx="2174875"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defTabSz="457200" rtl="0" eaLnBrk="0" fontAlgn="base" hangingPunct="0">
        <a:spcBef>
          <a:spcPct val="0"/>
        </a:spcBef>
        <a:spcAft>
          <a:spcPct val="0"/>
        </a:spcAft>
        <a:defRPr sz="3200" kern="1200">
          <a:solidFill>
            <a:schemeClr val="bg1"/>
          </a:solidFill>
          <a:latin typeface="Arial"/>
          <a:ea typeface="ＭＳ Ｐゴシック" charset="0"/>
          <a:cs typeface="Arial"/>
        </a:defRPr>
      </a:lvl1pPr>
      <a:lvl2pPr algn="ctr" defTabSz="457200" rtl="0" eaLnBrk="0" fontAlgn="base" hangingPunct="0">
        <a:spcBef>
          <a:spcPct val="0"/>
        </a:spcBef>
        <a:spcAft>
          <a:spcPct val="0"/>
        </a:spcAft>
        <a:defRPr sz="3200">
          <a:solidFill>
            <a:schemeClr val="bg1"/>
          </a:solidFill>
          <a:latin typeface="Arial" charset="0"/>
          <a:ea typeface="ＭＳ Ｐゴシック" charset="0"/>
        </a:defRPr>
      </a:lvl2pPr>
      <a:lvl3pPr algn="ctr" defTabSz="457200" rtl="0" eaLnBrk="0" fontAlgn="base" hangingPunct="0">
        <a:spcBef>
          <a:spcPct val="0"/>
        </a:spcBef>
        <a:spcAft>
          <a:spcPct val="0"/>
        </a:spcAft>
        <a:defRPr sz="3200">
          <a:solidFill>
            <a:schemeClr val="bg1"/>
          </a:solidFill>
          <a:latin typeface="Arial" charset="0"/>
          <a:ea typeface="ＭＳ Ｐゴシック" charset="0"/>
        </a:defRPr>
      </a:lvl3pPr>
      <a:lvl4pPr algn="ctr" defTabSz="457200" rtl="0" eaLnBrk="0" fontAlgn="base" hangingPunct="0">
        <a:spcBef>
          <a:spcPct val="0"/>
        </a:spcBef>
        <a:spcAft>
          <a:spcPct val="0"/>
        </a:spcAft>
        <a:defRPr sz="3200">
          <a:solidFill>
            <a:schemeClr val="bg1"/>
          </a:solidFill>
          <a:latin typeface="Arial" charset="0"/>
          <a:ea typeface="ＭＳ Ｐゴシック" charset="0"/>
        </a:defRPr>
      </a:lvl4pPr>
      <a:lvl5pPr algn="ctr" defTabSz="457200" rtl="0" eaLnBrk="0" fontAlgn="base" hangingPunct="0">
        <a:spcBef>
          <a:spcPct val="0"/>
        </a:spcBef>
        <a:spcAft>
          <a:spcPct val="0"/>
        </a:spcAft>
        <a:defRPr sz="3200">
          <a:solidFill>
            <a:schemeClr val="bg1"/>
          </a:solidFill>
          <a:latin typeface="Arial" charset="0"/>
          <a:ea typeface="ＭＳ Ｐゴシック" charset="0"/>
        </a:defRPr>
      </a:lvl5pPr>
      <a:lvl6pPr marL="457200" algn="ctr" defTabSz="457200" rtl="0" fontAlgn="base">
        <a:spcBef>
          <a:spcPct val="0"/>
        </a:spcBef>
        <a:spcAft>
          <a:spcPct val="0"/>
        </a:spcAft>
        <a:defRPr sz="3200">
          <a:solidFill>
            <a:schemeClr val="bg1"/>
          </a:solidFill>
          <a:latin typeface="Arial" charset="0"/>
          <a:ea typeface="ＭＳ Ｐゴシック" charset="0"/>
        </a:defRPr>
      </a:lvl6pPr>
      <a:lvl7pPr marL="914400" algn="ctr" defTabSz="457200" rtl="0" fontAlgn="base">
        <a:spcBef>
          <a:spcPct val="0"/>
        </a:spcBef>
        <a:spcAft>
          <a:spcPct val="0"/>
        </a:spcAft>
        <a:defRPr sz="3200">
          <a:solidFill>
            <a:schemeClr val="bg1"/>
          </a:solidFill>
          <a:latin typeface="Arial" charset="0"/>
          <a:ea typeface="ＭＳ Ｐゴシック" charset="0"/>
        </a:defRPr>
      </a:lvl7pPr>
      <a:lvl8pPr marL="1371600" algn="ctr" defTabSz="457200" rtl="0" fontAlgn="base">
        <a:spcBef>
          <a:spcPct val="0"/>
        </a:spcBef>
        <a:spcAft>
          <a:spcPct val="0"/>
        </a:spcAft>
        <a:defRPr sz="3200">
          <a:solidFill>
            <a:schemeClr val="bg1"/>
          </a:solidFill>
          <a:latin typeface="Arial" charset="0"/>
          <a:ea typeface="ＭＳ Ｐゴシック" charset="0"/>
        </a:defRPr>
      </a:lvl8pPr>
      <a:lvl9pPr marL="1828800" algn="ctr" defTabSz="457200" rtl="0" fontAlgn="base">
        <a:spcBef>
          <a:spcPct val="0"/>
        </a:spcBef>
        <a:spcAft>
          <a:spcPct val="0"/>
        </a:spcAft>
        <a:defRPr sz="3200">
          <a:solidFill>
            <a:schemeClr val="bg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bg1"/>
          </a:solidFill>
          <a:latin typeface="Arial"/>
          <a:ea typeface="ＭＳ Ｐゴシック" charset="0"/>
          <a:cs typeface="Arial"/>
        </a:defRPr>
      </a:lvl1pPr>
      <a:lvl2pPr marL="457200" algn="l" defTabSz="457200" rtl="0" eaLnBrk="0" fontAlgn="base" hangingPunct="0">
        <a:spcBef>
          <a:spcPct val="20000"/>
        </a:spcBef>
        <a:spcAft>
          <a:spcPct val="0"/>
        </a:spcAft>
        <a:buFont typeface="Arial" charset="0"/>
        <a:defRPr sz="2400" kern="1200">
          <a:solidFill>
            <a:schemeClr val="bg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charset="0"/>
        <a:buChar char="•"/>
        <a:defRPr sz="2000" kern="1200">
          <a:solidFill>
            <a:schemeClr val="bg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charset="0"/>
        <a:buChar char="–"/>
        <a:defRPr kern="1200">
          <a:solidFill>
            <a:schemeClr val="bg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slide" Target="slide27.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slide" Target="slide2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slide" Target="slide2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hyperlink" Target="https://www.buzzfeednews.com/article/gabrielsanchez/2003-blackout-new-york-city-without-power" TargetMode="External"/><Relationship Id="rId3" Type="http://schemas.openxmlformats.org/officeDocument/2006/relationships/image" Target="../media/image11.jpeg"/><Relationship Id="rId7" Type="http://schemas.openxmlformats.org/officeDocument/2006/relationships/hyperlink" Target="https://blog.cheaperthandirt.com/survive-summer-power-outage/" TargetMode="External"/><Relationship Id="rId2" Type="http://schemas.openxmlformats.org/officeDocument/2006/relationships/image" Target="../media/image10.jpeg"/><Relationship Id="rId1" Type="http://schemas.openxmlformats.org/officeDocument/2006/relationships/slideLayout" Target="../slideLayouts/slideLayout19.xml"/><Relationship Id="rId6" Type="http://schemas.openxmlformats.org/officeDocument/2006/relationships/hyperlink" Target="https://www.amny.com/news/northeast-blackout-2003-1-20432049/" TargetMode="External"/><Relationship Id="rId11" Type="http://schemas.openxmlformats.org/officeDocument/2006/relationships/image" Target="../media/image8.png"/><Relationship Id="rId5" Type="http://schemas.openxmlformats.org/officeDocument/2006/relationships/image" Target="../media/image13.jpeg"/><Relationship Id="rId10" Type="http://schemas.openxmlformats.org/officeDocument/2006/relationships/slide" Target="slide27.xml"/><Relationship Id="rId4" Type="http://schemas.openxmlformats.org/officeDocument/2006/relationships/image" Target="../media/image12.jpeg"/><Relationship Id="rId9" Type="http://schemas.openxmlformats.org/officeDocument/2006/relationships/hyperlink" Target="https://www.npr.org/2013/08/14/210620446/10-years-after-the-blackout-how-has-the-power-grid-changed" TargetMode="Externa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8.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7.xml"/><Relationship Id="rId7" Type="http://schemas.openxmlformats.org/officeDocument/2006/relationships/slide" Target="slide27.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 Id="rId5" Type="http://schemas.openxmlformats.org/officeDocument/2006/relationships/chart" Target="../charts/chart1.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chart" Target="../charts/chart2.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slide" Target="slide2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42.png"/><Relationship Id="rId7" Type="http://schemas.openxmlformats.org/officeDocument/2006/relationships/diagramData" Target="../diagrams/data8.xml"/><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4.png"/><Relationship Id="rId11" Type="http://schemas.microsoft.com/office/2007/relationships/diagramDrawing" Target="../diagrams/drawing8.xml"/><Relationship Id="rId5" Type="http://schemas.openxmlformats.org/officeDocument/2006/relationships/image" Target="../media/image8.png"/><Relationship Id="rId10" Type="http://schemas.openxmlformats.org/officeDocument/2006/relationships/diagramColors" Target="../diagrams/colors8.xml"/><Relationship Id="rId4" Type="http://schemas.openxmlformats.org/officeDocument/2006/relationships/image" Target="../media/image43.png"/><Relationship Id="rId9"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theevolutionandpresentdayofbangladesh.blogspot.com/2014/11/blackout-in-entire-country-people-of.html" TargetMode="External"/><Relationship Id="rId7" Type="http://schemas.openxmlformats.org/officeDocument/2006/relationships/hyperlink" Target="https://www.dailykos.com/stories/2018/3/16/1749595/-Ukraine-was-Putin-s-Trial-Run" TargetMode="External"/><Relationship Id="rId2" Type="http://schemas.openxmlformats.org/officeDocument/2006/relationships/image" Target="../media/image14.jpeg"/><Relationship Id="rId1" Type="http://schemas.openxmlformats.org/officeDocument/2006/relationships/slideLayout" Target="../slideLayouts/slideLayout19.xml"/><Relationship Id="rId6" Type="http://schemas.openxmlformats.org/officeDocument/2006/relationships/image" Target="../media/image16.jpeg"/><Relationship Id="rId5" Type="http://schemas.openxmlformats.org/officeDocument/2006/relationships/hyperlink" Target="https://www.nst.com.my/world/2019/08/510124/power-restored-java-after-12-hour-blackout" TargetMode="External"/><Relationship Id="rId10" Type="http://schemas.openxmlformats.org/officeDocument/2006/relationships/image" Target="../media/image8.png"/><Relationship Id="rId4" Type="http://schemas.openxmlformats.org/officeDocument/2006/relationships/image" Target="../media/image15.jpeg"/><Relationship Id="rId9" Type="http://schemas.openxmlformats.org/officeDocument/2006/relationships/slide" Target="slide27.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slide" Target="slide27.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21.wmf"/><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png"/><Relationship Id="rId7" Type="http://schemas.openxmlformats.org/officeDocument/2006/relationships/diagramQuickStyle" Target="../diagrams/quickStyle2.xml"/><Relationship Id="rId2" Type="http://schemas.openxmlformats.org/officeDocument/2006/relationships/slide" Target="slide27.xml"/><Relationship Id="rId1" Type="http://schemas.openxmlformats.org/officeDocument/2006/relationships/slideLayout" Target="../slideLayouts/slideLayout1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3.gif"/><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slide" Target="slide27.xml"/><Relationship Id="rId4" Type="http://schemas.openxmlformats.org/officeDocument/2006/relationships/hyperlink" Target="https://www.ferc.gov/legal/staff-reports/04-27-2012-ferc-nerc-report.pdf"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diagramColors" Target="../diagrams/colors3.xml"/><Relationship Id="rId11" Type="http://schemas.openxmlformats.org/officeDocument/2006/relationships/image" Target="../media/image8.png"/><Relationship Id="rId5" Type="http://schemas.openxmlformats.org/officeDocument/2006/relationships/diagramQuickStyle" Target="../diagrams/quickStyle3.xml"/><Relationship Id="rId10" Type="http://schemas.openxmlformats.org/officeDocument/2006/relationships/slide" Target="slide27.xml"/><Relationship Id="rId4" Type="http://schemas.openxmlformats.org/officeDocument/2006/relationships/diagramLayout" Target="../diagrams/layout3.xml"/><Relationship Id="rId9" Type="http://schemas.openxmlformats.org/officeDocument/2006/relationships/image" Target="../media/image27.jpe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8.pn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slide" Target="slide27.xml"/><Relationship Id="rId1" Type="http://schemas.openxmlformats.org/officeDocument/2006/relationships/slideLayout" Target="../slideLayouts/slideLayout15.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U Logo-BTD-H-BG-4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25" y="4669622"/>
            <a:ext cx="2174875" cy="295739"/>
          </a:xfrm>
          <a:prstGeom prst="rect">
            <a:avLst/>
          </a:prstGeom>
        </p:spPr>
      </p:pic>
      <p:pic>
        <p:nvPicPr>
          <p:cNvPr id="3" name="Picture 2" descr="apex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98" y="-115711"/>
            <a:ext cx="6291072" cy="509016"/>
          </a:xfrm>
          <a:prstGeom prst="rect">
            <a:avLst/>
          </a:prstGeom>
        </p:spPr>
      </p:pic>
      <p:sp>
        <p:nvSpPr>
          <p:cNvPr id="4" name="Title 1">
            <a:extLst>
              <a:ext uri="{FF2B5EF4-FFF2-40B4-BE49-F238E27FC236}">
                <a16:creationId xmlns:a16="http://schemas.microsoft.com/office/drawing/2014/main" id="{2D733449-FAEC-41F2-BEC4-3A373E4895CA}"/>
              </a:ext>
            </a:extLst>
          </p:cNvPr>
          <p:cNvSpPr txBox="1">
            <a:spLocks/>
          </p:cNvSpPr>
          <p:nvPr/>
        </p:nvSpPr>
        <p:spPr>
          <a:xfrm>
            <a:off x="815379" y="1408732"/>
            <a:ext cx="7787601" cy="509016"/>
          </a:xfrm>
          <a:prstGeom prst="rect">
            <a:avLst/>
          </a:prstGeom>
        </p:spPr>
        <p:txBody>
          <a:bodyPr>
            <a:noAutofit/>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3200" b="1" dirty="0">
                <a:solidFill>
                  <a:srgbClr val="0070C0"/>
                </a:solidFill>
              </a:rPr>
              <a:t>Predicting Cascading Failures in Smart Grids</a:t>
            </a:r>
          </a:p>
        </p:txBody>
      </p:sp>
      <p:sp>
        <p:nvSpPr>
          <p:cNvPr id="5" name="TextBox 4">
            <a:extLst>
              <a:ext uri="{FF2B5EF4-FFF2-40B4-BE49-F238E27FC236}">
                <a16:creationId xmlns:a16="http://schemas.microsoft.com/office/drawing/2014/main" id="{B7A610DD-7C65-4E11-8A12-ABC66245B7B9}"/>
              </a:ext>
            </a:extLst>
          </p:cNvPr>
          <p:cNvSpPr txBox="1"/>
          <p:nvPr/>
        </p:nvSpPr>
        <p:spPr>
          <a:xfrm>
            <a:off x="1798320" y="2599077"/>
            <a:ext cx="5547360" cy="1015663"/>
          </a:xfrm>
          <a:prstGeom prst="rect">
            <a:avLst/>
          </a:prstGeom>
          <a:noFill/>
        </p:spPr>
        <p:txBody>
          <a:bodyPr wrap="square" rtlCol="0">
            <a:spAutoFit/>
          </a:bodyPr>
          <a:lstStyle/>
          <a:p>
            <a:pPr algn="ctr"/>
            <a:r>
              <a:rPr lang="en-US" sz="2000" b="1" dirty="0">
                <a:solidFill>
                  <a:srgbClr val="0070C0"/>
                </a:solidFill>
              </a:rPr>
              <a:t>Rezoan Ahmed Shuvro</a:t>
            </a:r>
          </a:p>
          <a:p>
            <a:pPr algn="ctr"/>
            <a:r>
              <a:rPr lang="en-US" sz="2000" b="1" dirty="0">
                <a:solidFill>
                  <a:srgbClr val="0070C0"/>
                </a:solidFill>
              </a:rPr>
              <a:t>Ph.D. Candidate, Marquette University, Milwaukee, WI</a:t>
            </a:r>
          </a:p>
        </p:txBody>
      </p:sp>
    </p:spTree>
    <p:extLst>
      <p:ext uri="{BB962C8B-B14F-4D97-AF65-F5344CB8AC3E}">
        <p14:creationId xmlns:p14="http://schemas.microsoft.com/office/powerpoint/2010/main" val="22324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or: Elbow 4">
            <a:extLst>
              <a:ext uri="{FF2B5EF4-FFF2-40B4-BE49-F238E27FC236}">
                <a16:creationId xmlns:a16="http://schemas.microsoft.com/office/drawing/2014/main" id="{1FDBA1A8-3467-4C04-B901-825B326C793D}"/>
              </a:ext>
            </a:extLst>
          </p:cNvPr>
          <p:cNvCxnSpPr>
            <a:cxnSpLocks/>
          </p:cNvCxnSpPr>
          <p:nvPr/>
        </p:nvCxnSpPr>
        <p:spPr>
          <a:xfrm rot="10800000" flipH="1">
            <a:off x="381327" y="1537640"/>
            <a:ext cx="2823292" cy="2607781"/>
          </a:xfrm>
          <a:prstGeom prst="bentConnector4">
            <a:avLst>
              <a:gd name="adj1" fmla="val -6073"/>
              <a:gd name="adj2" fmla="val 129839"/>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F82A58E-D639-4791-8D44-629A4DC55266}"/>
              </a:ext>
            </a:extLst>
          </p:cNvPr>
          <p:cNvSpPr/>
          <p:nvPr/>
        </p:nvSpPr>
        <p:spPr>
          <a:xfrm>
            <a:off x="381328" y="910800"/>
            <a:ext cx="1642511" cy="626839"/>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Initial power-grid state</a:t>
            </a:r>
          </a:p>
        </p:txBody>
      </p:sp>
      <p:sp>
        <p:nvSpPr>
          <p:cNvPr id="7" name="Rectangle 6">
            <a:extLst>
              <a:ext uri="{FF2B5EF4-FFF2-40B4-BE49-F238E27FC236}">
                <a16:creationId xmlns:a16="http://schemas.microsoft.com/office/drawing/2014/main" id="{DAF017F9-075C-4218-B9B7-A534C70B4718}"/>
              </a:ext>
            </a:extLst>
          </p:cNvPr>
          <p:cNvSpPr/>
          <p:nvPr/>
        </p:nvSpPr>
        <p:spPr>
          <a:xfrm>
            <a:off x="381328" y="1749222"/>
            <a:ext cx="1642511" cy="5715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Initial event triggering failures in  power grid</a:t>
            </a:r>
          </a:p>
        </p:txBody>
      </p:sp>
      <p:sp>
        <p:nvSpPr>
          <p:cNvPr id="8" name="Rectangle 7">
            <a:extLst>
              <a:ext uri="{FF2B5EF4-FFF2-40B4-BE49-F238E27FC236}">
                <a16:creationId xmlns:a16="http://schemas.microsoft.com/office/drawing/2014/main" id="{84B636F4-B7EF-4EAC-AFC5-8FEEC3D859F1}"/>
              </a:ext>
            </a:extLst>
          </p:cNvPr>
          <p:cNvSpPr/>
          <p:nvPr/>
        </p:nvSpPr>
        <p:spPr>
          <a:xfrm>
            <a:off x="381328" y="3876151"/>
            <a:ext cx="1642511" cy="538537"/>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Remove the overloaded lines from the system</a:t>
            </a:r>
          </a:p>
        </p:txBody>
      </p:sp>
      <p:sp>
        <p:nvSpPr>
          <p:cNvPr id="9" name="Rectangle 8">
            <a:extLst>
              <a:ext uri="{FF2B5EF4-FFF2-40B4-BE49-F238E27FC236}">
                <a16:creationId xmlns:a16="http://schemas.microsoft.com/office/drawing/2014/main" id="{CF017B9A-AFCD-45A2-9A0C-2A8E85E195E3}"/>
              </a:ext>
            </a:extLst>
          </p:cNvPr>
          <p:cNvSpPr/>
          <p:nvPr/>
        </p:nvSpPr>
        <p:spPr>
          <a:xfrm>
            <a:off x="381328" y="3029220"/>
            <a:ext cx="1642511" cy="455003"/>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Solve power flow optimization problem </a:t>
            </a:r>
          </a:p>
        </p:txBody>
      </p:sp>
      <p:sp>
        <p:nvSpPr>
          <p:cNvPr id="10" name="Rectangle 9">
            <a:extLst>
              <a:ext uri="{FF2B5EF4-FFF2-40B4-BE49-F238E27FC236}">
                <a16:creationId xmlns:a16="http://schemas.microsoft.com/office/drawing/2014/main" id="{4CBD1B9B-403C-4718-8A69-4250320CD899}"/>
              </a:ext>
            </a:extLst>
          </p:cNvPr>
          <p:cNvSpPr/>
          <p:nvPr/>
        </p:nvSpPr>
        <p:spPr>
          <a:xfrm>
            <a:off x="4674171" y="1809605"/>
            <a:ext cx="1622180" cy="5715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Solve the power flow optimization problem for each island</a:t>
            </a:r>
          </a:p>
        </p:txBody>
      </p:sp>
      <p:sp>
        <p:nvSpPr>
          <p:cNvPr id="11" name="Diamond 10">
            <a:extLst>
              <a:ext uri="{FF2B5EF4-FFF2-40B4-BE49-F238E27FC236}">
                <a16:creationId xmlns:a16="http://schemas.microsoft.com/office/drawing/2014/main" id="{F379CE6C-85DB-4669-969A-827393545DBF}"/>
              </a:ext>
            </a:extLst>
          </p:cNvPr>
          <p:cNvSpPr/>
          <p:nvPr/>
        </p:nvSpPr>
        <p:spPr>
          <a:xfrm>
            <a:off x="2224415" y="1537639"/>
            <a:ext cx="1960408" cy="1118511"/>
          </a:xfrm>
          <a:prstGeom prst="diamond">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Any islands triggered from failures?</a:t>
            </a:r>
          </a:p>
        </p:txBody>
      </p:sp>
      <p:sp>
        <p:nvSpPr>
          <p:cNvPr id="12" name="Rectangle 11">
            <a:extLst>
              <a:ext uri="{FF2B5EF4-FFF2-40B4-BE49-F238E27FC236}">
                <a16:creationId xmlns:a16="http://schemas.microsoft.com/office/drawing/2014/main" id="{F9DEFBB6-9E33-4DC7-A02B-4531CA150D46}"/>
              </a:ext>
            </a:extLst>
          </p:cNvPr>
          <p:cNvSpPr/>
          <p:nvPr/>
        </p:nvSpPr>
        <p:spPr>
          <a:xfrm>
            <a:off x="5131372" y="3533251"/>
            <a:ext cx="800100" cy="3429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Finish</a:t>
            </a:r>
          </a:p>
        </p:txBody>
      </p:sp>
      <p:sp>
        <p:nvSpPr>
          <p:cNvPr id="13" name="TextBox 12">
            <a:extLst>
              <a:ext uri="{FF2B5EF4-FFF2-40B4-BE49-F238E27FC236}">
                <a16:creationId xmlns:a16="http://schemas.microsoft.com/office/drawing/2014/main" id="{8EF70F51-A6DC-45BB-84C2-C2BD03ADAC10}"/>
              </a:ext>
            </a:extLst>
          </p:cNvPr>
          <p:cNvSpPr txBox="1"/>
          <p:nvPr/>
        </p:nvSpPr>
        <p:spPr>
          <a:xfrm>
            <a:off x="2689308" y="4262945"/>
            <a:ext cx="457200" cy="276999"/>
          </a:xfrm>
          <a:prstGeom prst="rect">
            <a:avLst/>
          </a:prstGeom>
          <a:noFill/>
        </p:spPr>
        <p:txBody>
          <a:bodyPr wrap="square" rtlCol="0">
            <a:spAutoFit/>
          </a:bodyPr>
          <a:lstStyle/>
          <a:p>
            <a:r>
              <a:rPr lang="en-US" sz="1200" dirty="0">
                <a:latin typeface="Arial" pitchFamily="34" charset="0"/>
                <a:cs typeface="Arial" pitchFamily="34" charset="0"/>
              </a:rPr>
              <a:t>Yes</a:t>
            </a:r>
          </a:p>
        </p:txBody>
      </p:sp>
      <p:sp>
        <p:nvSpPr>
          <p:cNvPr id="14" name="TextBox 13">
            <a:extLst>
              <a:ext uri="{FF2B5EF4-FFF2-40B4-BE49-F238E27FC236}">
                <a16:creationId xmlns:a16="http://schemas.microsoft.com/office/drawing/2014/main" id="{190F87EE-FAFE-428E-8E92-1FF527764D8A}"/>
              </a:ext>
            </a:extLst>
          </p:cNvPr>
          <p:cNvSpPr txBox="1"/>
          <p:nvPr/>
        </p:nvSpPr>
        <p:spPr>
          <a:xfrm>
            <a:off x="4705768" y="3490848"/>
            <a:ext cx="457200" cy="276999"/>
          </a:xfrm>
          <a:prstGeom prst="rect">
            <a:avLst/>
          </a:prstGeom>
          <a:noFill/>
        </p:spPr>
        <p:txBody>
          <a:bodyPr wrap="square" rtlCol="0">
            <a:spAutoFit/>
          </a:bodyPr>
          <a:lstStyle/>
          <a:p>
            <a:r>
              <a:rPr lang="en-US" sz="1200" dirty="0">
                <a:latin typeface="Arial" pitchFamily="34" charset="0"/>
                <a:cs typeface="Arial" pitchFamily="34" charset="0"/>
              </a:rPr>
              <a:t>No</a:t>
            </a:r>
          </a:p>
        </p:txBody>
      </p:sp>
      <p:sp>
        <p:nvSpPr>
          <p:cNvPr id="15" name="Diamond 14">
            <a:extLst>
              <a:ext uri="{FF2B5EF4-FFF2-40B4-BE49-F238E27FC236}">
                <a16:creationId xmlns:a16="http://schemas.microsoft.com/office/drawing/2014/main" id="{11842BF5-5E5B-47FB-9B2B-55626295177B}"/>
              </a:ext>
            </a:extLst>
          </p:cNvPr>
          <p:cNvSpPr/>
          <p:nvPr/>
        </p:nvSpPr>
        <p:spPr>
          <a:xfrm>
            <a:off x="2620069" y="3238605"/>
            <a:ext cx="1953814" cy="948582"/>
          </a:xfrm>
          <a:prstGeom prst="diamond">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Power lines overloaded? </a:t>
            </a:r>
          </a:p>
        </p:txBody>
      </p:sp>
      <p:sp>
        <p:nvSpPr>
          <p:cNvPr id="16" name="TextBox 15">
            <a:extLst>
              <a:ext uri="{FF2B5EF4-FFF2-40B4-BE49-F238E27FC236}">
                <a16:creationId xmlns:a16="http://schemas.microsoft.com/office/drawing/2014/main" id="{E58298AA-D3F8-4328-AB1F-8106B72F69C4}"/>
              </a:ext>
            </a:extLst>
          </p:cNvPr>
          <p:cNvSpPr txBox="1"/>
          <p:nvPr/>
        </p:nvSpPr>
        <p:spPr>
          <a:xfrm>
            <a:off x="4243760" y="1865697"/>
            <a:ext cx="457200" cy="276999"/>
          </a:xfrm>
          <a:prstGeom prst="rect">
            <a:avLst/>
          </a:prstGeom>
          <a:noFill/>
        </p:spPr>
        <p:txBody>
          <a:bodyPr wrap="square" rtlCol="0">
            <a:spAutoFit/>
          </a:bodyPr>
          <a:lstStyle/>
          <a:p>
            <a:r>
              <a:rPr lang="en-US" sz="1200" dirty="0">
                <a:latin typeface="Arial" pitchFamily="34" charset="0"/>
                <a:cs typeface="Arial" pitchFamily="34" charset="0"/>
              </a:rPr>
              <a:t>Yes</a:t>
            </a:r>
          </a:p>
        </p:txBody>
      </p:sp>
      <p:cxnSp>
        <p:nvCxnSpPr>
          <p:cNvPr id="17" name="Connector: Elbow 16">
            <a:extLst>
              <a:ext uri="{FF2B5EF4-FFF2-40B4-BE49-F238E27FC236}">
                <a16:creationId xmlns:a16="http://schemas.microsoft.com/office/drawing/2014/main" id="{77CE767C-A09F-426F-8590-1296C7FC152C}"/>
              </a:ext>
            </a:extLst>
          </p:cNvPr>
          <p:cNvCxnSpPr>
            <a:cxnSpLocks/>
            <a:stCxn id="10" idx="2"/>
            <a:endCxn id="15" idx="0"/>
          </p:cNvCxnSpPr>
          <p:nvPr/>
        </p:nvCxnSpPr>
        <p:spPr>
          <a:xfrm rot="5400000">
            <a:off x="4112368" y="1865712"/>
            <a:ext cx="857501" cy="18882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FC733CD-FEA2-4ECB-9F9E-6485B074F00E}"/>
              </a:ext>
            </a:extLst>
          </p:cNvPr>
          <p:cNvCxnSpPr>
            <a:cxnSpLocks/>
            <a:stCxn id="9" idx="2"/>
            <a:endCxn id="15" idx="1"/>
          </p:cNvCxnSpPr>
          <p:nvPr/>
        </p:nvCxnSpPr>
        <p:spPr>
          <a:xfrm rot="16200000" flipH="1">
            <a:off x="1796989" y="2889816"/>
            <a:ext cx="228674" cy="14174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BBA10D6-69B6-4F98-BA58-A3680061DF39}"/>
              </a:ext>
            </a:extLst>
          </p:cNvPr>
          <p:cNvCxnSpPr>
            <a:cxnSpLocks/>
            <a:stCxn id="15" idx="2"/>
            <a:endCxn id="8" idx="2"/>
          </p:cNvCxnSpPr>
          <p:nvPr/>
        </p:nvCxnSpPr>
        <p:spPr>
          <a:xfrm rot="5400000">
            <a:off x="2286030" y="3103742"/>
            <a:ext cx="227501" cy="2394392"/>
          </a:xfrm>
          <a:prstGeom prst="bentConnector3">
            <a:avLst>
              <a:gd name="adj1" fmla="val 175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A9CBCA9-87DE-44DE-93DA-03FF7526AF23}"/>
              </a:ext>
            </a:extLst>
          </p:cNvPr>
          <p:cNvCxnSpPr>
            <a:cxnSpLocks/>
            <a:stCxn id="24" idx="3"/>
            <a:endCxn id="11" idx="1"/>
          </p:cNvCxnSpPr>
          <p:nvPr/>
        </p:nvCxnSpPr>
        <p:spPr>
          <a:xfrm flipV="1">
            <a:off x="2023839" y="2096894"/>
            <a:ext cx="200576" cy="5676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3C4FCD-7363-434D-9635-0E77882344EA}"/>
              </a:ext>
            </a:extLst>
          </p:cNvPr>
          <p:cNvCxnSpPr>
            <a:cxnSpLocks/>
            <a:stCxn id="6" idx="2"/>
            <a:endCxn id="7" idx="0"/>
          </p:cNvCxnSpPr>
          <p:nvPr/>
        </p:nvCxnSpPr>
        <p:spPr>
          <a:xfrm>
            <a:off x="1202584" y="1537639"/>
            <a:ext cx="0" cy="21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4D6DDE-5636-4DF0-B7BA-C97F1D4F831F}"/>
              </a:ext>
            </a:extLst>
          </p:cNvPr>
          <p:cNvCxnSpPr>
            <a:cxnSpLocks/>
            <a:stCxn id="11" idx="3"/>
            <a:endCxn id="10" idx="1"/>
          </p:cNvCxnSpPr>
          <p:nvPr/>
        </p:nvCxnSpPr>
        <p:spPr>
          <a:xfrm flipV="1">
            <a:off x="4184824" y="2095355"/>
            <a:ext cx="489347" cy="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5B0045-1827-496D-B570-38779ED31025}"/>
              </a:ext>
            </a:extLst>
          </p:cNvPr>
          <p:cNvCxnSpPr>
            <a:cxnSpLocks/>
            <a:stCxn id="15" idx="3"/>
            <a:endCxn id="12" idx="1"/>
          </p:cNvCxnSpPr>
          <p:nvPr/>
        </p:nvCxnSpPr>
        <p:spPr>
          <a:xfrm flipV="1">
            <a:off x="4573883" y="3704701"/>
            <a:ext cx="557488" cy="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5E2CB5A-1EA7-4864-BADA-E1F05163CCF1}"/>
              </a:ext>
            </a:extLst>
          </p:cNvPr>
          <p:cNvSpPr/>
          <p:nvPr/>
        </p:nvSpPr>
        <p:spPr>
          <a:xfrm>
            <a:off x="381328" y="2525817"/>
            <a:ext cx="1642511" cy="277523"/>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Remove failed lines</a:t>
            </a:r>
          </a:p>
        </p:txBody>
      </p:sp>
      <p:cxnSp>
        <p:nvCxnSpPr>
          <p:cNvPr id="25" name="Straight Arrow Connector 24">
            <a:extLst>
              <a:ext uri="{FF2B5EF4-FFF2-40B4-BE49-F238E27FC236}">
                <a16:creationId xmlns:a16="http://schemas.microsoft.com/office/drawing/2014/main" id="{7DE5D820-84B4-4B68-994A-340799233450}"/>
              </a:ext>
            </a:extLst>
          </p:cNvPr>
          <p:cNvCxnSpPr>
            <a:cxnSpLocks/>
            <a:stCxn id="7" idx="2"/>
            <a:endCxn id="24" idx="0"/>
          </p:cNvCxnSpPr>
          <p:nvPr/>
        </p:nvCxnSpPr>
        <p:spPr>
          <a:xfrm>
            <a:off x="1202584" y="2320722"/>
            <a:ext cx="0" cy="20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9EB554-5FC2-4271-A33C-FDA69E340B33}"/>
              </a:ext>
            </a:extLst>
          </p:cNvPr>
          <p:cNvCxnSpPr>
            <a:cxnSpLocks/>
            <a:stCxn id="11" idx="2"/>
            <a:endCxn id="9" idx="3"/>
          </p:cNvCxnSpPr>
          <p:nvPr/>
        </p:nvCxnSpPr>
        <p:spPr>
          <a:xfrm rot="5400000">
            <a:off x="2313944" y="2366045"/>
            <a:ext cx="600571" cy="1180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36044B-1D1E-429E-BE0C-863A0F86835B}"/>
              </a:ext>
            </a:extLst>
          </p:cNvPr>
          <p:cNvSpPr txBox="1"/>
          <p:nvPr/>
        </p:nvSpPr>
        <p:spPr>
          <a:xfrm>
            <a:off x="2432135" y="3033867"/>
            <a:ext cx="457200" cy="276999"/>
          </a:xfrm>
          <a:prstGeom prst="rect">
            <a:avLst/>
          </a:prstGeom>
          <a:noFill/>
        </p:spPr>
        <p:txBody>
          <a:bodyPr wrap="square" rtlCol="0">
            <a:spAutoFit/>
          </a:bodyPr>
          <a:lstStyle/>
          <a:p>
            <a:r>
              <a:rPr lang="en-US" sz="1200" dirty="0">
                <a:latin typeface="Arial" pitchFamily="34" charset="0"/>
                <a:cs typeface="Arial" pitchFamily="34" charset="0"/>
              </a:rPr>
              <a:t>No</a:t>
            </a:r>
          </a:p>
        </p:txBody>
      </p:sp>
      <p:pic>
        <p:nvPicPr>
          <p:cNvPr id="28" name="Picture 27" descr="MU Logo-BTD-H-BG-4C.png">
            <a:hlinkClick r:id="rId2" action="ppaction://hlinksldjump"/>
            <a:extLst>
              <a:ext uri="{FF2B5EF4-FFF2-40B4-BE49-F238E27FC236}">
                <a16:creationId xmlns:a16="http://schemas.microsoft.com/office/drawing/2014/main" id="{0621BA8E-614C-42BC-A431-689B4E8A8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
        <p:nvSpPr>
          <p:cNvPr id="29" name="TextBox 28">
            <a:extLst>
              <a:ext uri="{FF2B5EF4-FFF2-40B4-BE49-F238E27FC236}">
                <a16:creationId xmlns:a16="http://schemas.microsoft.com/office/drawing/2014/main" id="{452A8E3F-A742-4CC6-9E34-D1FA3E89C064}"/>
              </a:ext>
            </a:extLst>
          </p:cNvPr>
          <p:cNvSpPr txBox="1"/>
          <p:nvPr/>
        </p:nvSpPr>
        <p:spPr>
          <a:xfrm>
            <a:off x="100104" y="22099"/>
            <a:ext cx="9201711" cy="461665"/>
          </a:xfrm>
          <a:prstGeom prst="rect">
            <a:avLst/>
          </a:prstGeom>
          <a:noFill/>
        </p:spPr>
        <p:txBody>
          <a:bodyPr wrap="square" rtlCol="0">
            <a:spAutoFit/>
          </a:bodyPr>
          <a:lstStyle/>
          <a:p>
            <a:r>
              <a:rPr lang="en-US" sz="2400" b="1" i="1" dirty="0">
                <a:solidFill>
                  <a:srgbClr val="0070C0"/>
                </a:solidFill>
              </a:rPr>
              <a:t>Data collection:  flowchart of the simulation framework </a:t>
            </a:r>
          </a:p>
        </p:txBody>
      </p:sp>
      <p:sp>
        <p:nvSpPr>
          <p:cNvPr id="31" name="TextBox 30">
            <a:extLst>
              <a:ext uri="{FF2B5EF4-FFF2-40B4-BE49-F238E27FC236}">
                <a16:creationId xmlns:a16="http://schemas.microsoft.com/office/drawing/2014/main" id="{282C55D9-3609-41CF-BCCE-AA064B2BCD54}"/>
              </a:ext>
            </a:extLst>
          </p:cNvPr>
          <p:cNvSpPr txBox="1"/>
          <p:nvPr/>
        </p:nvSpPr>
        <p:spPr>
          <a:xfrm>
            <a:off x="6357076" y="783545"/>
            <a:ext cx="2599255" cy="4001095"/>
          </a:xfrm>
          <a:prstGeom prst="rect">
            <a:avLst/>
          </a:prstGeom>
          <a:noFill/>
        </p:spPr>
        <p:txBody>
          <a:bodyPr wrap="square" rtlCol="0">
            <a:spAutoFit/>
          </a:bodyPr>
          <a:lstStyle/>
          <a:p>
            <a:endParaRPr lang="en-US" sz="1400" dirty="0"/>
          </a:p>
          <a:p>
            <a:r>
              <a:rPr lang="en-US" sz="1400" dirty="0"/>
              <a:t>Dataset: </a:t>
            </a:r>
          </a:p>
          <a:p>
            <a:r>
              <a:rPr lang="en-US" sz="1400" dirty="0"/>
              <a:t>	A 66817 X 19 Matrix with 16 features using IEEE 118 bus system (186 lines and max generation of 9966MW).</a:t>
            </a:r>
          </a:p>
          <a:p>
            <a:endParaRPr lang="en-US" sz="1400" dirty="0"/>
          </a:p>
          <a:p>
            <a:r>
              <a:rPr lang="en-US" sz="1400" dirty="0"/>
              <a:t>Target: </a:t>
            </a:r>
          </a:p>
          <a:p>
            <a:r>
              <a:rPr lang="en-US" sz="1400" dirty="0"/>
              <a:t>	Amount of Load-shedding</a:t>
            </a:r>
            <a:endParaRPr lang="en-US" sz="1400" i="1" baseline="-25000" dirty="0"/>
          </a:p>
          <a:p>
            <a:r>
              <a:rPr lang="en-US" sz="1400" dirty="0"/>
              <a:t>	Total Number of line fail</a:t>
            </a:r>
          </a:p>
          <a:p>
            <a:r>
              <a:rPr lang="en-US" altLang="en-US" sz="1400" dirty="0"/>
              <a:t>	Cascading effect </a:t>
            </a:r>
            <a:endParaRPr lang="en-US" sz="1400" dirty="0"/>
          </a:p>
          <a:p>
            <a:endParaRPr lang="en-US" sz="1400" dirty="0"/>
          </a:p>
          <a:p>
            <a:r>
              <a:rPr lang="en-US" sz="1400" dirty="0"/>
              <a:t>Source: </a:t>
            </a:r>
          </a:p>
          <a:p>
            <a:r>
              <a:rPr lang="en-US" sz="1400" dirty="0"/>
              <a:t>	MATLAB using MATPOWER [1] power-flow m-files.</a:t>
            </a:r>
          </a:p>
          <a:p>
            <a:endParaRPr lang="en-US" sz="1400" dirty="0"/>
          </a:p>
          <a:p>
            <a:r>
              <a:rPr lang="en-US" sz="1400" b="1" dirty="0">
                <a:solidFill>
                  <a:srgbClr val="C00000"/>
                </a:solidFill>
              </a:rPr>
              <a:t>Computation time: 556 hrs.</a:t>
            </a:r>
          </a:p>
          <a:p>
            <a:endParaRPr lang="en-US" sz="1600" dirty="0"/>
          </a:p>
        </p:txBody>
      </p:sp>
      <p:sp>
        <p:nvSpPr>
          <p:cNvPr id="32" name="Rectangle 31">
            <a:extLst>
              <a:ext uri="{FF2B5EF4-FFF2-40B4-BE49-F238E27FC236}">
                <a16:creationId xmlns:a16="http://schemas.microsoft.com/office/drawing/2014/main" id="{044BD738-9E74-429D-8D56-B43903526673}"/>
              </a:ext>
            </a:extLst>
          </p:cNvPr>
          <p:cNvSpPr/>
          <p:nvPr/>
        </p:nvSpPr>
        <p:spPr>
          <a:xfrm>
            <a:off x="86547" y="4839725"/>
            <a:ext cx="7269882" cy="276999"/>
          </a:xfrm>
          <a:prstGeom prst="rect">
            <a:avLst/>
          </a:prstGeom>
        </p:spPr>
        <p:txBody>
          <a:bodyPr wrap="square">
            <a:spAutoFit/>
          </a:bodyPr>
          <a:lstStyle/>
          <a:p>
            <a:r>
              <a:rPr lang="en-US" sz="600" dirty="0">
                <a:solidFill>
                  <a:srgbClr val="222222"/>
                </a:solidFill>
                <a:latin typeface="Arial" panose="020B0604020202020204" pitchFamily="34" charset="0"/>
              </a:rPr>
              <a:t>1. Zimmerman, R. D., Murillo-Sánchez, C. E., &amp; Thomas, R. J. (2011). MATPOWER: Steady-state operations, planning, and analysis tools for power systems research and education. </a:t>
            </a:r>
            <a:r>
              <a:rPr lang="en-US" sz="600" i="1" dirty="0">
                <a:solidFill>
                  <a:srgbClr val="222222"/>
                </a:solidFill>
                <a:latin typeface="Arial" panose="020B0604020202020204" pitchFamily="34" charset="0"/>
              </a:rPr>
              <a:t>IEEE Transactions on power systems</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26</a:t>
            </a:r>
            <a:r>
              <a:rPr lang="en-US" sz="600" dirty="0">
                <a:solidFill>
                  <a:srgbClr val="222222"/>
                </a:solidFill>
                <a:latin typeface="Arial" panose="020B0604020202020204" pitchFamily="34" charset="0"/>
              </a:rPr>
              <a:t>(1), 12-19.</a:t>
            </a:r>
            <a:endParaRPr lang="en-US" sz="600" dirty="0"/>
          </a:p>
        </p:txBody>
      </p:sp>
    </p:spTree>
    <p:extLst>
      <p:ext uri="{BB962C8B-B14F-4D97-AF65-F5344CB8AC3E}">
        <p14:creationId xmlns:p14="http://schemas.microsoft.com/office/powerpoint/2010/main" val="426699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P spid="14" grpId="0"/>
      <p:bldP spid="15" grpId="0" animBg="1"/>
      <p:bldP spid="16" grpId="0"/>
      <p:bldP spid="24" grpId="0" animBg="1"/>
      <p:bldP spid="27"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9E1594-6540-4722-BAF3-1401DB240AE3}"/>
              </a:ext>
            </a:extLst>
          </p:cNvPr>
          <p:cNvGrpSpPr/>
          <p:nvPr/>
        </p:nvGrpSpPr>
        <p:grpSpPr>
          <a:xfrm>
            <a:off x="381327" y="910800"/>
            <a:ext cx="5915024" cy="3629144"/>
            <a:chOff x="381327" y="910800"/>
            <a:chExt cx="5915024" cy="3629144"/>
          </a:xfrm>
        </p:grpSpPr>
        <p:cxnSp>
          <p:nvCxnSpPr>
            <p:cNvPr id="5" name="Connector: Elbow 4">
              <a:extLst>
                <a:ext uri="{FF2B5EF4-FFF2-40B4-BE49-F238E27FC236}">
                  <a16:creationId xmlns:a16="http://schemas.microsoft.com/office/drawing/2014/main" id="{1FDBA1A8-3467-4C04-B901-825B326C793D}"/>
                </a:ext>
              </a:extLst>
            </p:cNvPr>
            <p:cNvCxnSpPr>
              <a:cxnSpLocks/>
            </p:cNvCxnSpPr>
            <p:nvPr/>
          </p:nvCxnSpPr>
          <p:spPr>
            <a:xfrm rot="10800000" flipH="1">
              <a:off x="381327" y="1537640"/>
              <a:ext cx="2823292" cy="2607781"/>
            </a:xfrm>
            <a:prstGeom prst="bentConnector4">
              <a:avLst>
                <a:gd name="adj1" fmla="val -6073"/>
                <a:gd name="adj2" fmla="val 129839"/>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F82A58E-D639-4791-8D44-629A4DC55266}"/>
                </a:ext>
              </a:extLst>
            </p:cNvPr>
            <p:cNvSpPr/>
            <p:nvPr/>
          </p:nvSpPr>
          <p:spPr>
            <a:xfrm>
              <a:off x="381328" y="910800"/>
              <a:ext cx="1642511" cy="626839"/>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Initial power-grid state</a:t>
              </a:r>
            </a:p>
          </p:txBody>
        </p:sp>
        <p:sp>
          <p:nvSpPr>
            <p:cNvPr id="7" name="Rectangle 6">
              <a:extLst>
                <a:ext uri="{FF2B5EF4-FFF2-40B4-BE49-F238E27FC236}">
                  <a16:creationId xmlns:a16="http://schemas.microsoft.com/office/drawing/2014/main" id="{DAF017F9-075C-4218-B9B7-A534C70B4718}"/>
                </a:ext>
              </a:extLst>
            </p:cNvPr>
            <p:cNvSpPr/>
            <p:nvPr/>
          </p:nvSpPr>
          <p:spPr>
            <a:xfrm>
              <a:off x="381328" y="1749222"/>
              <a:ext cx="1642511" cy="5715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Initial event triggering failures in  power grid</a:t>
              </a:r>
            </a:p>
          </p:txBody>
        </p:sp>
        <p:sp>
          <p:nvSpPr>
            <p:cNvPr id="8" name="Rectangle 7">
              <a:extLst>
                <a:ext uri="{FF2B5EF4-FFF2-40B4-BE49-F238E27FC236}">
                  <a16:creationId xmlns:a16="http://schemas.microsoft.com/office/drawing/2014/main" id="{84B636F4-B7EF-4EAC-AFC5-8FEEC3D859F1}"/>
                </a:ext>
              </a:extLst>
            </p:cNvPr>
            <p:cNvSpPr/>
            <p:nvPr/>
          </p:nvSpPr>
          <p:spPr>
            <a:xfrm>
              <a:off x="381328" y="3876151"/>
              <a:ext cx="1642511" cy="538537"/>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Remove the overloaded lines from the system</a:t>
              </a:r>
            </a:p>
          </p:txBody>
        </p:sp>
        <p:sp>
          <p:nvSpPr>
            <p:cNvPr id="9" name="Rectangle 8">
              <a:extLst>
                <a:ext uri="{FF2B5EF4-FFF2-40B4-BE49-F238E27FC236}">
                  <a16:creationId xmlns:a16="http://schemas.microsoft.com/office/drawing/2014/main" id="{CF017B9A-AFCD-45A2-9A0C-2A8E85E195E3}"/>
                </a:ext>
              </a:extLst>
            </p:cNvPr>
            <p:cNvSpPr/>
            <p:nvPr/>
          </p:nvSpPr>
          <p:spPr>
            <a:xfrm>
              <a:off x="381328" y="3029220"/>
              <a:ext cx="1642511" cy="455003"/>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Solve power flow optimization problem </a:t>
              </a:r>
            </a:p>
          </p:txBody>
        </p:sp>
        <p:sp>
          <p:nvSpPr>
            <p:cNvPr id="10" name="Rectangle 9">
              <a:extLst>
                <a:ext uri="{FF2B5EF4-FFF2-40B4-BE49-F238E27FC236}">
                  <a16:creationId xmlns:a16="http://schemas.microsoft.com/office/drawing/2014/main" id="{4CBD1B9B-403C-4718-8A69-4250320CD899}"/>
                </a:ext>
              </a:extLst>
            </p:cNvPr>
            <p:cNvSpPr/>
            <p:nvPr/>
          </p:nvSpPr>
          <p:spPr>
            <a:xfrm>
              <a:off x="4674171" y="1809605"/>
              <a:ext cx="1622180" cy="5715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Solve the power flow optimization problem for each island</a:t>
              </a:r>
            </a:p>
          </p:txBody>
        </p:sp>
        <p:sp>
          <p:nvSpPr>
            <p:cNvPr id="11" name="Diamond 10">
              <a:extLst>
                <a:ext uri="{FF2B5EF4-FFF2-40B4-BE49-F238E27FC236}">
                  <a16:creationId xmlns:a16="http://schemas.microsoft.com/office/drawing/2014/main" id="{F379CE6C-85DB-4669-969A-827393545DBF}"/>
                </a:ext>
              </a:extLst>
            </p:cNvPr>
            <p:cNvSpPr/>
            <p:nvPr/>
          </p:nvSpPr>
          <p:spPr>
            <a:xfrm>
              <a:off x="2224415" y="1537639"/>
              <a:ext cx="1960408" cy="1118511"/>
            </a:xfrm>
            <a:prstGeom prst="diamond">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Any islands triggered from failures?</a:t>
              </a:r>
            </a:p>
          </p:txBody>
        </p:sp>
        <p:sp>
          <p:nvSpPr>
            <p:cNvPr id="12" name="Rectangle 11">
              <a:extLst>
                <a:ext uri="{FF2B5EF4-FFF2-40B4-BE49-F238E27FC236}">
                  <a16:creationId xmlns:a16="http://schemas.microsoft.com/office/drawing/2014/main" id="{F9DEFBB6-9E33-4DC7-A02B-4531CA150D46}"/>
                </a:ext>
              </a:extLst>
            </p:cNvPr>
            <p:cNvSpPr/>
            <p:nvPr/>
          </p:nvSpPr>
          <p:spPr>
            <a:xfrm>
              <a:off x="5131372" y="3533251"/>
              <a:ext cx="800100" cy="342900"/>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Finish</a:t>
              </a:r>
            </a:p>
          </p:txBody>
        </p:sp>
        <p:sp>
          <p:nvSpPr>
            <p:cNvPr id="13" name="TextBox 12">
              <a:extLst>
                <a:ext uri="{FF2B5EF4-FFF2-40B4-BE49-F238E27FC236}">
                  <a16:creationId xmlns:a16="http://schemas.microsoft.com/office/drawing/2014/main" id="{8EF70F51-A6DC-45BB-84C2-C2BD03ADAC10}"/>
                </a:ext>
              </a:extLst>
            </p:cNvPr>
            <p:cNvSpPr txBox="1"/>
            <p:nvPr/>
          </p:nvSpPr>
          <p:spPr>
            <a:xfrm>
              <a:off x="2689308" y="4262945"/>
              <a:ext cx="457200" cy="276999"/>
            </a:xfrm>
            <a:prstGeom prst="rect">
              <a:avLst/>
            </a:prstGeom>
            <a:noFill/>
          </p:spPr>
          <p:txBody>
            <a:bodyPr wrap="square" rtlCol="0">
              <a:spAutoFit/>
            </a:bodyPr>
            <a:lstStyle/>
            <a:p>
              <a:r>
                <a:rPr lang="en-US" sz="1200" dirty="0">
                  <a:latin typeface="Arial" pitchFamily="34" charset="0"/>
                  <a:cs typeface="Arial" pitchFamily="34" charset="0"/>
                </a:rPr>
                <a:t>Yes</a:t>
              </a:r>
            </a:p>
          </p:txBody>
        </p:sp>
        <p:sp>
          <p:nvSpPr>
            <p:cNvPr id="14" name="TextBox 13">
              <a:extLst>
                <a:ext uri="{FF2B5EF4-FFF2-40B4-BE49-F238E27FC236}">
                  <a16:creationId xmlns:a16="http://schemas.microsoft.com/office/drawing/2014/main" id="{190F87EE-FAFE-428E-8E92-1FF527764D8A}"/>
                </a:ext>
              </a:extLst>
            </p:cNvPr>
            <p:cNvSpPr txBox="1"/>
            <p:nvPr/>
          </p:nvSpPr>
          <p:spPr>
            <a:xfrm>
              <a:off x="4705768" y="3490848"/>
              <a:ext cx="457200" cy="276999"/>
            </a:xfrm>
            <a:prstGeom prst="rect">
              <a:avLst/>
            </a:prstGeom>
            <a:noFill/>
          </p:spPr>
          <p:txBody>
            <a:bodyPr wrap="square" rtlCol="0">
              <a:spAutoFit/>
            </a:bodyPr>
            <a:lstStyle/>
            <a:p>
              <a:r>
                <a:rPr lang="en-US" sz="1200" dirty="0">
                  <a:latin typeface="Arial" pitchFamily="34" charset="0"/>
                  <a:cs typeface="Arial" pitchFamily="34" charset="0"/>
                </a:rPr>
                <a:t>No</a:t>
              </a:r>
            </a:p>
          </p:txBody>
        </p:sp>
        <p:sp>
          <p:nvSpPr>
            <p:cNvPr id="15" name="Diamond 14">
              <a:extLst>
                <a:ext uri="{FF2B5EF4-FFF2-40B4-BE49-F238E27FC236}">
                  <a16:creationId xmlns:a16="http://schemas.microsoft.com/office/drawing/2014/main" id="{11842BF5-5E5B-47FB-9B2B-55626295177B}"/>
                </a:ext>
              </a:extLst>
            </p:cNvPr>
            <p:cNvSpPr/>
            <p:nvPr/>
          </p:nvSpPr>
          <p:spPr>
            <a:xfrm>
              <a:off x="2620069" y="3238605"/>
              <a:ext cx="1953814" cy="948582"/>
            </a:xfrm>
            <a:prstGeom prst="diamond">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Power lines overloaded? </a:t>
              </a:r>
            </a:p>
          </p:txBody>
        </p:sp>
        <p:sp>
          <p:nvSpPr>
            <p:cNvPr id="16" name="TextBox 15">
              <a:extLst>
                <a:ext uri="{FF2B5EF4-FFF2-40B4-BE49-F238E27FC236}">
                  <a16:creationId xmlns:a16="http://schemas.microsoft.com/office/drawing/2014/main" id="{E58298AA-D3F8-4328-AB1F-8106B72F69C4}"/>
                </a:ext>
              </a:extLst>
            </p:cNvPr>
            <p:cNvSpPr txBox="1"/>
            <p:nvPr/>
          </p:nvSpPr>
          <p:spPr>
            <a:xfrm>
              <a:off x="4243760" y="1865697"/>
              <a:ext cx="457200" cy="276999"/>
            </a:xfrm>
            <a:prstGeom prst="rect">
              <a:avLst/>
            </a:prstGeom>
            <a:noFill/>
          </p:spPr>
          <p:txBody>
            <a:bodyPr wrap="square" rtlCol="0">
              <a:spAutoFit/>
            </a:bodyPr>
            <a:lstStyle/>
            <a:p>
              <a:r>
                <a:rPr lang="en-US" sz="1200" dirty="0">
                  <a:latin typeface="Arial" pitchFamily="34" charset="0"/>
                  <a:cs typeface="Arial" pitchFamily="34" charset="0"/>
                </a:rPr>
                <a:t>Yes</a:t>
              </a:r>
            </a:p>
          </p:txBody>
        </p:sp>
        <p:cxnSp>
          <p:nvCxnSpPr>
            <p:cNvPr id="17" name="Connector: Elbow 16">
              <a:extLst>
                <a:ext uri="{FF2B5EF4-FFF2-40B4-BE49-F238E27FC236}">
                  <a16:creationId xmlns:a16="http://schemas.microsoft.com/office/drawing/2014/main" id="{77CE767C-A09F-426F-8590-1296C7FC152C}"/>
                </a:ext>
              </a:extLst>
            </p:cNvPr>
            <p:cNvCxnSpPr>
              <a:cxnSpLocks/>
              <a:stCxn id="10" idx="2"/>
              <a:endCxn id="15" idx="0"/>
            </p:cNvCxnSpPr>
            <p:nvPr/>
          </p:nvCxnSpPr>
          <p:spPr>
            <a:xfrm rot="5400000">
              <a:off x="4112368" y="1865712"/>
              <a:ext cx="857501" cy="18882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FC733CD-FEA2-4ECB-9F9E-6485B074F00E}"/>
                </a:ext>
              </a:extLst>
            </p:cNvPr>
            <p:cNvCxnSpPr>
              <a:cxnSpLocks/>
              <a:stCxn id="9" idx="2"/>
              <a:endCxn id="15" idx="1"/>
            </p:cNvCxnSpPr>
            <p:nvPr/>
          </p:nvCxnSpPr>
          <p:spPr>
            <a:xfrm rot="16200000" flipH="1">
              <a:off x="1796989" y="2889816"/>
              <a:ext cx="228674" cy="14174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BBA10D6-69B6-4F98-BA58-A3680061DF39}"/>
                </a:ext>
              </a:extLst>
            </p:cNvPr>
            <p:cNvCxnSpPr>
              <a:cxnSpLocks/>
              <a:stCxn id="15" idx="2"/>
              <a:endCxn id="8" idx="2"/>
            </p:cNvCxnSpPr>
            <p:nvPr/>
          </p:nvCxnSpPr>
          <p:spPr>
            <a:xfrm rot="5400000">
              <a:off x="2286030" y="3103742"/>
              <a:ext cx="227501" cy="2394392"/>
            </a:xfrm>
            <a:prstGeom prst="bentConnector3">
              <a:avLst>
                <a:gd name="adj1" fmla="val 175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A9CBCA9-87DE-44DE-93DA-03FF7526AF23}"/>
                </a:ext>
              </a:extLst>
            </p:cNvPr>
            <p:cNvCxnSpPr>
              <a:cxnSpLocks/>
              <a:stCxn id="24" idx="3"/>
              <a:endCxn id="11" idx="1"/>
            </p:cNvCxnSpPr>
            <p:nvPr/>
          </p:nvCxnSpPr>
          <p:spPr>
            <a:xfrm flipV="1">
              <a:off x="2023839" y="2096894"/>
              <a:ext cx="200576" cy="5676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3C4FCD-7363-434D-9635-0E77882344EA}"/>
                </a:ext>
              </a:extLst>
            </p:cNvPr>
            <p:cNvCxnSpPr>
              <a:cxnSpLocks/>
              <a:stCxn id="6" idx="2"/>
              <a:endCxn id="7" idx="0"/>
            </p:cNvCxnSpPr>
            <p:nvPr/>
          </p:nvCxnSpPr>
          <p:spPr>
            <a:xfrm>
              <a:off x="1202584" y="1537639"/>
              <a:ext cx="0" cy="21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4D6DDE-5636-4DF0-B7BA-C97F1D4F831F}"/>
                </a:ext>
              </a:extLst>
            </p:cNvPr>
            <p:cNvCxnSpPr>
              <a:cxnSpLocks/>
              <a:stCxn id="11" idx="3"/>
              <a:endCxn id="10" idx="1"/>
            </p:cNvCxnSpPr>
            <p:nvPr/>
          </p:nvCxnSpPr>
          <p:spPr>
            <a:xfrm flipV="1">
              <a:off x="4184824" y="2095355"/>
              <a:ext cx="489347" cy="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5B0045-1827-496D-B570-38779ED31025}"/>
                </a:ext>
              </a:extLst>
            </p:cNvPr>
            <p:cNvCxnSpPr>
              <a:cxnSpLocks/>
              <a:stCxn id="15" idx="3"/>
              <a:endCxn id="12" idx="1"/>
            </p:cNvCxnSpPr>
            <p:nvPr/>
          </p:nvCxnSpPr>
          <p:spPr>
            <a:xfrm flipV="1">
              <a:off x="4573883" y="3704701"/>
              <a:ext cx="557488" cy="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5E2CB5A-1EA7-4864-BADA-E1F05163CCF1}"/>
                </a:ext>
              </a:extLst>
            </p:cNvPr>
            <p:cNvSpPr/>
            <p:nvPr/>
          </p:nvSpPr>
          <p:spPr>
            <a:xfrm>
              <a:off x="381328" y="2525817"/>
              <a:ext cx="1642511" cy="277523"/>
            </a:xfrm>
            <a:prstGeom prst="rect">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latin typeface="Arial" pitchFamily="34" charset="0"/>
                  <a:cs typeface="Arial" pitchFamily="34" charset="0"/>
                </a:rPr>
                <a:t>Remove failed lines</a:t>
              </a:r>
            </a:p>
          </p:txBody>
        </p:sp>
        <p:cxnSp>
          <p:nvCxnSpPr>
            <p:cNvPr id="25" name="Straight Arrow Connector 24">
              <a:extLst>
                <a:ext uri="{FF2B5EF4-FFF2-40B4-BE49-F238E27FC236}">
                  <a16:creationId xmlns:a16="http://schemas.microsoft.com/office/drawing/2014/main" id="{7DE5D820-84B4-4B68-994A-340799233450}"/>
                </a:ext>
              </a:extLst>
            </p:cNvPr>
            <p:cNvCxnSpPr>
              <a:cxnSpLocks/>
              <a:stCxn id="7" idx="2"/>
              <a:endCxn id="24" idx="0"/>
            </p:cNvCxnSpPr>
            <p:nvPr/>
          </p:nvCxnSpPr>
          <p:spPr>
            <a:xfrm>
              <a:off x="1202584" y="2320722"/>
              <a:ext cx="0" cy="20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9EB554-5FC2-4271-A33C-FDA69E340B33}"/>
                </a:ext>
              </a:extLst>
            </p:cNvPr>
            <p:cNvCxnSpPr>
              <a:cxnSpLocks/>
              <a:stCxn id="11" idx="2"/>
              <a:endCxn id="9" idx="3"/>
            </p:cNvCxnSpPr>
            <p:nvPr/>
          </p:nvCxnSpPr>
          <p:spPr>
            <a:xfrm rot="5400000">
              <a:off x="2313944" y="2366045"/>
              <a:ext cx="600571" cy="1180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36044B-1D1E-429E-BE0C-863A0F86835B}"/>
                </a:ext>
              </a:extLst>
            </p:cNvPr>
            <p:cNvSpPr txBox="1"/>
            <p:nvPr/>
          </p:nvSpPr>
          <p:spPr>
            <a:xfrm>
              <a:off x="2432135" y="3033867"/>
              <a:ext cx="457200" cy="276999"/>
            </a:xfrm>
            <a:prstGeom prst="rect">
              <a:avLst/>
            </a:prstGeom>
            <a:noFill/>
          </p:spPr>
          <p:txBody>
            <a:bodyPr wrap="square" rtlCol="0">
              <a:spAutoFit/>
            </a:bodyPr>
            <a:lstStyle/>
            <a:p>
              <a:r>
                <a:rPr lang="en-US" sz="1200" dirty="0">
                  <a:latin typeface="Arial" pitchFamily="34" charset="0"/>
                  <a:cs typeface="Arial" pitchFamily="34" charset="0"/>
                </a:rPr>
                <a:t>No</a:t>
              </a:r>
            </a:p>
          </p:txBody>
        </p:sp>
      </p:grpSp>
      <p:pic>
        <p:nvPicPr>
          <p:cNvPr id="28" name="Picture 27" descr="MU Logo-BTD-H-BG-4C.png">
            <a:hlinkClick r:id="rId2" action="ppaction://hlinksldjump"/>
            <a:extLst>
              <a:ext uri="{FF2B5EF4-FFF2-40B4-BE49-F238E27FC236}">
                <a16:creationId xmlns:a16="http://schemas.microsoft.com/office/drawing/2014/main" id="{0621BA8E-614C-42BC-A431-689B4E8A8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
        <p:nvSpPr>
          <p:cNvPr id="29" name="TextBox 28">
            <a:extLst>
              <a:ext uri="{FF2B5EF4-FFF2-40B4-BE49-F238E27FC236}">
                <a16:creationId xmlns:a16="http://schemas.microsoft.com/office/drawing/2014/main" id="{452A8E3F-A742-4CC6-9E34-D1FA3E89C064}"/>
              </a:ext>
            </a:extLst>
          </p:cNvPr>
          <p:cNvSpPr txBox="1"/>
          <p:nvPr/>
        </p:nvSpPr>
        <p:spPr>
          <a:xfrm>
            <a:off x="100104" y="22099"/>
            <a:ext cx="9201711" cy="461665"/>
          </a:xfrm>
          <a:prstGeom prst="rect">
            <a:avLst/>
          </a:prstGeom>
          <a:noFill/>
        </p:spPr>
        <p:txBody>
          <a:bodyPr wrap="square" rtlCol="0">
            <a:spAutoFit/>
          </a:bodyPr>
          <a:lstStyle/>
          <a:p>
            <a:r>
              <a:rPr lang="en-US" sz="2400" b="1" i="1" dirty="0">
                <a:solidFill>
                  <a:srgbClr val="0070C0"/>
                </a:solidFill>
              </a:rPr>
              <a:t>Data collection:  flowchart of the simulation framework </a:t>
            </a:r>
          </a:p>
        </p:txBody>
      </p:sp>
      <p:sp>
        <p:nvSpPr>
          <p:cNvPr id="31" name="TextBox 30">
            <a:extLst>
              <a:ext uri="{FF2B5EF4-FFF2-40B4-BE49-F238E27FC236}">
                <a16:creationId xmlns:a16="http://schemas.microsoft.com/office/drawing/2014/main" id="{282C55D9-3609-41CF-BCCE-AA064B2BCD54}"/>
              </a:ext>
            </a:extLst>
          </p:cNvPr>
          <p:cNvSpPr txBox="1"/>
          <p:nvPr/>
        </p:nvSpPr>
        <p:spPr>
          <a:xfrm>
            <a:off x="6357076" y="783545"/>
            <a:ext cx="2599255" cy="4001095"/>
          </a:xfrm>
          <a:prstGeom prst="rect">
            <a:avLst/>
          </a:prstGeom>
          <a:noFill/>
        </p:spPr>
        <p:txBody>
          <a:bodyPr wrap="square" rtlCol="0">
            <a:spAutoFit/>
          </a:bodyPr>
          <a:lstStyle/>
          <a:p>
            <a:endParaRPr lang="en-US" sz="1400" dirty="0"/>
          </a:p>
          <a:p>
            <a:r>
              <a:rPr lang="en-US" sz="1400" dirty="0"/>
              <a:t>Dataset: </a:t>
            </a:r>
          </a:p>
          <a:p>
            <a:r>
              <a:rPr lang="en-US" sz="1400" dirty="0"/>
              <a:t>	A 66817 X 19 Matrix with 16 features using IEEE 118 bus system (186 lines and max generation of 9966MW).</a:t>
            </a:r>
          </a:p>
          <a:p>
            <a:endParaRPr lang="en-US" sz="1400" dirty="0"/>
          </a:p>
          <a:p>
            <a:r>
              <a:rPr lang="en-US" sz="1400" dirty="0"/>
              <a:t>Target: </a:t>
            </a:r>
          </a:p>
          <a:p>
            <a:r>
              <a:rPr lang="en-US" sz="1400" dirty="0"/>
              <a:t>	Amount of Load-shedding</a:t>
            </a:r>
            <a:endParaRPr lang="en-US" sz="1400" i="1" baseline="-25000" dirty="0"/>
          </a:p>
          <a:p>
            <a:r>
              <a:rPr lang="en-US" sz="1400" dirty="0"/>
              <a:t>	Total Number of line fail</a:t>
            </a:r>
          </a:p>
          <a:p>
            <a:r>
              <a:rPr lang="en-US" altLang="en-US" sz="1400" dirty="0"/>
              <a:t>	Cascading effect </a:t>
            </a:r>
            <a:endParaRPr lang="en-US" sz="1400" dirty="0"/>
          </a:p>
          <a:p>
            <a:endParaRPr lang="en-US" sz="1400" dirty="0"/>
          </a:p>
          <a:p>
            <a:r>
              <a:rPr lang="en-US" sz="1400" dirty="0"/>
              <a:t>Source: </a:t>
            </a:r>
          </a:p>
          <a:p>
            <a:r>
              <a:rPr lang="en-US" sz="1400" dirty="0"/>
              <a:t>	MATLAB using MATPOWER [1] power-flow m-files.</a:t>
            </a:r>
          </a:p>
          <a:p>
            <a:endParaRPr lang="en-US" sz="1400" dirty="0"/>
          </a:p>
          <a:p>
            <a:r>
              <a:rPr lang="en-US" sz="1400" b="1" dirty="0">
                <a:solidFill>
                  <a:srgbClr val="C00000"/>
                </a:solidFill>
              </a:rPr>
              <a:t>Computation time: 556 hrs.</a:t>
            </a:r>
          </a:p>
          <a:p>
            <a:endParaRPr lang="en-US" sz="1600" dirty="0"/>
          </a:p>
        </p:txBody>
      </p:sp>
      <p:sp>
        <p:nvSpPr>
          <p:cNvPr id="32" name="Rectangle 31">
            <a:extLst>
              <a:ext uri="{FF2B5EF4-FFF2-40B4-BE49-F238E27FC236}">
                <a16:creationId xmlns:a16="http://schemas.microsoft.com/office/drawing/2014/main" id="{044BD738-9E74-429D-8D56-B43903526673}"/>
              </a:ext>
            </a:extLst>
          </p:cNvPr>
          <p:cNvSpPr/>
          <p:nvPr/>
        </p:nvSpPr>
        <p:spPr>
          <a:xfrm>
            <a:off x="86547" y="4839725"/>
            <a:ext cx="7269882" cy="276999"/>
          </a:xfrm>
          <a:prstGeom prst="rect">
            <a:avLst/>
          </a:prstGeom>
        </p:spPr>
        <p:txBody>
          <a:bodyPr wrap="square">
            <a:spAutoFit/>
          </a:bodyPr>
          <a:lstStyle/>
          <a:p>
            <a:r>
              <a:rPr lang="en-US" sz="600" dirty="0">
                <a:solidFill>
                  <a:srgbClr val="222222"/>
                </a:solidFill>
                <a:latin typeface="Arial" panose="020B0604020202020204" pitchFamily="34" charset="0"/>
              </a:rPr>
              <a:t>1. Zimmerman, R. D., Murillo-Sánchez, C. E., &amp; Thomas, R. J. (2011). MATPOWER: Steady-state operations, planning, and analysis tools for power systems research and education. </a:t>
            </a:r>
            <a:r>
              <a:rPr lang="en-US" sz="600" i="1" dirty="0">
                <a:solidFill>
                  <a:srgbClr val="222222"/>
                </a:solidFill>
                <a:latin typeface="Arial" panose="020B0604020202020204" pitchFamily="34" charset="0"/>
              </a:rPr>
              <a:t>IEEE Transactions on power systems</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26</a:t>
            </a:r>
            <a:r>
              <a:rPr lang="en-US" sz="600" dirty="0">
                <a:solidFill>
                  <a:srgbClr val="222222"/>
                </a:solidFill>
                <a:latin typeface="Arial" panose="020B0604020202020204" pitchFamily="34" charset="0"/>
              </a:rPr>
              <a:t>(1), 12-19.</a:t>
            </a:r>
            <a:endParaRPr lang="en-US" sz="600" dirty="0"/>
          </a:p>
        </p:txBody>
      </p:sp>
    </p:spTree>
    <p:extLst>
      <p:ext uri="{BB962C8B-B14F-4D97-AF65-F5344CB8AC3E}">
        <p14:creationId xmlns:p14="http://schemas.microsoft.com/office/powerpoint/2010/main" val="11011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AE15-24EA-4F78-89CA-E254BC47905C}"/>
              </a:ext>
            </a:extLst>
          </p:cNvPr>
          <p:cNvSpPr>
            <a:spLocks noGrp="1"/>
          </p:cNvSpPr>
          <p:nvPr>
            <p:ph type="title"/>
          </p:nvPr>
        </p:nvSpPr>
        <p:spPr>
          <a:xfrm>
            <a:off x="0" y="0"/>
            <a:ext cx="7683500" cy="857250"/>
          </a:xfrm>
        </p:spPr>
        <p:txBody>
          <a:bodyPr>
            <a:normAutofit/>
          </a:bodyPr>
          <a:lstStyle/>
          <a:p>
            <a:r>
              <a:rPr lang="en-US" sz="2400" b="1" i="1" dirty="0">
                <a:latin typeface="+mj-lt"/>
              </a:rPr>
              <a:t>Feature selection and engineering</a:t>
            </a:r>
          </a:p>
        </p:txBody>
      </p:sp>
      <p:graphicFrame>
        <p:nvGraphicFramePr>
          <p:cNvPr id="5" name="Table 4">
            <a:extLst>
              <a:ext uri="{FF2B5EF4-FFF2-40B4-BE49-F238E27FC236}">
                <a16:creationId xmlns:a16="http://schemas.microsoft.com/office/drawing/2014/main" id="{472EF4BA-D3A7-4BE1-9B85-4B145E2C077B}"/>
              </a:ext>
            </a:extLst>
          </p:cNvPr>
          <p:cNvGraphicFramePr>
            <a:graphicFrameLocks noGrp="1"/>
          </p:cNvGraphicFramePr>
          <p:nvPr>
            <p:extLst>
              <p:ext uri="{D42A27DB-BD31-4B8C-83A1-F6EECF244321}">
                <p14:modId xmlns:p14="http://schemas.microsoft.com/office/powerpoint/2010/main" val="3380843615"/>
              </p:ext>
            </p:extLst>
          </p:nvPr>
        </p:nvGraphicFramePr>
        <p:xfrm>
          <a:off x="121921" y="1272540"/>
          <a:ext cx="2819399" cy="3267748"/>
        </p:xfrm>
        <a:graphic>
          <a:graphicData uri="http://schemas.openxmlformats.org/drawingml/2006/table">
            <a:tbl>
              <a:tblPr firstRow="1" bandRow="1">
                <a:tableStyleId>{7DF18680-E054-41AD-8BC1-D1AEF772440D}</a:tableStyleId>
              </a:tblPr>
              <a:tblGrid>
                <a:gridCol w="1648829">
                  <a:extLst>
                    <a:ext uri="{9D8B030D-6E8A-4147-A177-3AD203B41FA5}">
                      <a16:colId xmlns:a16="http://schemas.microsoft.com/office/drawing/2014/main" val="737443366"/>
                    </a:ext>
                  </a:extLst>
                </a:gridCol>
                <a:gridCol w="1170570">
                  <a:extLst>
                    <a:ext uri="{9D8B030D-6E8A-4147-A177-3AD203B41FA5}">
                      <a16:colId xmlns:a16="http://schemas.microsoft.com/office/drawing/2014/main" val="3589088314"/>
                    </a:ext>
                  </a:extLst>
                </a:gridCol>
              </a:tblGrid>
              <a:tr h="378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Features</a:t>
                      </a:r>
                    </a:p>
                  </a:txBody>
                  <a:tcPr marL="68580" marR="68580" marT="34290" marB="34290"/>
                </a:tc>
                <a:tc>
                  <a:txBody>
                    <a:bodyPr/>
                    <a:lstStyle/>
                    <a:p>
                      <a:pPr algn="ctr"/>
                      <a:r>
                        <a:rPr lang="en-US" sz="1100" dirty="0">
                          <a:latin typeface="+mn-lt"/>
                        </a:rPr>
                        <a:t>Feature Remarks</a:t>
                      </a:r>
                    </a:p>
                  </a:txBody>
                  <a:tcPr marL="68580" marR="68580" marT="34290" marB="34290"/>
                </a:tc>
                <a:extLst>
                  <a:ext uri="{0D108BD9-81ED-4DB2-BD59-A6C34878D82A}">
                    <a16:rowId xmlns:a16="http://schemas.microsoft.com/office/drawing/2014/main" val="969507212"/>
                  </a:ext>
                </a:extLst>
              </a:tr>
              <a:tr h="378787">
                <a:tc>
                  <a:txBody>
                    <a:bodyPr/>
                    <a:lstStyle/>
                    <a:p>
                      <a:pPr algn="l"/>
                      <a:r>
                        <a:rPr kumimoji="0" lang="en-US" altLang="en-US" sz="1100" b="0" i="0" u="none" strike="noStrike" cap="none" normalizeH="0" baseline="0" dirty="0">
                          <a:ln>
                            <a:noFill/>
                          </a:ln>
                          <a:solidFill>
                            <a:srgbClr val="000000"/>
                          </a:solidFill>
                          <a:effectLst/>
                          <a:latin typeface="+mn-lt"/>
                        </a:rPr>
                        <a:t>Initial number failed lines</a:t>
                      </a:r>
                      <a:endParaRPr lang="en-US" sz="1100" i="1" dirty="0">
                        <a:latin typeface="+mn-lt"/>
                      </a:endParaRPr>
                    </a:p>
                  </a:txBody>
                  <a:tcPr marL="68580" marR="68580" marT="34290" marB="34290"/>
                </a:tc>
                <a:tc>
                  <a:txBody>
                    <a:bodyPr/>
                    <a:lstStyle/>
                    <a:p>
                      <a:pPr algn="l"/>
                      <a:r>
                        <a:rPr lang="en-US" sz="1100" i="0" dirty="0">
                          <a:latin typeface="+mn-lt"/>
                        </a:rPr>
                        <a:t>Regular feature</a:t>
                      </a:r>
                    </a:p>
                  </a:txBody>
                  <a:tcPr marL="68580" marR="68580" marT="34290" marB="34290"/>
                </a:tc>
                <a:extLst>
                  <a:ext uri="{0D108BD9-81ED-4DB2-BD59-A6C34878D82A}">
                    <a16:rowId xmlns:a16="http://schemas.microsoft.com/office/drawing/2014/main" val="2913531993"/>
                  </a:ext>
                </a:extLst>
              </a:tr>
              <a:tr h="221554">
                <a:tc>
                  <a:txBody>
                    <a:bodyPr/>
                    <a:lstStyle/>
                    <a:p>
                      <a:pPr algn="l"/>
                      <a:r>
                        <a:rPr kumimoji="0" lang="en-US" altLang="en-US" sz="1100" b="0" i="0" u="none" strike="noStrike" cap="none" normalizeH="0" baseline="0" dirty="0">
                          <a:ln>
                            <a:noFill/>
                          </a:ln>
                          <a:solidFill>
                            <a:srgbClr val="000000"/>
                          </a:solidFill>
                          <a:effectLst/>
                          <a:latin typeface="+mn-lt"/>
                        </a:rPr>
                        <a:t>Generation</a:t>
                      </a:r>
                      <a:endParaRPr lang="en-US" sz="1100" i="1" dirty="0">
                        <a:latin typeface="+mn-lt"/>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a:t>
                      </a:r>
                    </a:p>
                  </a:txBody>
                  <a:tcPr marL="68580" marR="68580" marT="34290" marB="34290"/>
                </a:tc>
                <a:extLst>
                  <a:ext uri="{0D108BD9-81ED-4DB2-BD59-A6C34878D82A}">
                    <a16:rowId xmlns:a16="http://schemas.microsoft.com/office/drawing/2014/main" val="4038452274"/>
                  </a:ext>
                </a:extLst>
              </a:tr>
              <a:tr h="221554">
                <a:tc>
                  <a:txBody>
                    <a:bodyPr/>
                    <a:lstStyle/>
                    <a:p>
                      <a:pPr algn="l"/>
                      <a:r>
                        <a:rPr kumimoji="0" lang="en-US" sz="1100" b="0" i="0" u="none" strike="noStrike" kern="1200" cap="none" normalizeH="0" baseline="0" dirty="0">
                          <a:ln>
                            <a:noFill/>
                          </a:ln>
                          <a:solidFill>
                            <a:srgbClr val="000000"/>
                          </a:solidFill>
                          <a:effectLst/>
                          <a:latin typeface="+mn-lt"/>
                          <a:ea typeface="+mn-ea"/>
                          <a:cs typeface="+mn-cs"/>
                        </a:rPr>
                        <a:t>Demand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a:t>
                      </a:r>
                    </a:p>
                  </a:txBody>
                  <a:tcPr marL="68580" marR="68580" marT="34290" marB="34290"/>
                </a:tc>
                <a:extLst>
                  <a:ext uri="{0D108BD9-81ED-4DB2-BD59-A6C34878D82A}">
                    <a16:rowId xmlns:a16="http://schemas.microsoft.com/office/drawing/2014/main" val="3685767776"/>
                  </a:ext>
                </a:extLst>
              </a:tr>
              <a:tr h="221554">
                <a:tc>
                  <a:txBody>
                    <a:bodyPr/>
                    <a:lstStyle/>
                    <a:p>
                      <a:pPr algn="l"/>
                      <a:r>
                        <a:rPr kumimoji="0" lang="en-US" sz="1100" b="0" i="0" u="none" strike="noStrike" kern="1200" cap="none" normalizeH="0" baseline="0" dirty="0">
                          <a:ln>
                            <a:noFill/>
                          </a:ln>
                          <a:solidFill>
                            <a:srgbClr val="000000"/>
                          </a:solidFill>
                          <a:effectLst/>
                          <a:latin typeface="+mn-lt"/>
                          <a:ea typeface="+mn-ea"/>
                          <a:cs typeface="+mn-cs"/>
                        </a:rPr>
                        <a:t>Served load</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a:t>
                      </a:r>
                    </a:p>
                  </a:txBody>
                  <a:tcPr marL="68580" marR="68580" marT="34290" marB="34290"/>
                </a:tc>
                <a:extLst>
                  <a:ext uri="{0D108BD9-81ED-4DB2-BD59-A6C34878D82A}">
                    <a16:rowId xmlns:a16="http://schemas.microsoft.com/office/drawing/2014/main" val="102174669"/>
                  </a:ext>
                </a:extLst>
              </a:tr>
              <a:tr h="378787">
                <a:tc>
                  <a:txBody>
                    <a:bodyPr/>
                    <a:lstStyle/>
                    <a:p>
                      <a:pPr algn="l"/>
                      <a:r>
                        <a:rPr kumimoji="0" lang="en-US" altLang="en-US" sz="1100" b="0" i="0" u="none" strike="noStrike" cap="none" normalizeH="0" baseline="0" dirty="0">
                          <a:ln>
                            <a:noFill/>
                          </a:ln>
                          <a:solidFill>
                            <a:srgbClr val="000000"/>
                          </a:solidFill>
                          <a:effectLst/>
                          <a:latin typeface="+mn-lt"/>
                        </a:rPr>
                        <a:t>Capacity estimation error, alpha</a:t>
                      </a:r>
                      <a:endParaRPr lang="en-US" sz="1100" i="1" dirty="0">
                        <a:latin typeface="+mn-lt"/>
                      </a:endParaRP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 (uncertainty of information)</a:t>
                      </a:r>
                    </a:p>
                  </a:txBody>
                  <a:tcPr marL="68580" marR="68580" marT="34290" marB="34290"/>
                </a:tc>
                <a:extLst>
                  <a:ext uri="{0D108BD9-81ED-4DB2-BD59-A6C34878D82A}">
                    <a16:rowId xmlns:a16="http://schemas.microsoft.com/office/drawing/2014/main" val="1256820263"/>
                  </a:ext>
                </a:extLst>
              </a:tr>
              <a:tr h="221554">
                <a:tc>
                  <a:txBody>
                    <a:bodyPr/>
                    <a:lstStyle/>
                    <a:p>
                      <a:pPr algn="l"/>
                      <a:r>
                        <a:rPr kumimoji="0" lang="en-US" sz="1100" b="0" i="0" u="none" strike="noStrike" kern="1200" cap="none" normalizeH="0" baseline="0" dirty="0">
                          <a:ln>
                            <a:noFill/>
                          </a:ln>
                          <a:solidFill>
                            <a:srgbClr val="000000"/>
                          </a:solidFill>
                          <a:effectLst/>
                          <a:latin typeface="+mn-lt"/>
                          <a:ea typeface="+mn-ea"/>
                          <a:cs typeface="+mn-cs"/>
                        </a:rPr>
                        <a:t>Flow capacity </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a:t>
                      </a:r>
                    </a:p>
                  </a:txBody>
                  <a:tcPr marL="68580" marR="68580" marT="34290" marB="34290"/>
                </a:tc>
                <a:extLst>
                  <a:ext uri="{0D108BD9-81ED-4DB2-BD59-A6C34878D82A}">
                    <a16:rowId xmlns:a16="http://schemas.microsoft.com/office/drawing/2014/main" val="3477941352"/>
                  </a:ext>
                </a:extLst>
              </a:tr>
              <a:tr h="221554">
                <a:tc>
                  <a:txBody>
                    <a:bodyPr/>
                    <a:lstStyle/>
                    <a:p>
                      <a:pPr algn="l"/>
                      <a:r>
                        <a:rPr kumimoji="0" lang="en-US" sz="1100" b="0" i="0" u="none" strike="noStrike" kern="1200" cap="none" normalizeH="0" baseline="0" dirty="0">
                          <a:ln>
                            <a:noFill/>
                          </a:ln>
                          <a:solidFill>
                            <a:srgbClr val="000000"/>
                          </a:solidFill>
                          <a:effectLst/>
                          <a:latin typeface="+mn-lt"/>
                          <a:ea typeface="+mn-ea"/>
                          <a:cs typeface="+mn-cs"/>
                        </a:rPr>
                        <a:t>Islands</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i="0" dirty="0">
                          <a:latin typeface="+mn-lt"/>
                        </a:rPr>
                        <a:t>Regular feature</a:t>
                      </a:r>
                    </a:p>
                  </a:txBody>
                  <a:tcPr marL="68580" marR="68580" marT="34290" marB="34290"/>
                </a:tc>
                <a:extLst>
                  <a:ext uri="{0D108BD9-81ED-4DB2-BD59-A6C34878D82A}">
                    <a16:rowId xmlns:a16="http://schemas.microsoft.com/office/drawing/2014/main" val="223913748"/>
                  </a:ext>
                </a:extLst>
              </a:tr>
              <a:tr h="378787">
                <a:tc>
                  <a:txBody>
                    <a:bodyPr/>
                    <a:lstStyle/>
                    <a:p>
                      <a:pPr algn="l"/>
                      <a:r>
                        <a:rPr lang="en-US" sz="1100" dirty="0">
                          <a:latin typeface="+mn-lt"/>
                        </a:rPr>
                        <a:t>Total Number of line fail</a:t>
                      </a:r>
                      <a:endParaRPr lang="en-US" sz="1100" i="1" dirty="0">
                        <a:latin typeface="+mn-lt"/>
                      </a:endParaRPr>
                    </a:p>
                  </a:txBody>
                  <a:tcPr marL="68580" marR="68580" marT="34290" marB="34290"/>
                </a:tc>
                <a:tc>
                  <a:txBody>
                    <a:bodyPr/>
                    <a:lstStyle/>
                    <a:p>
                      <a:pPr algn="l"/>
                      <a:r>
                        <a:rPr lang="en-US" sz="1100" dirty="0">
                          <a:latin typeface="+mn-lt"/>
                        </a:rPr>
                        <a:t>Target</a:t>
                      </a:r>
                    </a:p>
                  </a:txBody>
                  <a:tcPr marL="68580" marR="68580" marT="34290" marB="34290"/>
                </a:tc>
                <a:extLst>
                  <a:ext uri="{0D108BD9-81ED-4DB2-BD59-A6C34878D82A}">
                    <a16:rowId xmlns:a16="http://schemas.microsoft.com/office/drawing/2014/main" val="3811300618"/>
                  </a:ext>
                </a:extLst>
              </a:tr>
              <a:tr h="378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Amount of load-shedding</a:t>
                      </a:r>
                      <a:endParaRPr lang="en-US" sz="1100" i="1" dirty="0">
                        <a:latin typeface="+mn-lt"/>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Target</a:t>
                      </a:r>
                    </a:p>
                  </a:txBody>
                  <a:tcPr marL="68580" marR="68580" marT="34290" marB="34290"/>
                </a:tc>
                <a:extLst>
                  <a:ext uri="{0D108BD9-81ED-4DB2-BD59-A6C34878D82A}">
                    <a16:rowId xmlns:a16="http://schemas.microsoft.com/office/drawing/2014/main" val="274164549"/>
                  </a:ext>
                </a:extLst>
              </a:tr>
            </a:tbl>
          </a:graphicData>
        </a:graphic>
      </p:graphicFrame>
      <p:graphicFrame>
        <p:nvGraphicFramePr>
          <p:cNvPr id="7" name="Diagram 6">
            <a:extLst>
              <a:ext uri="{FF2B5EF4-FFF2-40B4-BE49-F238E27FC236}">
                <a16:creationId xmlns:a16="http://schemas.microsoft.com/office/drawing/2014/main" id="{09C25EAD-F1F7-4D5F-9DCC-0089A2D4E00E}"/>
              </a:ext>
            </a:extLst>
          </p:cNvPr>
          <p:cNvGraphicFramePr/>
          <p:nvPr>
            <p:extLst>
              <p:ext uri="{D42A27DB-BD31-4B8C-83A1-F6EECF244321}">
                <p14:modId xmlns:p14="http://schemas.microsoft.com/office/powerpoint/2010/main" val="1503715661"/>
              </p:ext>
            </p:extLst>
          </p:nvPr>
        </p:nvGraphicFramePr>
        <p:xfrm>
          <a:off x="3116579" y="1090255"/>
          <a:ext cx="5905500" cy="375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a:extLst>
              <a:ext uri="{FF2B5EF4-FFF2-40B4-BE49-F238E27FC236}">
                <a16:creationId xmlns:a16="http://schemas.microsoft.com/office/drawing/2014/main" id="{DCD02BEA-75F5-40F6-9F86-978FE1E71A98}"/>
              </a:ext>
            </a:extLst>
          </p:cNvPr>
          <p:cNvCxnSpPr>
            <a:cxnSpLocks/>
          </p:cNvCxnSpPr>
          <p:nvPr/>
        </p:nvCxnSpPr>
        <p:spPr>
          <a:xfrm>
            <a:off x="5372100" y="2396570"/>
            <a:ext cx="4267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C3147BFE-D940-4352-8910-8973F4C00F8E}"/>
              </a:ext>
            </a:extLst>
          </p:cNvPr>
          <p:cNvCxnSpPr>
            <a:cxnSpLocks/>
          </p:cNvCxnSpPr>
          <p:nvPr/>
        </p:nvCxnSpPr>
        <p:spPr>
          <a:xfrm>
            <a:off x="5372100" y="2564210"/>
            <a:ext cx="4343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C7C7ABE-1BE6-4076-A7E6-86EDAE3E8033}"/>
              </a:ext>
            </a:extLst>
          </p:cNvPr>
          <p:cNvCxnSpPr>
            <a:cxnSpLocks/>
          </p:cNvCxnSpPr>
          <p:nvPr/>
        </p:nvCxnSpPr>
        <p:spPr>
          <a:xfrm>
            <a:off x="5372100" y="2721150"/>
            <a:ext cx="4267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2A726B-EAEB-4D02-8941-43693D066ABD}"/>
              </a:ext>
            </a:extLst>
          </p:cNvPr>
          <p:cNvCxnSpPr>
            <a:cxnSpLocks/>
          </p:cNvCxnSpPr>
          <p:nvPr/>
        </p:nvCxnSpPr>
        <p:spPr>
          <a:xfrm>
            <a:off x="5372100" y="2876955"/>
            <a:ext cx="4267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4F1C113-4BEA-42B6-B0C2-234AE2946C17}"/>
              </a:ext>
            </a:extLst>
          </p:cNvPr>
          <p:cNvCxnSpPr>
            <a:cxnSpLocks/>
          </p:cNvCxnSpPr>
          <p:nvPr/>
        </p:nvCxnSpPr>
        <p:spPr>
          <a:xfrm>
            <a:off x="5372100" y="3040380"/>
            <a:ext cx="4267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5E99FF4-D9F0-4187-9762-A93C076A51A3}"/>
              </a:ext>
            </a:extLst>
          </p:cNvPr>
          <p:cNvCxnSpPr>
            <a:cxnSpLocks/>
          </p:cNvCxnSpPr>
          <p:nvPr/>
        </p:nvCxnSpPr>
        <p:spPr>
          <a:xfrm>
            <a:off x="5372100" y="3257145"/>
            <a:ext cx="4343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5" name="Picture 14" descr="MU Logo-BTD-H-BG-4C.png">
            <a:hlinkClick r:id="rId7" action="ppaction://hlinksldjump"/>
            <a:extLst>
              <a:ext uri="{FF2B5EF4-FFF2-40B4-BE49-F238E27FC236}">
                <a16:creationId xmlns:a16="http://schemas.microsoft.com/office/drawing/2014/main" id="{105A8C9E-5513-471A-BE33-A8F01AB214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89953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161B-877F-499B-90C8-8532E9462140}"/>
              </a:ext>
            </a:extLst>
          </p:cNvPr>
          <p:cNvSpPr>
            <a:spLocks noGrp="1"/>
          </p:cNvSpPr>
          <p:nvPr>
            <p:ph type="title"/>
          </p:nvPr>
        </p:nvSpPr>
        <p:spPr>
          <a:xfrm>
            <a:off x="0" y="11207"/>
            <a:ext cx="7683500" cy="857250"/>
          </a:xfrm>
        </p:spPr>
        <p:txBody>
          <a:bodyPr>
            <a:normAutofit/>
          </a:bodyPr>
          <a:lstStyle/>
          <a:p>
            <a:r>
              <a:rPr lang="en-US" sz="2400" b="1" i="1" dirty="0">
                <a:latin typeface="+mj-lt"/>
              </a:rPr>
              <a:t>Data cleaning</a:t>
            </a:r>
          </a:p>
        </p:txBody>
      </p:sp>
      <p:sp>
        <p:nvSpPr>
          <p:cNvPr id="3" name="Content Placeholder 2">
            <a:extLst>
              <a:ext uri="{FF2B5EF4-FFF2-40B4-BE49-F238E27FC236}">
                <a16:creationId xmlns:a16="http://schemas.microsoft.com/office/drawing/2014/main" id="{1C9A513E-4E61-40BF-A68A-4EA93EC59DC5}"/>
              </a:ext>
            </a:extLst>
          </p:cNvPr>
          <p:cNvSpPr>
            <a:spLocks noGrp="1"/>
          </p:cNvSpPr>
          <p:nvPr>
            <p:ph idx="1"/>
          </p:nvPr>
        </p:nvSpPr>
        <p:spPr>
          <a:xfrm>
            <a:off x="844550" y="1668319"/>
            <a:ext cx="7683500" cy="1013921"/>
          </a:xfrm>
        </p:spPr>
        <p:txBody>
          <a:bodyPr/>
          <a:lstStyle/>
          <a:p>
            <a:pPr marL="285750" indent="-285750">
              <a:buFont typeface="Arial" charset="0"/>
              <a:buChar char="•"/>
            </a:pPr>
            <a:r>
              <a:rPr lang="en-US" sz="1600" u="sng" dirty="0"/>
              <a:t>Duplicate Records</a:t>
            </a:r>
            <a:r>
              <a:rPr lang="en-US" sz="1600" dirty="0"/>
              <a:t> – No duplicate records since the dataset is simulated</a:t>
            </a:r>
          </a:p>
          <a:p>
            <a:pPr marL="285750" indent="-285750">
              <a:buFont typeface="Arial" charset="0"/>
              <a:buChar char="•"/>
            </a:pPr>
            <a:r>
              <a:rPr lang="en-US" sz="1600" u="sng" dirty="0"/>
              <a:t>Null Values</a:t>
            </a:r>
            <a:r>
              <a:rPr lang="en-US" sz="1600" dirty="0"/>
              <a:t> </a:t>
            </a:r>
            <a:r>
              <a:rPr lang="mr-IN" sz="1600" dirty="0"/>
              <a:t>–</a:t>
            </a:r>
            <a:r>
              <a:rPr lang="en-US" sz="1600" dirty="0"/>
              <a:t> No null records since the dataset is simulated</a:t>
            </a:r>
          </a:p>
          <a:p>
            <a:pPr marL="285750" indent="-285750">
              <a:buFont typeface="Arial" charset="0"/>
              <a:buChar char="•"/>
            </a:pPr>
            <a:r>
              <a:rPr lang="en-US" sz="1600" u="sng" dirty="0"/>
              <a:t>Outliers</a:t>
            </a:r>
            <a:r>
              <a:rPr lang="en-US" sz="1600" dirty="0"/>
              <a:t> </a:t>
            </a:r>
            <a:r>
              <a:rPr lang="mr-IN" sz="1600" dirty="0"/>
              <a:t>–</a:t>
            </a:r>
            <a:r>
              <a:rPr lang="en-US" sz="1600" dirty="0"/>
              <a:t> No outliers since the dataset is simulated</a:t>
            </a:r>
          </a:p>
          <a:p>
            <a:endParaRPr lang="en-US" sz="1600" dirty="0"/>
          </a:p>
        </p:txBody>
      </p:sp>
      <p:pic>
        <p:nvPicPr>
          <p:cNvPr id="5" name="Picture 4" descr="MU Logo-BTD-H-BG-4C.png">
            <a:hlinkClick r:id="rId2" action="ppaction://hlinksldjump"/>
            <a:extLst>
              <a:ext uri="{FF2B5EF4-FFF2-40B4-BE49-F238E27FC236}">
                <a16:creationId xmlns:a16="http://schemas.microsoft.com/office/drawing/2014/main" id="{E2AD72D6-C682-48C8-8336-59D82E348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289075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0DF1-6D82-4D5B-8766-1345C6EF36A6}"/>
              </a:ext>
            </a:extLst>
          </p:cNvPr>
          <p:cNvSpPr>
            <a:spLocks noGrp="1"/>
          </p:cNvSpPr>
          <p:nvPr>
            <p:ph type="title"/>
          </p:nvPr>
        </p:nvSpPr>
        <p:spPr>
          <a:xfrm>
            <a:off x="0" y="0"/>
            <a:ext cx="7683500" cy="472440"/>
          </a:xfrm>
        </p:spPr>
        <p:txBody>
          <a:bodyPr>
            <a:normAutofit/>
          </a:bodyPr>
          <a:lstStyle/>
          <a:p>
            <a:r>
              <a:rPr lang="en-US" sz="2400" b="1" i="1" dirty="0">
                <a:latin typeface="+mj-lt"/>
              </a:rPr>
              <a:t>Exploratory data analysis:  data visualizations</a:t>
            </a:r>
          </a:p>
        </p:txBody>
      </p:sp>
      <p:pic>
        <p:nvPicPr>
          <p:cNvPr id="6" name="Picture 2">
            <a:extLst>
              <a:ext uri="{FF2B5EF4-FFF2-40B4-BE49-F238E27FC236}">
                <a16:creationId xmlns:a16="http://schemas.microsoft.com/office/drawing/2014/main" id="{B1189357-EA68-4011-83E8-F4A405ABF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 y="942173"/>
            <a:ext cx="3989764" cy="293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7E9BC12B-70F7-46BA-9DE6-94A19189A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42173"/>
            <a:ext cx="4081067" cy="29392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74CB4D63-617D-4E93-A57E-0CB6CF9B54E5}"/>
              </a:ext>
            </a:extLst>
          </p:cNvPr>
          <p:cNvSpPr/>
          <p:nvPr/>
        </p:nvSpPr>
        <p:spPr>
          <a:xfrm>
            <a:off x="646401" y="1150620"/>
            <a:ext cx="434340" cy="2331720"/>
          </a:xfrm>
          <a:prstGeom prst="roundRect">
            <a:avLst/>
          </a:prstGeom>
          <a:noFill/>
          <a:ln w="1587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Arrow: Bent-Up 4">
            <a:extLst>
              <a:ext uri="{FF2B5EF4-FFF2-40B4-BE49-F238E27FC236}">
                <a16:creationId xmlns:a16="http://schemas.microsoft.com/office/drawing/2014/main" id="{B1CB4790-0767-455E-ABA1-9CED152F860A}"/>
              </a:ext>
            </a:extLst>
          </p:cNvPr>
          <p:cNvSpPr/>
          <p:nvPr/>
        </p:nvSpPr>
        <p:spPr>
          <a:xfrm rot="5400000">
            <a:off x="485383" y="4008424"/>
            <a:ext cx="1012858" cy="434339"/>
          </a:xfrm>
          <a:prstGeom prst="bentUpArrow">
            <a:avLst>
              <a:gd name="adj1" fmla="val 15401"/>
              <a:gd name="adj2" fmla="val 4958"/>
              <a:gd name="adj3" fmla="val 50000"/>
            </a:avLst>
          </a:prstGeom>
          <a:solidFill>
            <a:schemeClr val="accent5">
              <a:lumMod val="20000"/>
              <a:lumOff val="80000"/>
            </a:schemeClr>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55A39313-5DE4-410D-AA2E-F703C113D2B8}"/>
              </a:ext>
            </a:extLst>
          </p:cNvPr>
          <p:cNvSpPr/>
          <p:nvPr/>
        </p:nvSpPr>
        <p:spPr>
          <a:xfrm>
            <a:off x="1297911" y="2492340"/>
            <a:ext cx="2245389" cy="1012860"/>
          </a:xfrm>
          <a:prstGeom prst="roundRect">
            <a:avLst/>
          </a:prstGeom>
          <a:no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Bent-Up 10">
            <a:extLst>
              <a:ext uri="{FF2B5EF4-FFF2-40B4-BE49-F238E27FC236}">
                <a16:creationId xmlns:a16="http://schemas.microsoft.com/office/drawing/2014/main" id="{C300972F-958F-4E2B-A52A-D406B70B9323}"/>
              </a:ext>
            </a:extLst>
          </p:cNvPr>
          <p:cNvSpPr/>
          <p:nvPr/>
        </p:nvSpPr>
        <p:spPr>
          <a:xfrm rot="5400000">
            <a:off x="1455926" y="3664218"/>
            <a:ext cx="489786" cy="434339"/>
          </a:xfrm>
          <a:prstGeom prst="bentUpArrow">
            <a:avLst>
              <a:gd name="adj1" fmla="val 15401"/>
              <a:gd name="adj2" fmla="val 4958"/>
              <a:gd name="adj3" fmla="val 50000"/>
            </a:avLst>
          </a:prstGeom>
          <a:solidFill>
            <a:schemeClr val="accent5">
              <a:lumMod val="20000"/>
              <a:lumOff val="80000"/>
            </a:schemeClr>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798B763-05BD-46A8-AD72-6C65DE473E89}"/>
              </a:ext>
            </a:extLst>
          </p:cNvPr>
          <p:cNvSpPr txBox="1"/>
          <p:nvPr/>
        </p:nvSpPr>
        <p:spPr>
          <a:xfrm>
            <a:off x="2028999" y="3908108"/>
            <a:ext cx="1948642" cy="30777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400" dirty="0"/>
              <a:t>Gaussian in nature</a:t>
            </a:r>
          </a:p>
        </p:txBody>
      </p:sp>
      <p:sp>
        <p:nvSpPr>
          <p:cNvPr id="13" name="TextBox 12">
            <a:extLst>
              <a:ext uri="{FF2B5EF4-FFF2-40B4-BE49-F238E27FC236}">
                <a16:creationId xmlns:a16="http://schemas.microsoft.com/office/drawing/2014/main" id="{CEFCEECC-634B-422D-8F8E-C45DF54AEFC2}"/>
              </a:ext>
            </a:extLst>
          </p:cNvPr>
          <p:cNvSpPr txBox="1"/>
          <p:nvPr/>
        </p:nvSpPr>
        <p:spPr>
          <a:xfrm>
            <a:off x="1297911" y="4547357"/>
            <a:ext cx="2679730" cy="30777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400" dirty="0"/>
              <a:t>No additional failures</a:t>
            </a:r>
          </a:p>
        </p:txBody>
      </p:sp>
      <p:cxnSp>
        <p:nvCxnSpPr>
          <p:cNvPr id="12" name="Straight Arrow Connector 11">
            <a:extLst>
              <a:ext uri="{FF2B5EF4-FFF2-40B4-BE49-F238E27FC236}">
                <a16:creationId xmlns:a16="http://schemas.microsoft.com/office/drawing/2014/main" id="{883B849C-4EEC-4B85-A931-CE4B0C57B78B}"/>
              </a:ext>
            </a:extLst>
          </p:cNvPr>
          <p:cNvCxnSpPr>
            <a:cxnSpLocks/>
          </p:cNvCxnSpPr>
          <p:nvPr/>
        </p:nvCxnSpPr>
        <p:spPr>
          <a:xfrm>
            <a:off x="5958840" y="1668780"/>
            <a:ext cx="1973580" cy="1463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5686BF4-6973-4874-B841-484E910AAC5C}"/>
              </a:ext>
            </a:extLst>
          </p:cNvPr>
          <p:cNvSpPr txBox="1"/>
          <p:nvPr/>
        </p:nvSpPr>
        <p:spPr>
          <a:xfrm>
            <a:off x="6758940" y="1668780"/>
            <a:ext cx="1650941"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200" dirty="0"/>
              <a:t>Less probability of high load-shedding </a:t>
            </a:r>
          </a:p>
        </p:txBody>
      </p:sp>
      <p:pic>
        <p:nvPicPr>
          <p:cNvPr id="15" name="Picture 14" descr="MU Logo-BTD-H-BG-4C.png">
            <a:hlinkClick r:id="rId4" action="ppaction://hlinksldjump"/>
            <a:extLst>
              <a:ext uri="{FF2B5EF4-FFF2-40B4-BE49-F238E27FC236}">
                <a16:creationId xmlns:a16="http://schemas.microsoft.com/office/drawing/2014/main" id="{3D0C50E6-24A8-4389-838E-061A25FF3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46888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9" grpId="0" animBg="1"/>
      <p:bldP spid="13"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1FF812-93B1-44FC-A054-444FC2F1EF0D}"/>
              </a:ext>
            </a:extLst>
          </p:cNvPr>
          <p:cNvSpPr txBox="1">
            <a:spLocks/>
          </p:cNvSpPr>
          <p:nvPr/>
        </p:nvSpPr>
        <p:spPr>
          <a:xfrm>
            <a:off x="0" y="0"/>
            <a:ext cx="7683500" cy="487680"/>
          </a:xfrm>
          <a:prstGeom prst="rect">
            <a:avLst/>
          </a:prstGeom>
        </p:spPr>
        <p:txBody>
          <a:bodyPr>
            <a:normAutofit/>
          </a:bodyPr>
          <a:lstStyle>
            <a:lvl1pPr algn="l" defTabSz="457200" rtl="0" eaLnBrk="0" fontAlgn="base" hangingPunct="0">
              <a:spcBef>
                <a:spcPct val="0"/>
              </a:spcBef>
              <a:spcAft>
                <a:spcPct val="0"/>
              </a:spcAft>
              <a:defRPr sz="3200" kern="1200">
                <a:solidFill>
                  <a:schemeClr val="accent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b="1" i="1" dirty="0">
                <a:latin typeface="+mj-lt"/>
              </a:rPr>
              <a:t>Exploratory data analysis:  Data Visualizations</a:t>
            </a:r>
          </a:p>
        </p:txBody>
      </p:sp>
      <p:pic>
        <p:nvPicPr>
          <p:cNvPr id="9222" name="Picture 6">
            <a:extLst>
              <a:ext uri="{FF2B5EF4-FFF2-40B4-BE49-F238E27FC236}">
                <a16:creationId xmlns:a16="http://schemas.microsoft.com/office/drawing/2014/main" id="{83E00F3B-6AA7-428F-93C7-D5EE3969F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43965"/>
            <a:ext cx="38195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518AEE90-85A4-4825-81EB-3A4B17FA9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3" y="1243965"/>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02C4E5-F00E-4DB5-B101-E33C99D5C50A}"/>
              </a:ext>
            </a:extLst>
          </p:cNvPr>
          <p:cNvSpPr txBox="1"/>
          <p:nvPr/>
        </p:nvSpPr>
        <p:spPr>
          <a:xfrm>
            <a:off x="1059180" y="4009489"/>
            <a:ext cx="68808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The mean of line failure remains almost the same while the amount of loadshedding increases significantly with higher load-generation ratio.</a:t>
            </a:r>
          </a:p>
        </p:txBody>
      </p:sp>
      <p:pic>
        <p:nvPicPr>
          <p:cNvPr id="8" name="Picture 7" descr="MU Logo-BTD-H-BG-4C.png">
            <a:hlinkClick r:id="rId4" action="ppaction://hlinksldjump"/>
            <a:extLst>
              <a:ext uri="{FF2B5EF4-FFF2-40B4-BE49-F238E27FC236}">
                <a16:creationId xmlns:a16="http://schemas.microsoft.com/office/drawing/2014/main" id="{7986F18A-E2C6-42D5-A432-97B1677D2E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20885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0DF1-6D82-4D5B-8766-1345C6EF36A6}"/>
              </a:ext>
            </a:extLst>
          </p:cNvPr>
          <p:cNvSpPr>
            <a:spLocks noGrp="1"/>
          </p:cNvSpPr>
          <p:nvPr>
            <p:ph type="title"/>
          </p:nvPr>
        </p:nvSpPr>
        <p:spPr>
          <a:xfrm>
            <a:off x="0" y="0"/>
            <a:ext cx="7683500" cy="487680"/>
          </a:xfrm>
        </p:spPr>
        <p:txBody>
          <a:bodyPr>
            <a:normAutofit/>
          </a:bodyPr>
          <a:lstStyle/>
          <a:p>
            <a:r>
              <a:rPr lang="en-US" sz="2400" b="1" i="1" dirty="0">
                <a:latin typeface="+mj-lt"/>
              </a:rPr>
              <a:t>Exploratory data analysis:  data visualizations</a:t>
            </a:r>
          </a:p>
        </p:txBody>
      </p:sp>
      <p:pic>
        <p:nvPicPr>
          <p:cNvPr id="5" name="Picture 4">
            <a:extLst>
              <a:ext uri="{FF2B5EF4-FFF2-40B4-BE49-F238E27FC236}">
                <a16:creationId xmlns:a16="http://schemas.microsoft.com/office/drawing/2014/main" id="{EDE34672-C76E-4465-823F-E88F8FB94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093" y="960621"/>
            <a:ext cx="3988630" cy="29103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635AFF-47E6-449B-8BFA-3524ECBAAF34}"/>
              </a:ext>
            </a:extLst>
          </p:cNvPr>
          <p:cNvSpPr txBox="1"/>
          <p:nvPr/>
        </p:nvSpPr>
        <p:spPr>
          <a:xfrm>
            <a:off x="1310640" y="3870960"/>
            <a:ext cx="6880860" cy="83099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600" dirty="0"/>
              <a:t>Histogram of the cascading effect shows bimodal nature. The first peak is due to no line failure scenarios and the second peak captures the average effect of line failures and loadshedding</a:t>
            </a:r>
          </a:p>
        </p:txBody>
      </p:sp>
      <p:pic>
        <p:nvPicPr>
          <p:cNvPr id="7" name="Picture 6" descr="MU Logo-BTD-H-BG-4C.png">
            <a:extLst>
              <a:ext uri="{FF2B5EF4-FFF2-40B4-BE49-F238E27FC236}">
                <a16:creationId xmlns:a16="http://schemas.microsoft.com/office/drawing/2014/main" id="{4FF6BE22-EEE7-4774-BDE7-4AF1DE96C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6" y="4882452"/>
            <a:ext cx="1920194" cy="261107"/>
          </a:xfrm>
          <a:prstGeom prst="rect">
            <a:avLst/>
          </a:prstGeom>
        </p:spPr>
      </p:pic>
    </p:spTree>
    <p:extLst>
      <p:ext uri="{BB962C8B-B14F-4D97-AF65-F5344CB8AC3E}">
        <p14:creationId xmlns:p14="http://schemas.microsoft.com/office/powerpoint/2010/main" val="315396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41154B1-ED5A-41DA-B672-4BDA84F4877B}"/>
              </a:ext>
            </a:extLst>
          </p:cNvPr>
          <p:cNvSpPr/>
          <p:nvPr/>
        </p:nvSpPr>
        <p:spPr>
          <a:xfrm>
            <a:off x="1330036" y="3964836"/>
            <a:ext cx="7432964" cy="52322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sz="1400" dirty="0">
                <a:solidFill>
                  <a:schemeClr val="tx1"/>
                </a:solidFill>
              </a:rPr>
              <a:t>Decision: </a:t>
            </a:r>
            <a:r>
              <a:rPr lang="en-US" sz="1400" dirty="0">
                <a:solidFill>
                  <a:schemeClr val="bg1"/>
                </a:solidFill>
              </a:rPr>
              <a:t>Removed generation, served, demand from the dataset to avoid collinearity</a:t>
            </a:r>
            <a:endParaRPr lang="en-US" sz="1400" dirty="0">
              <a:solidFill>
                <a:schemeClr val="bg1"/>
              </a:solidFill>
              <a:latin typeface="+mj-lt"/>
            </a:endParaRPr>
          </a:p>
          <a:p>
            <a:r>
              <a:rPr lang="en-US" sz="1400" dirty="0">
                <a:solidFill>
                  <a:schemeClr val="tx1"/>
                </a:solidFill>
                <a:latin typeface="+mj-lt"/>
              </a:rPr>
              <a:t>Rationale: </a:t>
            </a:r>
            <a:r>
              <a:rPr lang="en-US" sz="1400" dirty="0">
                <a:solidFill>
                  <a:schemeClr val="bg1"/>
                </a:solidFill>
                <a:latin typeface="+mj-lt"/>
              </a:rPr>
              <a:t>scatterplot above shows linear correlation.</a:t>
            </a:r>
          </a:p>
        </p:txBody>
      </p:sp>
      <p:sp>
        <p:nvSpPr>
          <p:cNvPr id="6" name="Rectangle 5">
            <a:extLst>
              <a:ext uri="{FF2B5EF4-FFF2-40B4-BE49-F238E27FC236}">
                <a16:creationId xmlns:a16="http://schemas.microsoft.com/office/drawing/2014/main" id="{57DAB42C-B1E2-4D70-A84A-655FDCBB2D18}"/>
              </a:ext>
            </a:extLst>
          </p:cNvPr>
          <p:cNvSpPr/>
          <p:nvPr/>
        </p:nvSpPr>
        <p:spPr>
          <a:xfrm>
            <a:off x="-6350" y="0"/>
            <a:ext cx="9292018" cy="461665"/>
          </a:xfrm>
          <a:prstGeom prst="rect">
            <a:avLst/>
          </a:prstGeom>
        </p:spPr>
        <p:txBody>
          <a:bodyPr wrap="square">
            <a:spAutoFit/>
          </a:bodyPr>
          <a:lstStyle/>
          <a:p>
            <a:r>
              <a:rPr lang="en-US" sz="2400" b="1" i="1" dirty="0">
                <a:solidFill>
                  <a:srgbClr val="0070C0"/>
                </a:solidFill>
              </a:rPr>
              <a:t>Exploratory data analysis:  pruning features/dimensionality reduction</a:t>
            </a:r>
          </a:p>
        </p:txBody>
      </p:sp>
      <p:sp>
        <p:nvSpPr>
          <p:cNvPr id="7" name="TextBox 6">
            <a:extLst>
              <a:ext uri="{FF2B5EF4-FFF2-40B4-BE49-F238E27FC236}">
                <a16:creationId xmlns:a16="http://schemas.microsoft.com/office/drawing/2014/main" id="{767B1580-F2FF-4D88-9803-C8E4AAE74AD7}"/>
              </a:ext>
            </a:extLst>
          </p:cNvPr>
          <p:cNvSpPr txBox="1"/>
          <p:nvPr/>
        </p:nvSpPr>
        <p:spPr>
          <a:xfrm>
            <a:off x="266700" y="586006"/>
            <a:ext cx="2621280" cy="338554"/>
          </a:xfrm>
          <a:prstGeom prst="rect">
            <a:avLst/>
          </a:prstGeom>
          <a:noFill/>
        </p:spPr>
        <p:txBody>
          <a:bodyPr wrap="square" rtlCol="0">
            <a:spAutoFit/>
          </a:bodyPr>
          <a:lstStyle/>
          <a:p>
            <a:r>
              <a:rPr lang="en-US" sz="1600" b="1" i="1" u="sng" dirty="0">
                <a:solidFill>
                  <a:srgbClr val="00B050"/>
                </a:solidFill>
              </a:rPr>
              <a:t>Load features</a:t>
            </a:r>
          </a:p>
        </p:txBody>
      </p:sp>
      <p:pic>
        <p:nvPicPr>
          <p:cNvPr id="9" name="Picture 8" descr="MU Logo-BTD-H-BG-4C.png">
            <a:hlinkClick r:id="rId2" action="ppaction://hlinksldjump"/>
            <a:extLst>
              <a:ext uri="{FF2B5EF4-FFF2-40B4-BE49-F238E27FC236}">
                <a16:creationId xmlns:a16="http://schemas.microsoft.com/office/drawing/2014/main" id="{2C685D40-C3C9-4187-B05B-90122150A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pic>
        <p:nvPicPr>
          <p:cNvPr id="4098" name="Picture 2">
            <a:extLst>
              <a:ext uri="{FF2B5EF4-FFF2-40B4-BE49-F238E27FC236}">
                <a16:creationId xmlns:a16="http://schemas.microsoft.com/office/drawing/2014/main" id="{503C985B-63A6-4836-9F28-5C8C3A2FE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48" y="1248706"/>
            <a:ext cx="8547652" cy="231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5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9ACE-75CC-497E-94C2-0F5199D8FE2E}"/>
              </a:ext>
            </a:extLst>
          </p:cNvPr>
          <p:cNvSpPr>
            <a:spLocks noGrp="1"/>
          </p:cNvSpPr>
          <p:nvPr>
            <p:ph type="title"/>
          </p:nvPr>
        </p:nvSpPr>
        <p:spPr>
          <a:xfrm>
            <a:off x="0" y="0"/>
            <a:ext cx="9144000" cy="857250"/>
          </a:xfrm>
        </p:spPr>
        <p:txBody>
          <a:bodyPr>
            <a:noAutofit/>
          </a:bodyPr>
          <a:lstStyle/>
          <a:p>
            <a:r>
              <a:rPr lang="en-US" sz="2400" b="1" i="1" dirty="0">
                <a:solidFill>
                  <a:srgbClr val="0070C0"/>
                </a:solidFill>
                <a:latin typeface="+mj-lt"/>
              </a:rPr>
              <a:t>Exploratory data analysis:  pruning features/dimensionality reduction</a:t>
            </a:r>
            <a:br>
              <a:rPr lang="en-US" sz="2400" b="1" i="1" dirty="0">
                <a:solidFill>
                  <a:srgbClr val="0070C0"/>
                </a:solidFill>
                <a:latin typeface="+mj-lt"/>
              </a:rPr>
            </a:br>
            <a:endParaRPr lang="en-US" sz="2400" dirty="0">
              <a:latin typeface="+mj-lt"/>
            </a:endParaRPr>
          </a:p>
        </p:txBody>
      </p:sp>
      <p:sp>
        <p:nvSpPr>
          <p:cNvPr id="5" name="Title 1">
            <a:extLst>
              <a:ext uri="{FF2B5EF4-FFF2-40B4-BE49-F238E27FC236}">
                <a16:creationId xmlns:a16="http://schemas.microsoft.com/office/drawing/2014/main" id="{82773B3D-3231-4090-BFF4-BE2F5E95F4AF}"/>
              </a:ext>
            </a:extLst>
          </p:cNvPr>
          <p:cNvSpPr txBox="1">
            <a:spLocks/>
          </p:cNvSpPr>
          <p:nvPr/>
        </p:nvSpPr>
        <p:spPr>
          <a:xfrm>
            <a:off x="687184" y="3723005"/>
            <a:ext cx="8030095" cy="666115"/>
          </a:xfrm>
          <a:prstGeom prst="rect">
            <a:avLst/>
          </a:prstGeom>
        </p:spPr>
        <p:style>
          <a:lnRef idx="3">
            <a:schemeClr val="lt1"/>
          </a:lnRef>
          <a:fillRef idx="1">
            <a:schemeClr val="accent5"/>
          </a:fillRef>
          <a:effectRef idx="1">
            <a:schemeClr val="accent5"/>
          </a:effectRef>
          <a:fontRef idx="minor">
            <a:schemeClr val="lt1"/>
          </a:fontRef>
        </p:style>
        <p:txBody>
          <a:bodyPr>
            <a:noAutofit/>
          </a:bodyPr>
          <a:lstStyle>
            <a:lvl1pPr algn="l" defTabSz="457200" rtl="0" eaLnBrk="0" fontAlgn="base" hangingPunct="0">
              <a:spcBef>
                <a:spcPct val="0"/>
              </a:spcBef>
              <a:spcAft>
                <a:spcPct val="0"/>
              </a:spcAft>
              <a:defRPr sz="3200" kern="1200">
                <a:solidFill>
                  <a:schemeClr val="accent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200" dirty="0">
                <a:solidFill>
                  <a:schemeClr val="tx1"/>
                </a:solidFill>
              </a:rPr>
              <a:t>Decision: </a:t>
            </a:r>
            <a:r>
              <a:rPr lang="en-US" sz="1200" dirty="0">
                <a:solidFill>
                  <a:schemeClr val="bg1"/>
                </a:solidFill>
              </a:rPr>
              <a:t>We can remove this four features from the data set as well. But for now Cmax, Cmin are kept and the other two are deleted. We may delete them later during model tuning.</a:t>
            </a:r>
            <a:br>
              <a:rPr lang="en-US" sz="1200" dirty="0">
                <a:solidFill>
                  <a:schemeClr val="bg1"/>
                </a:solidFill>
              </a:rPr>
            </a:br>
            <a:r>
              <a:rPr lang="en-US" sz="1200" dirty="0">
                <a:solidFill>
                  <a:schemeClr val="tx1"/>
                </a:solidFill>
              </a:rPr>
              <a:t>Rationale: </a:t>
            </a:r>
            <a:r>
              <a:rPr lang="en-US" sz="1200" dirty="0">
                <a:solidFill>
                  <a:schemeClr val="bg1"/>
                </a:solidFill>
              </a:rPr>
              <a:t>There is no visible patterns between Cmax, Cmin, Installed capacity, Flow capacity with cascading failure. </a:t>
            </a:r>
          </a:p>
        </p:txBody>
      </p:sp>
      <p:pic>
        <p:nvPicPr>
          <p:cNvPr id="13316" name="Picture 4">
            <a:extLst>
              <a:ext uri="{FF2B5EF4-FFF2-40B4-BE49-F238E27FC236}">
                <a16:creationId xmlns:a16="http://schemas.microsoft.com/office/drawing/2014/main" id="{D412E97C-DB2E-42C8-931A-37340840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4" y="1115523"/>
            <a:ext cx="9144000" cy="218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8FB014-3122-4656-BD2B-103BACAEE17D}"/>
              </a:ext>
            </a:extLst>
          </p:cNvPr>
          <p:cNvSpPr txBox="1"/>
          <p:nvPr/>
        </p:nvSpPr>
        <p:spPr>
          <a:xfrm>
            <a:off x="266700" y="586006"/>
            <a:ext cx="2621280" cy="338554"/>
          </a:xfrm>
          <a:prstGeom prst="rect">
            <a:avLst/>
          </a:prstGeom>
          <a:noFill/>
        </p:spPr>
        <p:txBody>
          <a:bodyPr wrap="square" rtlCol="0">
            <a:spAutoFit/>
          </a:bodyPr>
          <a:lstStyle/>
          <a:p>
            <a:r>
              <a:rPr lang="en-US" sz="1600" b="1" i="1" u="sng" dirty="0">
                <a:solidFill>
                  <a:srgbClr val="00B050"/>
                </a:solidFill>
              </a:rPr>
              <a:t>Capacity features</a:t>
            </a:r>
          </a:p>
        </p:txBody>
      </p:sp>
      <p:pic>
        <p:nvPicPr>
          <p:cNvPr id="8" name="Picture 7" descr="MU Logo-BTD-H-BG-4C.png">
            <a:hlinkClick r:id="rId3" action="ppaction://hlinksldjump"/>
            <a:extLst>
              <a:ext uri="{FF2B5EF4-FFF2-40B4-BE49-F238E27FC236}">
                <a16:creationId xmlns:a16="http://schemas.microsoft.com/office/drawing/2014/main" id="{92C2A0A9-1A81-4109-A881-0FDCD8180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91563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1192-F627-4CF1-B80D-723D22DE1DA3}"/>
              </a:ext>
            </a:extLst>
          </p:cNvPr>
          <p:cNvSpPr>
            <a:spLocks noGrp="1"/>
          </p:cNvSpPr>
          <p:nvPr>
            <p:ph type="title"/>
          </p:nvPr>
        </p:nvSpPr>
        <p:spPr>
          <a:xfrm>
            <a:off x="550025" y="4047902"/>
            <a:ext cx="7683500" cy="668878"/>
          </a:xfrm>
        </p:spPr>
        <p:style>
          <a:lnRef idx="3">
            <a:schemeClr val="lt1"/>
          </a:lnRef>
          <a:fillRef idx="1">
            <a:schemeClr val="accent5"/>
          </a:fillRef>
          <a:effectRef idx="1">
            <a:schemeClr val="accent5"/>
          </a:effectRef>
          <a:fontRef idx="minor">
            <a:schemeClr val="lt1"/>
          </a:fontRef>
        </p:style>
        <p:txBody>
          <a:bodyPr>
            <a:noAutofit/>
          </a:bodyPr>
          <a:lstStyle/>
          <a:p>
            <a:r>
              <a:rPr lang="en-US" sz="1200" dirty="0">
                <a:solidFill>
                  <a:schemeClr val="tx1"/>
                </a:solidFill>
              </a:rPr>
              <a:t>Decision:</a:t>
            </a:r>
            <a:r>
              <a:rPr lang="en-US" sz="1200" dirty="0">
                <a:solidFill>
                  <a:srgbClr val="0070C0"/>
                </a:solidFill>
              </a:rPr>
              <a:t> </a:t>
            </a:r>
            <a:r>
              <a:rPr lang="en-US" sz="1200" dirty="0">
                <a:solidFill>
                  <a:schemeClr val="bg1"/>
                </a:solidFill>
              </a:rPr>
              <a:t>We can remove this two features from the data set as well. But i will keep them for now and may delete them during model tuning.</a:t>
            </a:r>
            <a:br>
              <a:rPr lang="en-US" sz="1200" dirty="0">
                <a:solidFill>
                  <a:schemeClr val="bg1"/>
                </a:solidFill>
              </a:rPr>
            </a:br>
            <a:r>
              <a:rPr lang="en-US" sz="1200" dirty="0">
                <a:solidFill>
                  <a:schemeClr val="tx1"/>
                </a:solidFill>
              </a:rPr>
              <a:t>Rationale: </a:t>
            </a:r>
            <a:r>
              <a:rPr lang="en-US" sz="1200" dirty="0">
                <a:solidFill>
                  <a:schemeClr val="bg1"/>
                </a:solidFill>
              </a:rPr>
              <a:t>There is no visible patterns between degree and distance with cascading failure. </a:t>
            </a:r>
          </a:p>
        </p:txBody>
      </p:sp>
      <p:pic>
        <p:nvPicPr>
          <p:cNvPr id="11266" name="Picture 2">
            <a:extLst>
              <a:ext uri="{FF2B5EF4-FFF2-40B4-BE49-F238E27FC236}">
                <a16:creationId xmlns:a16="http://schemas.microsoft.com/office/drawing/2014/main" id="{C12D8F53-96D8-421B-9CA3-71D6808F2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52" y="1138621"/>
            <a:ext cx="686752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65F401-7CE7-43C0-81E2-BBACC6F01555}"/>
              </a:ext>
            </a:extLst>
          </p:cNvPr>
          <p:cNvSpPr/>
          <p:nvPr/>
        </p:nvSpPr>
        <p:spPr>
          <a:xfrm>
            <a:off x="-6350" y="0"/>
            <a:ext cx="9292018" cy="461665"/>
          </a:xfrm>
          <a:prstGeom prst="rect">
            <a:avLst/>
          </a:prstGeom>
        </p:spPr>
        <p:txBody>
          <a:bodyPr wrap="square">
            <a:spAutoFit/>
          </a:bodyPr>
          <a:lstStyle/>
          <a:p>
            <a:r>
              <a:rPr lang="en-US" sz="2400" b="1" i="1" dirty="0">
                <a:solidFill>
                  <a:srgbClr val="0070C0"/>
                </a:solidFill>
              </a:rPr>
              <a:t>Exploratory data analysis:  pruning features/dimensionality reduction</a:t>
            </a:r>
          </a:p>
        </p:txBody>
      </p:sp>
      <p:sp>
        <p:nvSpPr>
          <p:cNvPr id="4" name="TextBox 3">
            <a:extLst>
              <a:ext uri="{FF2B5EF4-FFF2-40B4-BE49-F238E27FC236}">
                <a16:creationId xmlns:a16="http://schemas.microsoft.com/office/drawing/2014/main" id="{A3956450-28EC-4A1B-840D-5A811EE27B10}"/>
              </a:ext>
            </a:extLst>
          </p:cNvPr>
          <p:cNvSpPr txBox="1"/>
          <p:nvPr/>
        </p:nvSpPr>
        <p:spPr>
          <a:xfrm>
            <a:off x="266700" y="661197"/>
            <a:ext cx="2621280" cy="338554"/>
          </a:xfrm>
          <a:prstGeom prst="rect">
            <a:avLst/>
          </a:prstGeom>
          <a:noFill/>
        </p:spPr>
        <p:txBody>
          <a:bodyPr wrap="square" rtlCol="0">
            <a:spAutoFit/>
          </a:bodyPr>
          <a:lstStyle/>
          <a:p>
            <a:r>
              <a:rPr lang="en-US" sz="1600" b="1" i="1" u="sng" dirty="0">
                <a:solidFill>
                  <a:srgbClr val="00B050"/>
                </a:solidFill>
              </a:rPr>
              <a:t>Topological features</a:t>
            </a:r>
          </a:p>
        </p:txBody>
      </p:sp>
      <p:pic>
        <p:nvPicPr>
          <p:cNvPr id="6" name="Picture 5" descr="MU Logo-BTD-H-BG-4C.png">
            <a:extLst>
              <a:ext uri="{FF2B5EF4-FFF2-40B4-BE49-F238E27FC236}">
                <a16:creationId xmlns:a16="http://schemas.microsoft.com/office/drawing/2014/main" id="{A244C344-DD97-43B0-9B59-119D10C40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6" y="4882452"/>
            <a:ext cx="1920194" cy="261107"/>
          </a:xfrm>
          <a:prstGeom prst="rect">
            <a:avLst/>
          </a:prstGeom>
        </p:spPr>
      </p:pic>
    </p:spTree>
    <p:extLst>
      <p:ext uri="{BB962C8B-B14F-4D97-AF65-F5344CB8AC3E}">
        <p14:creationId xmlns:p14="http://schemas.microsoft.com/office/powerpoint/2010/main" val="25497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ascading blackouts">
            <a:extLst>
              <a:ext uri="{FF2B5EF4-FFF2-40B4-BE49-F238E27FC236}">
                <a16:creationId xmlns:a16="http://schemas.microsoft.com/office/drawing/2014/main" id="{7B92E8C9-ABC7-45B9-A04A-C80DA048E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83" y="390700"/>
            <a:ext cx="3183203" cy="1787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2003 blackout">
            <a:extLst>
              <a:ext uri="{FF2B5EF4-FFF2-40B4-BE49-F238E27FC236}">
                <a16:creationId xmlns:a16="http://schemas.microsoft.com/office/drawing/2014/main" id="{63C6E7A1-A443-45E2-982A-064940AB2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233" y="390700"/>
            <a:ext cx="3183203" cy="1787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2003 blackout">
            <a:extLst>
              <a:ext uri="{FF2B5EF4-FFF2-40B4-BE49-F238E27FC236}">
                <a16:creationId xmlns:a16="http://schemas.microsoft.com/office/drawing/2014/main" id="{8F0CB65F-4BB9-4FD3-8496-6456527EE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782" y="2571750"/>
            <a:ext cx="3183203" cy="20260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2003 blackout">
            <a:extLst>
              <a:ext uri="{FF2B5EF4-FFF2-40B4-BE49-F238E27FC236}">
                <a16:creationId xmlns:a16="http://schemas.microsoft.com/office/drawing/2014/main" id="{D68B11D3-DF22-4934-A1E5-DE45E2E11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0233" y="2571750"/>
            <a:ext cx="3230331" cy="20260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E2B043F-0874-4269-B5A6-C5F7C7B149BC}"/>
              </a:ext>
            </a:extLst>
          </p:cNvPr>
          <p:cNvSpPr/>
          <p:nvPr/>
        </p:nvSpPr>
        <p:spPr>
          <a:xfrm>
            <a:off x="5054138" y="4622736"/>
            <a:ext cx="3230331" cy="184666"/>
          </a:xfrm>
          <a:prstGeom prst="rect">
            <a:avLst/>
          </a:prstGeom>
        </p:spPr>
        <p:txBody>
          <a:bodyPr wrap="square">
            <a:spAutoFit/>
          </a:bodyPr>
          <a:lstStyle/>
          <a:p>
            <a:r>
              <a:rPr lang="en-US" sz="600" dirty="0">
                <a:hlinkClick r:id="rId6"/>
              </a:rPr>
              <a:t>https://www.amny.com/news/northeast-blackout-2003-1-20432049/</a:t>
            </a:r>
            <a:endParaRPr lang="en-US" sz="600" dirty="0"/>
          </a:p>
        </p:txBody>
      </p:sp>
      <p:sp>
        <p:nvSpPr>
          <p:cNvPr id="3" name="Rectangle 2">
            <a:extLst>
              <a:ext uri="{FF2B5EF4-FFF2-40B4-BE49-F238E27FC236}">
                <a16:creationId xmlns:a16="http://schemas.microsoft.com/office/drawing/2014/main" id="{74A5EADD-F37B-4381-A018-9DA02DD0002C}"/>
              </a:ext>
            </a:extLst>
          </p:cNvPr>
          <p:cNvSpPr/>
          <p:nvPr/>
        </p:nvSpPr>
        <p:spPr>
          <a:xfrm>
            <a:off x="5054138" y="2190177"/>
            <a:ext cx="2283504" cy="184666"/>
          </a:xfrm>
          <a:prstGeom prst="rect">
            <a:avLst/>
          </a:prstGeom>
        </p:spPr>
        <p:txBody>
          <a:bodyPr wrap="square">
            <a:spAutoFit/>
          </a:bodyPr>
          <a:lstStyle/>
          <a:p>
            <a:r>
              <a:rPr lang="en-US" sz="600" dirty="0">
                <a:hlinkClick r:id="rId7"/>
              </a:rPr>
              <a:t>https://blog.cheaperthandirt.com/survive-summer-power-outage/</a:t>
            </a:r>
            <a:endParaRPr lang="en-US" sz="600" dirty="0"/>
          </a:p>
        </p:txBody>
      </p:sp>
      <p:sp>
        <p:nvSpPr>
          <p:cNvPr id="4" name="Rectangle 3">
            <a:extLst>
              <a:ext uri="{FF2B5EF4-FFF2-40B4-BE49-F238E27FC236}">
                <a16:creationId xmlns:a16="http://schemas.microsoft.com/office/drawing/2014/main" id="{92FA501E-F9B3-4035-ACE5-AEF5A2A8A6B9}"/>
              </a:ext>
            </a:extLst>
          </p:cNvPr>
          <p:cNvSpPr/>
          <p:nvPr/>
        </p:nvSpPr>
        <p:spPr>
          <a:xfrm>
            <a:off x="1071782" y="4622736"/>
            <a:ext cx="3358902" cy="184666"/>
          </a:xfrm>
          <a:prstGeom prst="rect">
            <a:avLst/>
          </a:prstGeom>
        </p:spPr>
        <p:txBody>
          <a:bodyPr wrap="square">
            <a:spAutoFit/>
          </a:bodyPr>
          <a:lstStyle/>
          <a:p>
            <a:r>
              <a:rPr lang="en-US" sz="600">
                <a:hlinkClick r:id="rId8"/>
              </a:rPr>
              <a:t>https://www.buzzfeednews.com/article/gabrielsanchez/2003-blackout-new-york-city-without-power</a:t>
            </a:r>
            <a:endParaRPr lang="en-US" sz="600" dirty="0"/>
          </a:p>
        </p:txBody>
      </p:sp>
      <p:sp>
        <p:nvSpPr>
          <p:cNvPr id="9" name="Title 3">
            <a:extLst>
              <a:ext uri="{FF2B5EF4-FFF2-40B4-BE49-F238E27FC236}">
                <a16:creationId xmlns:a16="http://schemas.microsoft.com/office/drawing/2014/main" id="{03AA4448-86E1-4741-88C5-002CCD2E5D35}"/>
              </a:ext>
            </a:extLst>
          </p:cNvPr>
          <p:cNvSpPr txBox="1">
            <a:spLocks/>
          </p:cNvSpPr>
          <p:nvPr/>
        </p:nvSpPr>
        <p:spPr>
          <a:xfrm>
            <a:off x="0" y="28805"/>
            <a:ext cx="6172200" cy="30729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Grids are reliable but blackouts occur</a:t>
            </a:r>
          </a:p>
        </p:txBody>
      </p:sp>
      <p:sp>
        <p:nvSpPr>
          <p:cNvPr id="5" name="Rectangle 4">
            <a:extLst>
              <a:ext uri="{FF2B5EF4-FFF2-40B4-BE49-F238E27FC236}">
                <a16:creationId xmlns:a16="http://schemas.microsoft.com/office/drawing/2014/main" id="{41C22F11-6EFD-4034-80D3-74DC459CEA8F}"/>
              </a:ext>
            </a:extLst>
          </p:cNvPr>
          <p:cNvSpPr/>
          <p:nvPr/>
        </p:nvSpPr>
        <p:spPr>
          <a:xfrm>
            <a:off x="868680" y="2201763"/>
            <a:ext cx="4572000" cy="184666"/>
          </a:xfrm>
          <a:prstGeom prst="rect">
            <a:avLst/>
          </a:prstGeom>
        </p:spPr>
        <p:txBody>
          <a:bodyPr>
            <a:spAutoFit/>
          </a:bodyPr>
          <a:lstStyle/>
          <a:p>
            <a:r>
              <a:rPr lang="en-US" sz="600" dirty="0">
                <a:hlinkClick r:id="rId9"/>
              </a:rPr>
              <a:t>https://www.npr.org/2013/08/14/210620446/10-years-after-the-blackout-how-has-the-power-grid-changed</a:t>
            </a:r>
            <a:endParaRPr lang="en-US" sz="600" dirty="0"/>
          </a:p>
        </p:txBody>
      </p:sp>
      <p:pic>
        <p:nvPicPr>
          <p:cNvPr id="11" name="Picture 10" descr="MU Logo-BTD-H-BG-4C.png">
            <a:hlinkClick r:id="rId10" action="ppaction://hlinksldjump"/>
            <a:extLst>
              <a:ext uri="{FF2B5EF4-FFF2-40B4-BE49-F238E27FC236}">
                <a16:creationId xmlns:a16="http://schemas.microsoft.com/office/drawing/2014/main" id="{F4811C56-9004-47D4-A963-9EC2D3659F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04814" y="4939908"/>
            <a:ext cx="1439186" cy="195700"/>
          </a:xfrm>
          <a:prstGeom prst="rect">
            <a:avLst/>
          </a:prstGeom>
        </p:spPr>
      </p:pic>
    </p:spTree>
    <p:extLst>
      <p:ext uri="{BB962C8B-B14F-4D97-AF65-F5344CB8AC3E}">
        <p14:creationId xmlns:p14="http://schemas.microsoft.com/office/powerpoint/2010/main" val="103162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D14EA5-198A-479E-9C38-CAB93A683F3D}"/>
              </a:ext>
            </a:extLst>
          </p:cNvPr>
          <p:cNvSpPr/>
          <p:nvPr/>
        </p:nvSpPr>
        <p:spPr>
          <a:xfrm>
            <a:off x="-6350" y="0"/>
            <a:ext cx="9292018" cy="461665"/>
          </a:xfrm>
          <a:prstGeom prst="rect">
            <a:avLst/>
          </a:prstGeom>
        </p:spPr>
        <p:txBody>
          <a:bodyPr wrap="square">
            <a:spAutoFit/>
          </a:bodyPr>
          <a:lstStyle/>
          <a:p>
            <a:r>
              <a:rPr lang="en-US" sz="2400" b="1" i="1" dirty="0">
                <a:solidFill>
                  <a:srgbClr val="0070C0"/>
                </a:solidFill>
              </a:rPr>
              <a:t>Exploratory data analysis:  pruning features/dimensionality reduction</a:t>
            </a:r>
          </a:p>
        </p:txBody>
      </p:sp>
      <p:pic>
        <p:nvPicPr>
          <p:cNvPr id="10244" name="Picture 4">
            <a:extLst>
              <a:ext uri="{FF2B5EF4-FFF2-40B4-BE49-F238E27FC236}">
                <a16:creationId xmlns:a16="http://schemas.microsoft.com/office/drawing/2014/main" id="{5FECF2CE-FF9D-4265-9C6F-0A5DD7C86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828848"/>
            <a:ext cx="3819525" cy="2514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EF6D7CA-6FF4-4210-BBB5-62B5605E7BCB}"/>
              </a:ext>
            </a:extLst>
          </p:cNvPr>
          <p:cNvSpPr/>
          <p:nvPr/>
        </p:nvSpPr>
        <p:spPr>
          <a:xfrm>
            <a:off x="766156" y="3845539"/>
            <a:ext cx="4214553" cy="73866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sz="1400" dirty="0">
                <a:solidFill>
                  <a:schemeClr val="tx1"/>
                </a:solidFill>
              </a:rPr>
              <a:t>Decision: </a:t>
            </a:r>
            <a:r>
              <a:rPr lang="en-US" sz="1400" dirty="0">
                <a:solidFill>
                  <a:schemeClr val="bg1"/>
                </a:solidFill>
              </a:rPr>
              <a:t>Removed islands feature From dataset</a:t>
            </a:r>
            <a:endParaRPr lang="en-US" sz="1400" dirty="0">
              <a:solidFill>
                <a:schemeClr val="bg1"/>
              </a:solidFill>
              <a:latin typeface="+mj-lt"/>
            </a:endParaRPr>
          </a:p>
          <a:p>
            <a:r>
              <a:rPr lang="en-US" sz="1400" dirty="0">
                <a:solidFill>
                  <a:schemeClr val="tx1"/>
                </a:solidFill>
                <a:latin typeface="+mj-lt"/>
              </a:rPr>
              <a:t>Rationale: </a:t>
            </a:r>
            <a:r>
              <a:rPr lang="en-US" sz="1400" dirty="0">
                <a:solidFill>
                  <a:schemeClr val="bg1"/>
                </a:solidFill>
                <a:latin typeface="+mj-lt"/>
              </a:rPr>
              <a:t>Bar chart above shows no islands formed after initial failures in most cases. </a:t>
            </a:r>
          </a:p>
        </p:txBody>
      </p:sp>
      <p:sp>
        <p:nvSpPr>
          <p:cNvPr id="6" name="TextBox 5">
            <a:extLst>
              <a:ext uri="{FF2B5EF4-FFF2-40B4-BE49-F238E27FC236}">
                <a16:creationId xmlns:a16="http://schemas.microsoft.com/office/drawing/2014/main" id="{4C29493C-0DF9-40A8-9C81-5C5E30D21E46}"/>
              </a:ext>
            </a:extLst>
          </p:cNvPr>
          <p:cNvSpPr txBox="1"/>
          <p:nvPr/>
        </p:nvSpPr>
        <p:spPr>
          <a:xfrm>
            <a:off x="4852037" y="1653540"/>
            <a:ext cx="4002403" cy="1077218"/>
          </a:xfrm>
          <a:prstGeom prst="rect">
            <a:avLst/>
          </a:prstGeom>
          <a:noFill/>
        </p:spPr>
        <p:txBody>
          <a:bodyPr wrap="square" rtlCol="0">
            <a:spAutoFit/>
          </a:bodyPr>
          <a:lstStyle/>
          <a:p>
            <a:r>
              <a:rPr lang="en-US" sz="1600" dirty="0"/>
              <a:t>Finally, removed failed lines after cascade ends and load-shed features since cascading effect is obtained from their linear combinations.</a:t>
            </a:r>
          </a:p>
        </p:txBody>
      </p:sp>
      <p:pic>
        <p:nvPicPr>
          <p:cNvPr id="9" name="Picture 8" descr="MU Logo-BTD-H-BG-4C.png">
            <a:hlinkClick r:id="rId3" action="ppaction://hlinksldjump"/>
            <a:extLst>
              <a:ext uri="{FF2B5EF4-FFF2-40B4-BE49-F238E27FC236}">
                <a16:creationId xmlns:a16="http://schemas.microsoft.com/office/drawing/2014/main" id="{7DAF841F-B1F3-43E6-B2AE-5A06E1143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2740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AE32-EC6D-4E2D-B161-95BC5C77C6E8}"/>
              </a:ext>
            </a:extLst>
          </p:cNvPr>
          <p:cNvSpPr>
            <a:spLocks noGrp="1"/>
          </p:cNvSpPr>
          <p:nvPr>
            <p:ph type="title"/>
          </p:nvPr>
        </p:nvSpPr>
        <p:spPr>
          <a:xfrm>
            <a:off x="4939" y="-4033"/>
            <a:ext cx="7683500" cy="428625"/>
          </a:xfrm>
        </p:spPr>
        <p:txBody>
          <a:bodyPr>
            <a:noAutofit/>
          </a:bodyPr>
          <a:lstStyle/>
          <a:p>
            <a:r>
              <a:rPr lang="en-US" sz="2400" b="1" i="1" dirty="0">
                <a:latin typeface="+mn-lt"/>
              </a:rPr>
              <a:t>Exploratory data analysis: </a:t>
            </a:r>
            <a:r>
              <a:rPr lang="en-US" sz="2400" b="1" i="1" dirty="0">
                <a:latin typeface="+mn-lt"/>
                <a:ea typeface="Cambria" panose="02040503050406030204" pitchFamily="18" charset="0"/>
              </a:rPr>
              <a:t>correlation between  features</a:t>
            </a:r>
            <a:endParaRPr lang="en-US" sz="2400" b="1" i="1" dirty="0">
              <a:latin typeface="+mn-lt"/>
            </a:endParaRPr>
          </a:p>
        </p:txBody>
      </p:sp>
      <p:pic>
        <p:nvPicPr>
          <p:cNvPr id="15362" name="Picture 2">
            <a:extLst>
              <a:ext uri="{FF2B5EF4-FFF2-40B4-BE49-F238E27FC236}">
                <a16:creationId xmlns:a16="http://schemas.microsoft.com/office/drawing/2014/main" id="{24E06865-B23F-4EA3-84C4-D00FE1CF3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973" y="805149"/>
            <a:ext cx="4524375" cy="3638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53B3AD-3FE9-4DD7-9EDD-D1FFECDF0AC4}"/>
              </a:ext>
            </a:extLst>
          </p:cNvPr>
          <p:cNvSpPr txBox="1"/>
          <p:nvPr/>
        </p:nvSpPr>
        <p:spPr>
          <a:xfrm>
            <a:off x="83820" y="777359"/>
            <a:ext cx="4168140" cy="3323987"/>
          </a:xfrm>
          <a:prstGeom prst="rect">
            <a:avLst/>
          </a:prstGeom>
          <a:noFill/>
        </p:spPr>
        <p:txBody>
          <a:bodyPr wrap="square" rtlCol="0">
            <a:spAutoFit/>
          </a:bodyPr>
          <a:lstStyle/>
          <a:p>
            <a:r>
              <a:rPr lang="en-US" sz="1400" dirty="0"/>
              <a:t>Strong correlation with cascading effect:</a:t>
            </a:r>
          </a:p>
          <a:p>
            <a:pPr marL="742950" lvl="1" indent="-285750">
              <a:buFont typeface="Arial" panose="020B0604020202020204" pitchFamily="34" charset="0"/>
              <a:buChar char="•"/>
            </a:pPr>
            <a:r>
              <a:rPr lang="en-US" sz="1400" dirty="0"/>
              <a:t>Capacity estimation error</a:t>
            </a:r>
          </a:p>
          <a:p>
            <a:pPr lvl="1"/>
            <a:endParaRPr lang="en-US" sz="1400" dirty="0"/>
          </a:p>
          <a:p>
            <a:r>
              <a:rPr lang="en-US" sz="1400" dirty="0"/>
              <a:t>Moderate correlation with cascading effect:</a:t>
            </a:r>
          </a:p>
          <a:p>
            <a:pPr marL="742950" lvl="1" indent="-285750">
              <a:buFont typeface="Arial" panose="020B0604020202020204" pitchFamily="34" charset="0"/>
              <a:buChar char="•"/>
            </a:pPr>
            <a:r>
              <a:rPr lang="en-US" sz="1400" dirty="0"/>
              <a:t>Load-generation ratio</a:t>
            </a:r>
          </a:p>
          <a:p>
            <a:pPr marL="742950" lvl="1" indent="-285750">
              <a:buFont typeface="Arial" panose="020B0604020202020204" pitchFamily="34" charset="0"/>
              <a:buChar char="•"/>
            </a:pPr>
            <a:r>
              <a:rPr lang="en-US" sz="1400" dirty="0"/>
              <a:t>Load-shedding constraint</a:t>
            </a:r>
          </a:p>
          <a:p>
            <a:pPr marL="742950" lvl="1" indent="-285750">
              <a:buFont typeface="Arial" panose="020B0604020202020204" pitchFamily="34" charset="0"/>
              <a:buChar char="•"/>
            </a:pPr>
            <a:r>
              <a:rPr lang="en-US" sz="1400" dirty="0"/>
              <a:t>Human error probability</a:t>
            </a:r>
          </a:p>
          <a:p>
            <a:pPr marL="742950" lvl="1" indent="-285750">
              <a:buFont typeface="Arial" panose="020B0604020202020204" pitchFamily="34" charset="0"/>
              <a:buChar char="•"/>
            </a:pPr>
            <a:r>
              <a:rPr lang="en-US" sz="1400" dirty="0"/>
              <a:t>Alpha(negative correlation)</a:t>
            </a:r>
          </a:p>
          <a:p>
            <a:endParaRPr lang="en-US" sz="1400" dirty="0"/>
          </a:p>
          <a:p>
            <a:r>
              <a:rPr lang="en-US" sz="1400" dirty="0"/>
              <a:t>Low/minimal Correlation with cascading effect:</a:t>
            </a:r>
          </a:p>
          <a:p>
            <a:pPr lvl="1"/>
            <a:endParaRPr lang="en-US" sz="1400" dirty="0"/>
          </a:p>
          <a:p>
            <a:pPr marL="742950" lvl="1" indent="-285750">
              <a:buFont typeface="Arial" panose="020B0604020202020204" pitchFamily="34" charset="0"/>
              <a:buChar char="•"/>
            </a:pPr>
            <a:r>
              <a:rPr lang="en-US" sz="1400" dirty="0"/>
              <a:t>Cmax, Cmin</a:t>
            </a:r>
          </a:p>
          <a:p>
            <a:pPr marL="742950" lvl="1" indent="-285750">
              <a:buFont typeface="Arial" panose="020B0604020202020204" pitchFamily="34" charset="0"/>
              <a:buChar char="•"/>
            </a:pPr>
            <a:r>
              <a:rPr lang="en-US" sz="1400" dirty="0"/>
              <a:t>Degree, distance</a:t>
            </a:r>
          </a:p>
          <a:p>
            <a:pPr marL="742950" lvl="1" indent="-285750">
              <a:buFont typeface="Arial" panose="020B0604020202020204" pitchFamily="34" charset="0"/>
              <a:buChar char="•"/>
            </a:pPr>
            <a:r>
              <a:rPr lang="en-US" sz="1400" dirty="0"/>
              <a:t>Initially failed lines</a:t>
            </a:r>
          </a:p>
          <a:p>
            <a:pPr lvl="1"/>
            <a:r>
              <a:rPr lang="en-US" sz="1400" dirty="0"/>
              <a:t>	</a:t>
            </a:r>
          </a:p>
        </p:txBody>
      </p:sp>
      <p:pic>
        <p:nvPicPr>
          <p:cNvPr id="8" name="Picture 7" descr="MU Logo-BTD-H-BG-4C.png">
            <a:hlinkClick r:id="rId3" action="ppaction://hlinksldjump"/>
            <a:extLst>
              <a:ext uri="{FF2B5EF4-FFF2-40B4-BE49-F238E27FC236}">
                <a16:creationId xmlns:a16="http://schemas.microsoft.com/office/drawing/2014/main" id="{325EE534-421A-4065-9CCC-EAA29D295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259" y="4849526"/>
            <a:ext cx="1920194" cy="261107"/>
          </a:xfrm>
          <a:prstGeom prst="rect">
            <a:avLst/>
          </a:prstGeom>
        </p:spPr>
      </p:pic>
    </p:spTree>
    <p:extLst>
      <p:ext uri="{BB962C8B-B14F-4D97-AF65-F5344CB8AC3E}">
        <p14:creationId xmlns:p14="http://schemas.microsoft.com/office/powerpoint/2010/main" val="237437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86AF-2DED-4C96-8809-893CF87AD356}"/>
              </a:ext>
            </a:extLst>
          </p:cNvPr>
          <p:cNvSpPr>
            <a:spLocks noGrp="1"/>
          </p:cNvSpPr>
          <p:nvPr>
            <p:ph type="title"/>
          </p:nvPr>
        </p:nvSpPr>
        <p:spPr>
          <a:xfrm>
            <a:off x="0" y="0"/>
            <a:ext cx="7603673" cy="577237"/>
          </a:xfrm>
        </p:spPr>
        <p:txBody>
          <a:bodyPr>
            <a:normAutofit/>
          </a:bodyPr>
          <a:lstStyle/>
          <a:p>
            <a:r>
              <a:rPr lang="en-US" sz="2400" b="1" i="1" dirty="0">
                <a:latin typeface="+mj-lt"/>
              </a:rPr>
              <a:t>Modeling : (ML algorithms and modeling</a:t>
            </a:r>
            <a:r>
              <a:rPr lang="en-US" sz="2400" b="1" i="1" dirty="0"/>
              <a:t> </a:t>
            </a:r>
            <a:r>
              <a:rPr lang="en-US" sz="2400" b="1" i="1" dirty="0">
                <a:latin typeface="+mj-lt"/>
              </a:rPr>
              <a:t>steps</a:t>
            </a:r>
            <a:r>
              <a:rPr lang="en-US" sz="2400" b="1" i="1" dirty="0"/>
              <a:t>)</a:t>
            </a:r>
            <a:endParaRPr lang="en-US" sz="2400" b="1" i="1" dirty="0">
              <a:latin typeface="+mj-lt"/>
            </a:endParaRPr>
          </a:p>
        </p:txBody>
      </p:sp>
      <p:sp>
        <p:nvSpPr>
          <p:cNvPr id="3" name="Content Placeholder 2">
            <a:extLst>
              <a:ext uri="{FF2B5EF4-FFF2-40B4-BE49-F238E27FC236}">
                <a16:creationId xmlns:a16="http://schemas.microsoft.com/office/drawing/2014/main" id="{BF8F22EA-F6CD-4633-B9C3-5E02FEFF879C}"/>
              </a:ext>
            </a:extLst>
          </p:cNvPr>
          <p:cNvSpPr>
            <a:spLocks noGrp="1"/>
          </p:cNvSpPr>
          <p:nvPr>
            <p:ph idx="1"/>
          </p:nvPr>
        </p:nvSpPr>
        <p:spPr>
          <a:xfrm>
            <a:off x="381275" y="1663809"/>
            <a:ext cx="3413760" cy="1815882"/>
          </a:xfrm>
        </p:spPr>
        <p:txBody>
          <a:bodyPr>
            <a:noAutofit/>
          </a:bodyPr>
          <a:lstStyle/>
          <a:p>
            <a:pPr marL="0" indent="0">
              <a:buNone/>
            </a:pPr>
            <a:r>
              <a:rPr lang="en-US" sz="1400" b="1" i="1" u="sng" dirty="0">
                <a:solidFill>
                  <a:srgbClr val="00B050"/>
                </a:solidFill>
                <a:latin typeface="+mj-lt"/>
              </a:rPr>
              <a:t>Algorithms for classification:</a:t>
            </a:r>
            <a:endParaRPr lang="en-US" sz="1400" dirty="0">
              <a:latin typeface="+mj-lt"/>
            </a:endParaRPr>
          </a:p>
          <a:p>
            <a:r>
              <a:rPr lang="en-US" sz="1100" dirty="0">
                <a:latin typeface="+mj-lt"/>
              </a:rPr>
              <a:t>Logistic regression</a:t>
            </a:r>
          </a:p>
          <a:p>
            <a:r>
              <a:rPr lang="en-US" sz="1100" dirty="0">
                <a:latin typeface="+mj-lt"/>
              </a:rPr>
              <a:t>KNN (k nearest neighbor) </a:t>
            </a:r>
          </a:p>
          <a:p>
            <a:r>
              <a:rPr lang="en-US" sz="1100" dirty="0">
                <a:latin typeface="+mj-lt"/>
              </a:rPr>
              <a:t>Random forest</a:t>
            </a:r>
          </a:p>
          <a:p>
            <a:r>
              <a:rPr lang="en-US" sz="1100" dirty="0">
                <a:latin typeface="+mj-lt"/>
              </a:rPr>
              <a:t>Decision tree</a:t>
            </a:r>
          </a:p>
          <a:p>
            <a:r>
              <a:rPr lang="en-US" sz="1100" dirty="0">
                <a:latin typeface="+mj-lt"/>
              </a:rPr>
              <a:t>Support vector machine </a:t>
            </a:r>
          </a:p>
          <a:p>
            <a:r>
              <a:rPr lang="en-US" sz="1100" dirty="0">
                <a:latin typeface="+mj-lt"/>
              </a:rPr>
              <a:t>Adaboost</a:t>
            </a:r>
          </a:p>
          <a:p>
            <a:pPr marL="457200" lvl="1" indent="0">
              <a:buNone/>
            </a:pPr>
            <a:endParaRPr lang="en-US" sz="1100" dirty="0"/>
          </a:p>
          <a:p>
            <a:pPr marL="457200" lvl="1" indent="0">
              <a:buNone/>
            </a:pPr>
            <a:r>
              <a:rPr lang="en-US" sz="1100" dirty="0"/>
              <a:t>			</a:t>
            </a:r>
            <a:endParaRPr lang="en-US" sz="1100" b="1" dirty="0">
              <a:solidFill>
                <a:srgbClr val="0070C0"/>
              </a:solidFill>
            </a:endParaRPr>
          </a:p>
          <a:p>
            <a:pPr marL="342900" lvl="1" indent="0">
              <a:buNone/>
            </a:pPr>
            <a:endParaRPr lang="en-US" sz="1100" b="1" dirty="0">
              <a:solidFill>
                <a:srgbClr val="0070C0"/>
              </a:solidFill>
            </a:endParaRPr>
          </a:p>
          <a:p>
            <a:pPr marL="342900" lvl="1" indent="0">
              <a:buNone/>
            </a:pPr>
            <a:endParaRPr lang="en-US" sz="1100" b="1" dirty="0">
              <a:solidFill>
                <a:srgbClr val="0070C0"/>
              </a:solidFill>
            </a:endParaRPr>
          </a:p>
          <a:p>
            <a:pPr lvl="1"/>
            <a:endParaRPr lang="en-US" sz="1100" dirty="0"/>
          </a:p>
        </p:txBody>
      </p:sp>
      <p:graphicFrame>
        <p:nvGraphicFramePr>
          <p:cNvPr id="5" name="Diagram 4">
            <a:extLst>
              <a:ext uri="{FF2B5EF4-FFF2-40B4-BE49-F238E27FC236}">
                <a16:creationId xmlns:a16="http://schemas.microsoft.com/office/drawing/2014/main" id="{7D48AA00-DB6A-43DE-8170-8F31156A43BA}"/>
              </a:ext>
            </a:extLst>
          </p:cNvPr>
          <p:cNvGraphicFramePr/>
          <p:nvPr>
            <p:extLst>
              <p:ext uri="{D42A27DB-BD31-4B8C-83A1-F6EECF244321}">
                <p14:modId xmlns:p14="http://schemas.microsoft.com/office/powerpoint/2010/main" val="3216516202"/>
              </p:ext>
            </p:extLst>
          </p:nvPr>
        </p:nvGraphicFramePr>
        <p:xfrm>
          <a:off x="4279713" y="1027224"/>
          <a:ext cx="4792980" cy="3329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56ACCA1-2C0A-42FA-83C4-D7C231E43F0C}"/>
              </a:ext>
            </a:extLst>
          </p:cNvPr>
          <p:cNvSpPr txBox="1"/>
          <p:nvPr/>
        </p:nvSpPr>
        <p:spPr>
          <a:xfrm>
            <a:off x="4294953" y="569863"/>
            <a:ext cx="2621280" cy="338554"/>
          </a:xfrm>
          <a:prstGeom prst="rect">
            <a:avLst/>
          </a:prstGeom>
          <a:noFill/>
        </p:spPr>
        <p:txBody>
          <a:bodyPr wrap="square" rtlCol="0">
            <a:spAutoFit/>
          </a:bodyPr>
          <a:lstStyle/>
          <a:p>
            <a:r>
              <a:rPr lang="en-US" sz="1600" b="1" i="1" u="sng" dirty="0">
                <a:solidFill>
                  <a:srgbClr val="00B050"/>
                </a:solidFill>
              </a:rPr>
              <a:t>Steps used for modeling:</a:t>
            </a:r>
          </a:p>
        </p:txBody>
      </p:sp>
      <p:sp>
        <p:nvSpPr>
          <p:cNvPr id="7" name="Rectangle 6">
            <a:extLst>
              <a:ext uri="{FF2B5EF4-FFF2-40B4-BE49-F238E27FC236}">
                <a16:creationId xmlns:a16="http://schemas.microsoft.com/office/drawing/2014/main" id="{4AA169FD-34EA-44DE-B452-9FE218809B87}"/>
              </a:ext>
            </a:extLst>
          </p:cNvPr>
          <p:cNvSpPr/>
          <p:nvPr/>
        </p:nvSpPr>
        <p:spPr>
          <a:xfrm>
            <a:off x="439915" y="753284"/>
            <a:ext cx="2891114" cy="784830"/>
          </a:xfrm>
          <a:prstGeom prst="rect">
            <a:avLst/>
          </a:prstGeom>
        </p:spPr>
        <p:txBody>
          <a:bodyPr wrap="square">
            <a:spAutoFit/>
          </a:bodyPr>
          <a:lstStyle/>
          <a:p>
            <a:r>
              <a:rPr lang="en-US" sz="1200" b="1" i="1" u="sng" dirty="0">
                <a:solidFill>
                  <a:srgbClr val="00B050"/>
                </a:solidFill>
              </a:rPr>
              <a:t>Algorithms for regression:</a:t>
            </a:r>
          </a:p>
          <a:p>
            <a:pPr marL="171450" indent="-285750">
              <a:buFont typeface="Wingdings" panose="05000000000000000000" pitchFamily="2" charset="2"/>
              <a:buChar char="§"/>
            </a:pPr>
            <a:r>
              <a:rPr lang="en-US" sz="1100" dirty="0"/>
              <a:t>Linear regression/ Ridge/Lasso regression</a:t>
            </a:r>
          </a:p>
          <a:p>
            <a:pPr marL="171450" indent="-285750">
              <a:buFont typeface="Wingdings" panose="05000000000000000000" pitchFamily="2" charset="2"/>
              <a:buChar char="§"/>
            </a:pPr>
            <a:r>
              <a:rPr lang="en-US" sz="1100" dirty="0"/>
              <a:t>Random Forest regression</a:t>
            </a:r>
          </a:p>
          <a:p>
            <a:pPr marL="171450" indent="-285750">
              <a:buFont typeface="Wingdings" panose="05000000000000000000" pitchFamily="2" charset="2"/>
              <a:buChar char="§"/>
            </a:pPr>
            <a:r>
              <a:rPr lang="en-US" sz="1100" dirty="0"/>
              <a:t>Support vector regressor</a:t>
            </a:r>
          </a:p>
        </p:txBody>
      </p:sp>
      <p:sp>
        <p:nvSpPr>
          <p:cNvPr id="8" name="Rectangle 7">
            <a:extLst>
              <a:ext uri="{FF2B5EF4-FFF2-40B4-BE49-F238E27FC236}">
                <a16:creationId xmlns:a16="http://schemas.microsoft.com/office/drawing/2014/main" id="{CBC7A9C5-C2DF-4060-A98E-4ADA06929C13}"/>
              </a:ext>
            </a:extLst>
          </p:cNvPr>
          <p:cNvSpPr/>
          <p:nvPr/>
        </p:nvSpPr>
        <p:spPr>
          <a:xfrm>
            <a:off x="1919971" y="3620775"/>
            <a:ext cx="1875064" cy="1200329"/>
          </a:xfrm>
          <a:prstGeom prst="rect">
            <a:avLst/>
          </a:prstGeom>
        </p:spPr>
        <p:txBody>
          <a:bodyPr wrap="square">
            <a:spAutoFit/>
          </a:bodyPr>
          <a:lstStyle/>
          <a:p>
            <a:pPr marL="342900" lvl="1" indent="0">
              <a:buNone/>
            </a:pPr>
            <a:r>
              <a:rPr lang="en-US" sz="1200" b="1" i="1" u="sng" dirty="0">
                <a:solidFill>
                  <a:srgbClr val="00B050"/>
                </a:solidFill>
              </a:rPr>
              <a:t>Classification Metric:</a:t>
            </a:r>
          </a:p>
          <a:p>
            <a:pPr marL="342900" lvl="1" indent="0">
              <a:buNone/>
            </a:pPr>
            <a:endParaRPr lang="en-US" sz="1200" b="1" dirty="0">
              <a:solidFill>
                <a:srgbClr val="0070C0"/>
              </a:solidFill>
            </a:endParaRPr>
          </a:p>
          <a:p>
            <a:pPr lvl="1">
              <a:buFontTx/>
              <a:buChar char="-"/>
            </a:pPr>
            <a:r>
              <a:rPr lang="en-US" sz="1200" dirty="0"/>
              <a:t> Accuracy </a:t>
            </a:r>
          </a:p>
          <a:p>
            <a:pPr lvl="1">
              <a:buFontTx/>
              <a:buChar char="-"/>
            </a:pPr>
            <a:r>
              <a:rPr lang="en-US" sz="1200" dirty="0"/>
              <a:t> Precision	</a:t>
            </a:r>
          </a:p>
          <a:p>
            <a:pPr lvl="1">
              <a:buFontTx/>
              <a:buChar char="-"/>
            </a:pPr>
            <a:r>
              <a:rPr lang="en-US" sz="1200" dirty="0"/>
              <a:t> Recall 	</a:t>
            </a:r>
          </a:p>
          <a:p>
            <a:pPr lvl="1">
              <a:buFontTx/>
              <a:buChar char="-"/>
            </a:pPr>
            <a:r>
              <a:rPr lang="en-US" sz="1200" dirty="0"/>
              <a:t> F1-score</a:t>
            </a:r>
          </a:p>
        </p:txBody>
      </p:sp>
      <p:sp>
        <p:nvSpPr>
          <p:cNvPr id="9" name="Rectangle 8">
            <a:extLst>
              <a:ext uri="{FF2B5EF4-FFF2-40B4-BE49-F238E27FC236}">
                <a16:creationId xmlns:a16="http://schemas.microsoft.com/office/drawing/2014/main" id="{0C8C7631-54AF-460D-BFE0-2491F400CAEC}"/>
              </a:ext>
            </a:extLst>
          </p:cNvPr>
          <p:cNvSpPr/>
          <p:nvPr/>
        </p:nvSpPr>
        <p:spPr>
          <a:xfrm>
            <a:off x="75251" y="3584843"/>
            <a:ext cx="2080257" cy="1077218"/>
          </a:xfrm>
          <a:prstGeom prst="rect">
            <a:avLst/>
          </a:prstGeom>
        </p:spPr>
        <p:txBody>
          <a:bodyPr wrap="square">
            <a:spAutoFit/>
          </a:bodyPr>
          <a:lstStyle/>
          <a:p>
            <a:pPr marL="342900" lvl="1" indent="0">
              <a:buNone/>
            </a:pPr>
            <a:r>
              <a:rPr lang="en-US" sz="1400" b="1" i="1" u="sng" dirty="0">
                <a:solidFill>
                  <a:srgbClr val="00B050"/>
                </a:solidFill>
              </a:rPr>
              <a:t>Regression metric:</a:t>
            </a:r>
          </a:p>
          <a:p>
            <a:pPr marL="342900" lvl="1" indent="0">
              <a:buNone/>
            </a:pPr>
            <a:endParaRPr lang="en-US" sz="1400" dirty="0"/>
          </a:p>
          <a:p>
            <a:pPr marL="228600">
              <a:buFontTx/>
              <a:buChar char="-"/>
            </a:pPr>
            <a:r>
              <a:rPr lang="en-US" sz="1200" dirty="0"/>
              <a:t> r-squared score.</a:t>
            </a:r>
          </a:p>
          <a:p>
            <a:pPr marL="228600">
              <a:buFontTx/>
              <a:buChar char="-"/>
            </a:pPr>
            <a:r>
              <a:rPr lang="en-US" sz="1200" dirty="0"/>
              <a:t>mean absolute error 	</a:t>
            </a:r>
          </a:p>
          <a:p>
            <a:pPr marL="228600">
              <a:buFontTx/>
              <a:buChar char="-"/>
            </a:pPr>
            <a:r>
              <a:rPr lang="en-US" sz="1200" dirty="0"/>
              <a:t>mean square error 	 </a:t>
            </a:r>
          </a:p>
        </p:txBody>
      </p:sp>
      <p:pic>
        <p:nvPicPr>
          <p:cNvPr id="10" name="Picture 9" descr="MU Logo-BTD-H-BG-4C.png">
            <a:hlinkClick r:id="rId7" action="ppaction://hlinksldjump"/>
            <a:extLst>
              <a:ext uri="{FF2B5EF4-FFF2-40B4-BE49-F238E27FC236}">
                <a16:creationId xmlns:a16="http://schemas.microsoft.com/office/drawing/2014/main" id="{8488EFB7-C1C9-4A19-BCDD-9334C8AFEE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7259" y="4840195"/>
            <a:ext cx="1920194" cy="261107"/>
          </a:xfrm>
          <a:prstGeom prst="rect">
            <a:avLst/>
          </a:prstGeom>
        </p:spPr>
      </p:pic>
    </p:spTree>
    <p:extLst>
      <p:ext uri="{BB962C8B-B14F-4D97-AF65-F5344CB8AC3E}">
        <p14:creationId xmlns:p14="http://schemas.microsoft.com/office/powerpoint/2010/main" val="358870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6EBDE7A0-EA89-4F6B-9522-0695A8265B14}"/>
              </a:ext>
            </a:extLst>
          </p:cNvPr>
          <p:cNvSpPr>
            <a:spLocks noGrp="1"/>
          </p:cNvSpPr>
          <p:nvPr>
            <p:ph type="title"/>
          </p:nvPr>
        </p:nvSpPr>
        <p:spPr>
          <a:xfrm>
            <a:off x="0" y="0"/>
            <a:ext cx="9139061" cy="687318"/>
          </a:xfrm>
        </p:spPr>
        <p:txBody>
          <a:bodyPr>
            <a:noAutofit/>
          </a:bodyPr>
          <a:lstStyle/>
          <a:p>
            <a:r>
              <a:rPr lang="en-US" sz="2400" b="1" i="1" dirty="0">
                <a:latin typeface="+mj-lt"/>
                <a:ea typeface="Cambria" panose="02040503050406030204" pitchFamily="18" charset="0"/>
              </a:rPr>
              <a:t>Regression model to predict cascading effect</a:t>
            </a:r>
          </a:p>
        </p:txBody>
      </p:sp>
      <p:pic>
        <p:nvPicPr>
          <p:cNvPr id="9" name="Picture 8" descr="MU Logo-BTD-H-BG-4C.png">
            <a:hlinkClick r:id="rId2" action="ppaction://hlinksldjump"/>
            <a:extLst>
              <a:ext uri="{FF2B5EF4-FFF2-40B4-BE49-F238E27FC236}">
                <a16:creationId xmlns:a16="http://schemas.microsoft.com/office/drawing/2014/main" id="{94453CCA-75B3-4E69-A6FA-2059BE8A2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719" y="4863518"/>
            <a:ext cx="1920194" cy="261107"/>
          </a:xfrm>
          <a:prstGeom prst="rect">
            <a:avLst/>
          </a:prstGeom>
        </p:spPr>
      </p:pic>
      <p:sp>
        <p:nvSpPr>
          <p:cNvPr id="10" name="TextBox 9">
            <a:extLst>
              <a:ext uri="{FF2B5EF4-FFF2-40B4-BE49-F238E27FC236}">
                <a16:creationId xmlns:a16="http://schemas.microsoft.com/office/drawing/2014/main" id="{05F8D6EC-B545-42AA-B5C6-2927D2DB1AAC}"/>
              </a:ext>
            </a:extLst>
          </p:cNvPr>
          <p:cNvSpPr txBox="1"/>
          <p:nvPr/>
        </p:nvSpPr>
        <p:spPr>
          <a:xfrm>
            <a:off x="177834" y="3643056"/>
            <a:ext cx="4391696" cy="954107"/>
          </a:xfrm>
          <a:prstGeom prst="rect">
            <a:avLst/>
          </a:prstGeom>
          <a:noFill/>
        </p:spPr>
        <p:txBody>
          <a:bodyPr wrap="square" rtlCol="0">
            <a:spAutoFit/>
          </a:bodyPr>
          <a:lstStyle/>
          <a:p>
            <a:pPr marL="285750" indent="-285750">
              <a:buFontTx/>
              <a:buChar char="-"/>
            </a:pPr>
            <a:r>
              <a:rPr lang="en-US" sz="1400" b="1" dirty="0">
                <a:solidFill>
                  <a:srgbClr val="0070C0"/>
                </a:solidFill>
              </a:rPr>
              <a:t>Random forest regression worked best. </a:t>
            </a:r>
          </a:p>
          <a:p>
            <a:pPr marL="285750" indent="-285750">
              <a:buFontTx/>
              <a:buChar char="-"/>
            </a:pPr>
            <a:r>
              <a:rPr lang="en-US" sz="1400" b="1" dirty="0">
                <a:solidFill>
                  <a:srgbClr val="0070C0"/>
                </a:solidFill>
              </a:rPr>
              <a:t>r-squared of 0.91 found after hyperparameter tuning ( n_estimators = 300, min_samples_split=10, min_samples_leaf=10) </a:t>
            </a:r>
          </a:p>
        </p:txBody>
      </p:sp>
      <p:sp>
        <p:nvSpPr>
          <p:cNvPr id="11" name="TextBox 10">
            <a:extLst>
              <a:ext uri="{FF2B5EF4-FFF2-40B4-BE49-F238E27FC236}">
                <a16:creationId xmlns:a16="http://schemas.microsoft.com/office/drawing/2014/main" id="{5327D7CF-516B-4166-AB6C-0D0DC3B9B936}"/>
              </a:ext>
            </a:extLst>
          </p:cNvPr>
          <p:cNvSpPr txBox="1"/>
          <p:nvPr/>
        </p:nvSpPr>
        <p:spPr>
          <a:xfrm>
            <a:off x="4743424" y="3869044"/>
            <a:ext cx="3894595" cy="523220"/>
          </a:xfrm>
          <a:prstGeom prst="rect">
            <a:avLst/>
          </a:prstGeom>
          <a:noFill/>
        </p:spPr>
        <p:txBody>
          <a:bodyPr wrap="square" rtlCol="0">
            <a:spAutoFit/>
          </a:bodyPr>
          <a:lstStyle/>
          <a:p>
            <a:pPr algn="ctr"/>
            <a:r>
              <a:rPr lang="en-US" sz="1400" b="1" dirty="0">
                <a:solidFill>
                  <a:srgbClr val="0070C0"/>
                </a:solidFill>
              </a:rPr>
              <a:t>Predicted vs test data showing linear trend (random forest regressor)</a:t>
            </a:r>
          </a:p>
        </p:txBody>
      </p:sp>
      <p:pic>
        <p:nvPicPr>
          <p:cNvPr id="2050" name="Picture 2">
            <a:extLst>
              <a:ext uri="{FF2B5EF4-FFF2-40B4-BE49-F238E27FC236}">
                <a16:creationId xmlns:a16="http://schemas.microsoft.com/office/drawing/2014/main" id="{64899517-8CEE-44E9-9A02-4BD7F503D5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939" y="1158572"/>
            <a:ext cx="3676650" cy="2495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F9024C0E-1CF4-4879-AB24-C2CCC9EB81B0}"/>
              </a:ext>
            </a:extLst>
          </p:cNvPr>
          <p:cNvGraphicFramePr>
            <a:graphicFrameLocks/>
          </p:cNvGraphicFramePr>
          <p:nvPr>
            <p:extLst>
              <p:ext uri="{D42A27DB-BD31-4B8C-83A1-F6EECF244321}">
                <p14:modId xmlns:p14="http://schemas.microsoft.com/office/powerpoint/2010/main" val="673763672"/>
              </p:ext>
            </p:extLst>
          </p:nvPr>
        </p:nvGraphicFramePr>
        <p:xfrm>
          <a:off x="535357" y="1158573"/>
          <a:ext cx="3676650" cy="227635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4785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6EBDE7A0-EA89-4F6B-9522-0695A8265B14}"/>
              </a:ext>
            </a:extLst>
          </p:cNvPr>
          <p:cNvSpPr>
            <a:spLocks noGrp="1"/>
          </p:cNvSpPr>
          <p:nvPr>
            <p:ph type="title"/>
          </p:nvPr>
        </p:nvSpPr>
        <p:spPr>
          <a:xfrm>
            <a:off x="0" y="0"/>
            <a:ext cx="7683500" cy="586693"/>
          </a:xfrm>
        </p:spPr>
        <p:txBody>
          <a:bodyPr>
            <a:normAutofit/>
          </a:bodyPr>
          <a:lstStyle/>
          <a:p>
            <a:r>
              <a:rPr lang="en-US" sz="2400" b="1" i="1" dirty="0">
                <a:latin typeface="+mj-lt"/>
                <a:ea typeface="Cambria" panose="02040503050406030204" pitchFamily="18" charset="0"/>
              </a:rPr>
              <a:t>Classification of cascading failures</a:t>
            </a:r>
          </a:p>
        </p:txBody>
      </p:sp>
      <p:sp>
        <p:nvSpPr>
          <p:cNvPr id="8" name="TextBox 7">
            <a:extLst>
              <a:ext uri="{FF2B5EF4-FFF2-40B4-BE49-F238E27FC236}">
                <a16:creationId xmlns:a16="http://schemas.microsoft.com/office/drawing/2014/main" id="{3A18BB45-F2F4-478A-B5B9-095B2BA38E68}"/>
              </a:ext>
            </a:extLst>
          </p:cNvPr>
          <p:cNvSpPr txBox="1"/>
          <p:nvPr/>
        </p:nvSpPr>
        <p:spPr>
          <a:xfrm>
            <a:off x="809377" y="4187594"/>
            <a:ext cx="6720509" cy="646331"/>
          </a:xfrm>
          <a:prstGeom prst="rect">
            <a:avLst/>
          </a:prstGeom>
          <a:noFill/>
        </p:spPr>
        <p:txBody>
          <a:bodyPr wrap="square" rtlCol="0">
            <a:spAutoFit/>
          </a:bodyPr>
          <a:lstStyle/>
          <a:p>
            <a:pPr marL="285750" indent="-285750">
              <a:buFontTx/>
              <a:buChar char="-"/>
            </a:pPr>
            <a:r>
              <a:rPr lang="en-US" b="1" dirty="0">
                <a:solidFill>
                  <a:srgbClr val="0070C0"/>
                </a:solidFill>
              </a:rPr>
              <a:t>Random forest best accuracy</a:t>
            </a:r>
          </a:p>
          <a:p>
            <a:pPr marL="285750" indent="-285750">
              <a:buFontTx/>
              <a:buChar char="-"/>
            </a:pPr>
            <a:r>
              <a:rPr lang="en-US" b="1" dirty="0">
                <a:solidFill>
                  <a:srgbClr val="0070C0"/>
                </a:solidFill>
              </a:rPr>
              <a:t>Decision tree gave the best improvement after feature tuning</a:t>
            </a:r>
          </a:p>
        </p:txBody>
      </p:sp>
      <p:graphicFrame>
        <p:nvGraphicFramePr>
          <p:cNvPr id="11" name="Chart 10">
            <a:extLst>
              <a:ext uri="{FF2B5EF4-FFF2-40B4-BE49-F238E27FC236}">
                <a16:creationId xmlns:a16="http://schemas.microsoft.com/office/drawing/2014/main" id="{128D3667-204A-4346-8E71-3CD424A6A551}"/>
              </a:ext>
            </a:extLst>
          </p:cNvPr>
          <p:cNvGraphicFramePr>
            <a:graphicFrameLocks/>
          </p:cNvGraphicFramePr>
          <p:nvPr>
            <p:extLst>
              <p:ext uri="{D42A27DB-BD31-4B8C-83A1-F6EECF244321}">
                <p14:modId xmlns:p14="http://schemas.microsoft.com/office/powerpoint/2010/main" val="2416640077"/>
              </p:ext>
            </p:extLst>
          </p:nvPr>
        </p:nvGraphicFramePr>
        <p:xfrm>
          <a:off x="375049" y="1320226"/>
          <a:ext cx="4467538" cy="28659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9AB228B2-3268-4540-8C75-67BB86855495}"/>
              </a:ext>
            </a:extLst>
          </p:cNvPr>
          <p:cNvSpPr txBox="1"/>
          <p:nvPr/>
        </p:nvSpPr>
        <p:spPr>
          <a:xfrm>
            <a:off x="266700" y="661197"/>
            <a:ext cx="6046636" cy="830997"/>
          </a:xfrm>
          <a:prstGeom prst="rect">
            <a:avLst/>
          </a:prstGeom>
          <a:noFill/>
        </p:spPr>
        <p:txBody>
          <a:bodyPr wrap="square" rtlCol="0">
            <a:spAutoFit/>
          </a:bodyPr>
          <a:lstStyle/>
          <a:p>
            <a:r>
              <a:rPr lang="en-US" sz="1600" b="1" i="1" u="sng" dirty="0">
                <a:solidFill>
                  <a:srgbClr val="00B050"/>
                </a:solidFill>
              </a:rPr>
              <a:t>No cascade: cascading effect &lt;  mean of cascading effect </a:t>
            </a:r>
          </a:p>
          <a:p>
            <a:r>
              <a:rPr lang="en-US" sz="1600" b="1" i="1" u="sng" dirty="0">
                <a:solidFill>
                  <a:srgbClr val="00B050"/>
                </a:solidFill>
              </a:rPr>
              <a:t>Cascade: cascading effect &gt;=  mean of cascading effect </a:t>
            </a:r>
          </a:p>
          <a:p>
            <a:endParaRPr lang="en-US" sz="1600" b="1" i="1" u="sng" dirty="0">
              <a:solidFill>
                <a:srgbClr val="00B050"/>
              </a:solidFill>
            </a:endParaRPr>
          </a:p>
        </p:txBody>
      </p:sp>
      <p:graphicFrame>
        <p:nvGraphicFramePr>
          <p:cNvPr id="13" name="Table 7">
            <a:extLst>
              <a:ext uri="{FF2B5EF4-FFF2-40B4-BE49-F238E27FC236}">
                <a16:creationId xmlns:a16="http://schemas.microsoft.com/office/drawing/2014/main" id="{C6E0C728-1648-499C-8DAB-28F011ECB539}"/>
              </a:ext>
            </a:extLst>
          </p:cNvPr>
          <p:cNvGraphicFramePr>
            <a:graphicFrameLocks noGrp="1"/>
          </p:cNvGraphicFramePr>
          <p:nvPr>
            <p:extLst>
              <p:ext uri="{D42A27DB-BD31-4B8C-83A1-F6EECF244321}">
                <p14:modId xmlns:p14="http://schemas.microsoft.com/office/powerpoint/2010/main" val="3353654022"/>
              </p:ext>
            </p:extLst>
          </p:nvPr>
        </p:nvGraphicFramePr>
        <p:xfrm>
          <a:off x="5353381" y="1245870"/>
          <a:ext cx="3526072" cy="2651760"/>
        </p:xfrm>
        <a:graphic>
          <a:graphicData uri="http://schemas.openxmlformats.org/drawingml/2006/table">
            <a:tbl>
              <a:tblPr firstRow="1" bandRow="1">
                <a:tableStyleId>{5C22544A-7EE6-4342-B048-85BDC9FD1C3A}</a:tableStyleId>
              </a:tblPr>
              <a:tblGrid>
                <a:gridCol w="888584">
                  <a:extLst>
                    <a:ext uri="{9D8B030D-6E8A-4147-A177-3AD203B41FA5}">
                      <a16:colId xmlns:a16="http://schemas.microsoft.com/office/drawing/2014/main" val="3539720561"/>
                    </a:ext>
                  </a:extLst>
                </a:gridCol>
                <a:gridCol w="2637488">
                  <a:extLst>
                    <a:ext uri="{9D8B030D-6E8A-4147-A177-3AD203B41FA5}">
                      <a16:colId xmlns:a16="http://schemas.microsoft.com/office/drawing/2014/main" val="3651486468"/>
                    </a:ext>
                  </a:extLst>
                </a:gridCol>
              </a:tblGrid>
              <a:tr h="248647">
                <a:tc>
                  <a:txBody>
                    <a:bodyPr/>
                    <a:lstStyle/>
                    <a:p>
                      <a:r>
                        <a:rPr lang="en-US" sz="1100" dirty="0"/>
                        <a:t>Model</a:t>
                      </a:r>
                    </a:p>
                  </a:txBody>
                  <a:tcPr/>
                </a:tc>
                <a:tc>
                  <a:txBody>
                    <a:bodyPr/>
                    <a:lstStyle/>
                    <a:p>
                      <a:r>
                        <a:rPr lang="en-US" sz="1100" dirty="0"/>
                        <a:t>Best hyperparameters</a:t>
                      </a:r>
                    </a:p>
                  </a:txBody>
                  <a:tcPr/>
                </a:tc>
                <a:extLst>
                  <a:ext uri="{0D108BD9-81ED-4DB2-BD59-A6C34878D82A}">
                    <a16:rowId xmlns:a16="http://schemas.microsoft.com/office/drawing/2014/main" val="4134424228"/>
                  </a:ext>
                </a:extLst>
              </a:tr>
              <a:tr h="306551">
                <a:tc>
                  <a:txBody>
                    <a:bodyPr/>
                    <a:lstStyle/>
                    <a:p>
                      <a:r>
                        <a:rPr kumimoji="0" lang="en-US" altLang="en-US" sz="1100" b="0" i="0" u="none" strike="noStrike" kern="1200" cap="none" normalizeH="0" baseline="0" dirty="0">
                          <a:ln>
                            <a:noFill/>
                          </a:ln>
                          <a:solidFill>
                            <a:srgbClr val="000000"/>
                          </a:solidFill>
                          <a:effectLst/>
                          <a:latin typeface="+mn-lt"/>
                          <a:ea typeface="+mn-ea"/>
                          <a:cs typeface="+mn-cs"/>
                        </a:rPr>
                        <a:t>Decision tree </a:t>
                      </a:r>
                      <a:endParaRPr lang="en-US" sz="1100" dirty="0"/>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000000"/>
                          </a:solidFill>
                          <a:effectLst/>
                          <a:latin typeface="+mn-lt"/>
                          <a:ea typeface="+mn-ea"/>
                          <a:cs typeface="+mn-cs"/>
                        </a:rPr>
                        <a:t>'criterion': 'entropy’, 'min_samples_leaf': 10,  'min_samples_split': 5</a:t>
                      </a:r>
                      <a:endParaRPr lang="en-US" sz="1100" dirty="0"/>
                    </a:p>
                  </a:txBody>
                  <a:tcPr/>
                </a:tc>
                <a:extLst>
                  <a:ext uri="{0D108BD9-81ED-4DB2-BD59-A6C34878D82A}">
                    <a16:rowId xmlns:a16="http://schemas.microsoft.com/office/drawing/2014/main" val="2643963468"/>
                  </a:ext>
                </a:extLst>
              </a:tr>
              <a:tr h="306551">
                <a:tc>
                  <a:txBody>
                    <a:bodyPr/>
                    <a:lstStyle/>
                    <a:p>
                      <a:r>
                        <a:rPr lang="en-US" sz="1100" dirty="0"/>
                        <a:t>KNN</a:t>
                      </a:r>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000000"/>
                          </a:solidFill>
                          <a:effectLst/>
                          <a:latin typeface="+mn-lt"/>
                          <a:ea typeface="+mn-ea"/>
                          <a:cs typeface="+mn-cs"/>
                        </a:rPr>
                        <a:t>'algorithm': 'auto’,'</a:t>
                      </a:r>
                      <a:r>
                        <a:rPr kumimoji="0" lang="en-US" altLang="en-US" sz="1100" b="0" i="0" u="none" strike="noStrike" kern="1200" cap="none" normalizeH="0" baseline="0" dirty="0" err="1">
                          <a:ln>
                            <a:noFill/>
                          </a:ln>
                          <a:solidFill>
                            <a:srgbClr val="000000"/>
                          </a:solidFill>
                          <a:effectLst/>
                          <a:latin typeface="+mn-lt"/>
                          <a:ea typeface="+mn-ea"/>
                          <a:cs typeface="+mn-cs"/>
                        </a:rPr>
                        <a:t>leaf_size</a:t>
                      </a:r>
                      <a:r>
                        <a:rPr kumimoji="0" lang="en-US" altLang="en-US" sz="1100" b="0" i="0" u="none" strike="noStrike" kern="1200" cap="none" normalizeH="0" baseline="0" dirty="0">
                          <a:ln>
                            <a:noFill/>
                          </a:ln>
                          <a:solidFill>
                            <a:srgbClr val="000000"/>
                          </a:solidFill>
                          <a:effectLst/>
                          <a:latin typeface="+mn-lt"/>
                          <a:ea typeface="+mn-ea"/>
                          <a:cs typeface="+mn-cs"/>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000000"/>
                          </a:solidFill>
                          <a:effectLst/>
                          <a:latin typeface="+mn-lt"/>
                          <a:ea typeface="+mn-ea"/>
                          <a:cs typeface="+mn-cs"/>
                        </a:rPr>
                        <a:t> 'n_neighbors': 10, 'weights': 'distance'</a:t>
                      </a:r>
                      <a:endParaRPr lang="en-US" sz="1100" dirty="0"/>
                    </a:p>
                  </a:txBody>
                  <a:tcPr/>
                </a:tc>
                <a:extLst>
                  <a:ext uri="{0D108BD9-81ED-4DB2-BD59-A6C34878D82A}">
                    <a16:rowId xmlns:a16="http://schemas.microsoft.com/office/drawing/2014/main" val="3268387929"/>
                  </a:ext>
                </a:extLst>
              </a:tr>
              <a:tr h="306551">
                <a:tc>
                  <a:txBody>
                    <a:bodyPr/>
                    <a:lstStyle/>
                    <a:p>
                      <a:r>
                        <a:rPr lang="en-US" altLang="en-US" sz="1100" kern="1200" dirty="0">
                          <a:solidFill>
                            <a:schemeClr val="dk1"/>
                          </a:solidFill>
                          <a:latin typeface="+mn-lt"/>
                          <a:ea typeface="+mn-ea"/>
                          <a:cs typeface="+mn-cs"/>
                        </a:rPr>
                        <a:t>Adaboost</a:t>
                      </a:r>
                      <a:endParaRPr lang="en-US" sz="1100" kern="1200" dirty="0">
                        <a:solidFill>
                          <a:schemeClr val="dk1"/>
                        </a:solidFill>
                        <a:latin typeface="+mn-lt"/>
                        <a:ea typeface="+mn-ea"/>
                        <a:cs typeface="+mn-cs"/>
                      </a:endParaRPr>
                    </a:p>
                  </a:txBody>
                  <a:tcPr/>
                </a:tc>
                <a:tc>
                  <a:txBody>
                    <a:bodyPr/>
                    <a:lstStyle/>
                    <a:p>
                      <a:r>
                        <a:rPr lang="en-US" altLang="en-US" sz="1100" kern="1200" dirty="0">
                          <a:solidFill>
                            <a:schemeClr val="dk1"/>
                          </a:solidFill>
                          <a:latin typeface="+mn-lt"/>
                          <a:ea typeface="+mn-ea"/>
                          <a:cs typeface="+mn-cs"/>
                        </a:rPr>
                        <a:t>'algorithm': 'SAMME.R', '</a:t>
                      </a:r>
                      <a:r>
                        <a:rPr lang="en-US" altLang="en-US" sz="1100" kern="1200" dirty="0" err="1">
                          <a:solidFill>
                            <a:schemeClr val="dk1"/>
                          </a:solidFill>
                          <a:latin typeface="+mn-lt"/>
                          <a:ea typeface="+mn-ea"/>
                          <a:cs typeface="+mn-cs"/>
                        </a:rPr>
                        <a:t>learning_rate</a:t>
                      </a:r>
                      <a:r>
                        <a:rPr lang="en-US" altLang="en-US" sz="1100" kern="1200" dirty="0">
                          <a:solidFill>
                            <a:schemeClr val="dk1"/>
                          </a:solidFill>
                          <a:latin typeface="+mn-lt"/>
                          <a:ea typeface="+mn-ea"/>
                          <a:cs typeface="+mn-cs"/>
                        </a:rPr>
                        <a:t>': 0.5, '</a:t>
                      </a:r>
                      <a:r>
                        <a:rPr lang="en-US" altLang="en-US" sz="1100" kern="1200" dirty="0" err="1">
                          <a:solidFill>
                            <a:schemeClr val="dk1"/>
                          </a:solidFill>
                          <a:latin typeface="+mn-lt"/>
                          <a:ea typeface="+mn-ea"/>
                          <a:cs typeface="+mn-cs"/>
                        </a:rPr>
                        <a:t>n_estimators</a:t>
                      </a:r>
                      <a:r>
                        <a:rPr lang="en-US" altLang="en-US" sz="1100" kern="1200" dirty="0">
                          <a:solidFill>
                            <a:schemeClr val="dk1"/>
                          </a:solidFill>
                          <a:latin typeface="+mn-lt"/>
                          <a:ea typeface="+mn-ea"/>
                          <a:cs typeface="+mn-cs"/>
                        </a:rPr>
                        <a:t>': 200 </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79474743"/>
                  </a:ext>
                </a:extLst>
              </a:tr>
              <a:tr h="306551">
                <a:tc>
                  <a:txBody>
                    <a:bodyPr/>
                    <a:lstStyle/>
                    <a:p>
                      <a:r>
                        <a:rPr lang="en-US" sz="1100" dirty="0"/>
                        <a:t>Random forest</a:t>
                      </a:r>
                    </a:p>
                  </a:txBody>
                  <a:tcPr/>
                </a:tc>
                <a:tc>
                  <a:txBody>
                    <a:bodyPr/>
                    <a:lstStyle/>
                    <a:p>
                      <a:r>
                        <a:rPr lang="en-US" sz="1100" dirty="0"/>
                        <a:t>'criterion': '</a:t>
                      </a:r>
                      <a:r>
                        <a:rPr lang="en-US" sz="1100" dirty="0" err="1"/>
                        <a:t>gini</a:t>
                      </a:r>
                      <a:r>
                        <a:rPr lang="en-US" sz="1100" dirty="0"/>
                        <a:t>', 'min_samples_leaf': 5, 'min_samples_split': 5, 'n_estimators': 50</a:t>
                      </a:r>
                    </a:p>
                  </a:txBody>
                  <a:tcPr/>
                </a:tc>
                <a:extLst>
                  <a:ext uri="{0D108BD9-81ED-4DB2-BD59-A6C34878D82A}">
                    <a16:rowId xmlns:a16="http://schemas.microsoft.com/office/drawing/2014/main" val="2255011276"/>
                  </a:ext>
                </a:extLst>
              </a:tr>
              <a:tr h="269405">
                <a:tc>
                  <a:txBody>
                    <a:bodyPr/>
                    <a:lstStyle/>
                    <a:p>
                      <a:r>
                        <a:rPr lang="en-US" sz="1100" dirty="0"/>
                        <a:t>Logistic regression </a:t>
                      </a:r>
                    </a:p>
                  </a:txBody>
                  <a:tcPr/>
                </a:tc>
                <a:tc>
                  <a:txBody>
                    <a:bodyPr/>
                    <a:lstStyle/>
                    <a:p>
                      <a:r>
                        <a:rPr lang="en-US" sz="1100" dirty="0"/>
                        <a:t>C= 10 (penalty =‘l2’)</a:t>
                      </a:r>
                    </a:p>
                  </a:txBody>
                  <a:tcPr/>
                </a:tc>
                <a:extLst>
                  <a:ext uri="{0D108BD9-81ED-4DB2-BD59-A6C34878D82A}">
                    <a16:rowId xmlns:a16="http://schemas.microsoft.com/office/drawing/2014/main" val="1841077557"/>
                  </a:ext>
                </a:extLst>
              </a:tr>
              <a:tr h="248647">
                <a:tc>
                  <a:txBody>
                    <a:bodyPr/>
                    <a:lstStyle/>
                    <a:p>
                      <a:r>
                        <a:rPr lang="en-US" sz="1100" dirty="0"/>
                        <a:t>SVM</a:t>
                      </a:r>
                    </a:p>
                  </a:txBody>
                  <a:tcPr/>
                </a:tc>
                <a:tc>
                  <a:txBody>
                    <a:bodyPr/>
                    <a:lstStyle/>
                    <a:p>
                      <a:r>
                        <a:rPr lang="en-US" sz="1100" dirty="0"/>
                        <a:t>'C’: 5, 'kernel': ['</a:t>
                      </a:r>
                      <a:r>
                        <a:rPr lang="en-US" sz="1100" dirty="0" err="1"/>
                        <a:t>rbf</a:t>
                      </a:r>
                      <a:r>
                        <a:rPr lang="en-US" sz="1100" dirty="0"/>
                        <a:t>']</a:t>
                      </a:r>
                    </a:p>
                  </a:txBody>
                  <a:tcPr/>
                </a:tc>
                <a:extLst>
                  <a:ext uri="{0D108BD9-81ED-4DB2-BD59-A6C34878D82A}">
                    <a16:rowId xmlns:a16="http://schemas.microsoft.com/office/drawing/2014/main" val="3210586592"/>
                  </a:ext>
                </a:extLst>
              </a:tr>
            </a:tbl>
          </a:graphicData>
        </a:graphic>
      </p:graphicFrame>
      <p:pic>
        <p:nvPicPr>
          <p:cNvPr id="14" name="Picture 13" descr="MU Logo-BTD-H-BG-4C.png">
            <a:hlinkClick r:id="rId3" action="ppaction://hlinksldjump"/>
            <a:extLst>
              <a:ext uri="{FF2B5EF4-FFF2-40B4-BE49-F238E27FC236}">
                <a16:creationId xmlns:a16="http://schemas.microsoft.com/office/drawing/2014/main" id="{2492D7FA-3CC1-4582-A3D5-46C52B3BA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2054229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E9FC9D-845C-4261-B631-E48D5BB1BF63}"/>
              </a:ext>
            </a:extLst>
          </p:cNvPr>
          <p:cNvSpPr/>
          <p:nvPr/>
        </p:nvSpPr>
        <p:spPr>
          <a:xfrm>
            <a:off x="-1" y="-14555"/>
            <a:ext cx="9295075" cy="461665"/>
          </a:xfrm>
          <a:prstGeom prst="rect">
            <a:avLst/>
          </a:prstGeom>
        </p:spPr>
        <p:txBody>
          <a:bodyPr wrap="square">
            <a:spAutoFit/>
          </a:bodyPr>
          <a:lstStyle/>
          <a:p>
            <a:r>
              <a:rPr lang="en-US" sz="2400" b="1" i="1" dirty="0">
                <a:solidFill>
                  <a:srgbClr val="0070C0"/>
                </a:solidFill>
                <a:latin typeface="+mj-lt"/>
                <a:ea typeface="Cambria" panose="02040503050406030204" pitchFamily="18" charset="0"/>
              </a:rPr>
              <a:t>Predicting cascading failures (classification report with tuned features)</a:t>
            </a:r>
            <a:endParaRPr lang="en-US" sz="2400" b="1" i="1" dirty="0">
              <a:solidFill>
                <a:srgbClr val="0070C0"/>
              </a:solidFill>
              <a:latin typeface="+mj-lt"/>
            </a:endParaRPr>
          </a:p>
        </p:txBody>
      </p:sp>
      <p:graphicFrame>
        <p:nvGraphicFramePr>
          <p:cNvPr id="3" name="Chart 2">
            <a:extLst>
              <a:ext uri="{FF2B5EF4-FFF2-40B4-BE49-F238E27FC236}">
                <a16:creationId xmlns:a16="http://schemas.microsoft.com/office/drawing/2014/main" id="{3D436B97-5B3F-47F5-9F8A-65CD22876750}"/>
              </a:ext>
            </a:extLst>
          </p:cNvPr>
          <p:cNvGraphicFramePr>
            <a:graphicFrameLocks/>
          </p:cNvGraphicFramePr>
          <p:nvPr>
            <p:extLst>
              <p:ext uri="{D42A27DB-BD31-4B8C-83A1-F6EECF244321}">
                <p14:modId xmlns:p14="http://schemas.microsoft.com/office/powerpoint/2010/main" val="1905657999"/>
              </p:ext>
            </p:extLst>
          </p:nvPr>
        </p:nvGraphicFramePr>
        <p:xfrm>
          <a:off x="417443" y="1359424"/>
          <a:ext cx="3645674" cy="24246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0A334D2-128C-4B63-B0A9-A73F15D90A91}"/>
              </a:ext>
            </a:extLst>
          </p:cNvPr>
          <p:cNvGraphicFramePr>
            <a:graphicFrameLocks/>
          </p:cNvGraphicFramePr>
          <p:nvPr>
            <p:extLst>
              <p:ext uri="{D42A27DB-BD31-4B8C-83A1-F6EECF244321}">
                <p14:modId xmlns:p14="http://schemas.microsoft.com/office/powerpoint/2010/main" val="2388861503"/>
              </p:ext>
            </p:extLst>
          </p:nvPr>
        </p:nvGraphicFramePr>
        <p:xfrm>
          <a:off x="4572000" y="1350975"/>
          <a:ext cx="4150581" cy="242465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87F5E7AB-700F-458F-8E0D-3391A34425C5}"/>
              </a:ext>
            </a:extLst>
          </p:cNvPr>
          <p:cNvSpPr txBox="1"/>
          <p:nvPr/>
        </p:nvSpPr>
        <p:spPr>
          <a:xfrm>
            <a:off x="588397" y="4050058"/>
            <a:ext cx="8332966" cy="369332"/>
          </a:xfrm>
          <a:prstGeom prst="rect">
            <a:avLst/>
          </a:prstGeom>
          <a:noFill/>
        </p:spPr>
        <p:txBody>
          <a:bodyPr wrap="square" rtlCol="0">
            <a:spAutoFit/>
          </a:bodyPr>
          <a:lstStyle/>
          <a:p>
            <a:r>
              <a:rPr lang="en-US" dirty="0">
                <a:solidFill>
                  <a:srgbClr val="0070C0"/>
                </a:solidFill>
              </a:rPr>
              <a:t>- Model could predict the cascade/no cascade classes with high precision and recall. </a:t>
            </a:r>
          </a:p>
        </p:txBody>
      </p:sp>
      <p:pic>
        <p:nvPicPr>
          <p:cNvPr id="7" name="Picture 6" descr="MU Logo-BTD-H-BG-4C.png">
            <a:hlinkClick r:id="rId4" action="ppaction://hlinksldjump"/>
            <a:extLst>
              <a:ext uri="{FF2B5EF4-FFF2-40B4-BE49-F238E27FC236}">
                <a16:creationId xmlns:a16="http://schemas.microsoft.com/office/drawing/2014/main" id="{610C34A6-ABEC-4FC0-AFAF-E72680625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305514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6EBDE7A0-EA89-4F6B-9522-0695A8265B14}"/>
              </a:ext>
            </a:extLst>
          </p:cNvPr>
          <p:cNvSpPr>
            <a:spLocks noGrp="1"/>
          </p:cNvSpPr>
          <p:nvPr>
            <p:ph type="title"/>
          </p:nvPr>
        </p:nvSpPr>
        <p:spPr>
          <a:xfrm>
            <a:off x="91184" y="553998"/>
            <a:ext cx="8490856" cy="3499842"/>
          </a:xfrm>
        </p:spPr>
        <p:txBody>
          <a:bodyPr>
            <a:noAutofit/>
          </a:bodyPr>
          <a:lstStyle/>
          <a:p>
            <a:r>
              <a:rPr lang="en-US" sz="2000" dirty="0">
                <a:solidFill>
                  <a:schemeClr val="tx1"/>
                </a:solidFill>
                <a:latin typeface="+mn-lt"/>
              </a:rPr>
              <a:t>-  Machine learning algorithms were used to predict cascading failures in smart grids.</a:t>
            </a:r>
            <a:br>
              <a:rPr lang="en-US" sz="2000" dirty="0">
                <a:solidFill>
                  <a:schemeClr val="tx1"/>
                </a:solidFill>
                <a:latin typeface="+mn-lt"/>
              </a:rPr>
            </a:br>
            <a:br>
              <a:rPr lang="en-US" sz="2000" dirty="0">
                <a:solidFill>
                  <a:schemeClr val="tx1"/>
                </a:solidFill>
                <a:latin typeface="+mn-lt"/>
              </a:rPr>
            </a:br>
            <a:r>
              <a:rPr lang="en-US" sz="2000" dirty="0">
                <a:solidFill>
                  <a:schemeClr val="tx1"/>
                </a:solidFill>
                <a:latin typeface="+mn-lt"/>
              </a:rPr>
              <a:t>-  We would use random forest for classification and regression for production because of high accuracy and a wide variety of hyperparameter tuning opportunities.</a:t>
            </a:r>
            <a:br>
              <a:rPr lang="en-US" sz="2000" dirty="0">
                <a:solidFill>
                  <a:schemeClr val="tx1"/>
                </a:solidFill>
                <a:latin typeface="+mn-lt"/>
              </a:rPr>
            </a:br>
            <a:br>
              <a:rPr lang="en-US" sz="2000" dirty="0">
                <a:solidFill>
                  <a:schemeClr val="tx1"/>
                </a:solidFill>
                <a:latin typeface="+mn-lt"/>
              </a:rPr>
            </a:br>
            <a:r>
              <a:rPr lang="en-US" sz="2000" dirty="0">
                <a:solidFill>
                  <a:schemeClr val="tx1"/>
                </a:solidFill>
                <a:latin typeface="+mn-lt"/>
              </a:rPr>
              <a:t>-  Modeling effort reduces computational time.</a:t>
            </a:r>
            <a:br>
              <a:rPr lang="en-US" sz="2000" dirty="0">
                <a:solidFill>
                  <a:schemeClr val="tx1"/>
                </a:solidFill>
                <a:latin typeface="+mn-lt"/>
              </a:rPr>
            </a:br>
            <a:br>
              <a:rPr lang="en-US" sz="2000" dirty="0">
                <a:solidFill>
                  <a:schemeClr val="tx1"/>
                </a:solidFill>
                <a:latin typeface="+mn-lt"/>
              </a:rPr>
            </a:br>
            <a:r>
              <a:rPr lang="en-US" sz="2000" dirty="0">
                <a:solidFill>
                  <a:schemeClr val="tx1"/>
                </a:solidFill>
                <a:latin typeface="+mn-lt"/>
              </a:rPr>
              <a:t>-  </a:t>
            </a:r>
            <a:r>
              <a:rPr lang="en-US" sz="2000" dirty="0">
                <a:solidFill>
                  <a:schemeClr val="tx1"/>
                </a:solidFill>
              </a:rPr>
              <a:t>Utilities can use this model to mitigate the risk of cascading failures during planning phase.</a:t>
            </a:r>
            <a:br>
              <a:rPr lang="en-US" sz="2000" dirty="0"/>
            </a:br>
            <a:endParaRPr lang="en-US" sz="2000" dirty="0">
              <a:solidFill>
                <a:schemeClr val="tx1"/>
              </a:solidFill>
              <a:latin typeface="+mn-lt"/>
            </a:endParaRPr>
          </a:p>
        </p:txBody>
      </p:sp>
      <p:sp>
        <p:nvSpPr>
          <p:cNvPr id="3" name="Rectangle 2">
            <a:extLst>
              <a:ext uri="{FF2B5EF4-FFF2-40B4-BE49-F238E27FC236}">
                <a16:creationId xmlns:a16="http://schemas.microsoft.com/office/drawing/2014/main" id="{D418B0EF-34D8-482B-88FF-3F25153D3559}"/>
              </a:ext>
            </a:extLst>
          </p:cNvPr>
          <p:cNvSpPr/>
          <p:nvPr/>
        </p:nvSpPr>
        <p:spPr>
          <a:xfrm>
            <a:off x="1540324" y="0"/>
            <a:ext cx="1707583" cy="553998"/>
          </a:xfrm>
          <a:prstGeom prst="rect">
            <a:avLst/>
          </a:prstGeom>
        </p:spPr>
        <p:txBody>
          <a:bodyPr wrap="none">
            <a:spAutoFit/>
          </a:bodyPr>
          <a:lstStyle/>
          <a:p>
            <a:r>
              <a:rPr lang="en-US" sz="3000" b="1" dirty="0">
                <a:solidFill>
                  <a:schemeClr val="bg1"/>
                </a:solidFill>
                <a:latin typeface="+mj-lt"/>
                <a:ea typeface="Cambria" panose="02040503050406030204" pitchFamily="18" charset="0"/>
              </a:rPr>
              <a:t>Summary</a:t>
            </a:r>
            <a:endParaRPr lang="en-US" sz="3000" dirty="0">
              <a:solidFill>
                <a:schemeClr val="bg1"/>
              </a:solidFill>
              <a:latin typeface="+mj-lt"/>
            </a:endParaRPr>
          </a:p>
        </p:txBody>
      </p:sp>
      <p:sp>
        <p:nvSpPr>
          <p:cNvPr id="7" name="Rectangle 6">
            <a:extLst>
              <a:ext uri="{FF2B5EF4-FFF2-40B4-BE49-F238E27FC236}">
                <a16:creationId xmlns:a16="http://schemas.microsoft.com/office/drawing/2014/main" id="{70850A73-44DB-4471-B9B7-AF895BE9619B}"/>
              </a:ext>
            </a:extLst>
          </p:cNvPr>
          <p:cNvSpPr/>
          <p:nvPr/>
        </p:nvSpPr>
        <p:spPr>
          <a:xfrm>
            <a:off x="0" y="0"/>
            <a:ext cx="1400063" cy="461665"/>
          </a:xfrm>
          <a:prstGeom prst="rect">
            <a:avLst/>
          </a:prstGeom>
        </p:spPr>
        <p:txBody>
          <a:bodyPr wrap="none">
            <a:spAutoFit/>
          </a:bodyPr>
          <a:lstStyle/>
          <a:p>
            <a:r>
              <a:rPr lang="en-US" sz="2400" b="1" i="1" dirty="0">
                <a:solidFill>
                  <a:srgbClr val="0070C0"/>
                </a:solidFill>
                <a:latin typeface="+mj-lt"/>
                <a:ea typeface="Cambria" panose="02040503050406030204" pitchFamily="18" charset="0"/>
              </a:rPr>
              <a:t>Summary</a:t>
            </a:r>
            <a:endParaRPr lang="en-US" sz="2400" i="1" dirty="0">
              <a:solidFill>
                <a:srgbClr val="0070C0"/>
              </a:solidFill>
              <a:latin typeface="+mj-lt"/>
            </a:endParaRPr>
          </a:p>
        </p:txBody>
      </p:sp>
      <p:pic>
        <p:nvPicPr>
          <p:cNvPr id="8" name="Picture 7" descr="MU Logo-BTD-H-BG-4C.png">
            <a:hlinkClick r:id="rId2" action="ppaction://hlinksldjump"/>
            <a:extLst>
              <a:ext uri="{FF2B5EF4-FFF2-40B4-BE49-F238E27FC236}">
                <a16:creationId xmlns:a16="http://schemas.microsoft.com/office/drawing/2014/main" id="{0392D8CC-1157-4820-89CF-80BDAD9D4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59" y="4812202"/>
            <a:ext cx="1920194" cy="261107"/>
          </a:xfrm>
          <a:prstGeom prst="rect">
            <a:avLst/>
          </a:prstGeom>
        </p:spPr>
      </p:pic>
    </p:spTree>
    <p:extLst>
      <p:ext uri="{BB962C8B-B14F-4D97-AF65-F5344CB8AC3E}">
        <p14:creationId xmlns:p14="http://schemas.microsoft.com/office/powerpoint/2010/main" val="23515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 master gold gradient b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0"/>
            <a:ext cx="9144000" cy="600113"/>
          </a:xfrm>
          <a:prstGeom prst="rect">
            <a:avLst/>
          </a:prstGeom>
        </p:spPr>
      </p:pic>
      <p:pic>
        <p:nvPicPr>
          <p:cNvPr id="2" name="Picture 1" descr="PPT master blue grad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4872914"/>
          </a:xfrm>
          <a:prstGeom prst="rect">
            <a:avLst/>
          </a:prstGeom>
        </p:spPr>
      </p:pic>
      <p:pic>
        <p:nvPicPr>
          <p:cNvPr id="5" name="Picture 4" descr="MU Logo-BTD-H-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325" y="4669617"/>
            <a:ext cx="2174875" cy="295738"/>
          </a:xfrm>
          <a:prstGeom prst="rect">
            <a:avLst/>
          </a:prstGeom>
        </p:spPr>
      </p:pic>
      <p:pic>
        <p:nvPicPr>
          <p:cNvPr id="7" name="Picture 6" descr="MU Logo-BTD-H-BG-4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7325" y="4669622"/>
            <a:ext cx="2174875" cy="295739"/>
          </a:xfrm>
          <a:prstGeom prst="rect">
            <a:avLst/>
          </a:prstGeom>
        </p:spPr>
      </p:pic>
      <p:pic>
        <p:nvPicPr>
          <p:cNvPr id="9" name="Picture 8" descr="PPT master dark blue ape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4403763"/>
            <a:ext cx="4623295" cy="462802"/>
          </a:xfrm>
          <a:prstGeom prst="rect">
            <a:avLst/>
          </a:prstGeom>
        </p:spPr>
      </p:pic>
      <p:sp>
        <p:nvSpPr>
          <p:cNvPr id="10" name="Title 1">
            <a:extLst>
              <a:ext uri="{FF2B5EF4-FFF2-40B4-BE49-F238E27FC236}">
                <a16:creationId xmlns:a16="http://schemas.microsoft.com/office/drawing/2014/main" id="{8F77AEC8-0A53-4199-BA5C-3C19943A0E04}"/>
              </a:ext>
            </a:extLst>
          </p:cNvPr>
          <p:cNvSpPr txBox="1">
            <a:spLocks/>
          </p:cNvSpPr>
          <p:nvPr/>
        </p:nvSpPr>
        <p:spPr>
          <a:xfrm>
            <a:off x="628650" y="273844"/>
            <a:ext cx="7886700" cy="1095375"/>
          </a:xfrm>
          <a:prstGeom prst="rect">
            <a:avLst/>
          </a:prstGeom>
          <a:solidFill>
            <a:schemeClr val="bg1">
              <a:alpha val="75000"/>
            </a:schemeClr>
          </a:solidFill>
          <a:ln w="38100" cap="sq">
            <a:noFill/>
            <a:miter lim="800000"/>
          </a:ln>
        </p:spPr>
        <p:txBody>
          <a:bodyPr vert="horz" wrap="square" lIns="68580" tIns="34290" rIns="68580" bIns="34290" rtlCol="0" anchor="ctr">
            <a:normAutofit fontScale="97500" lnSpcReduction="10000"/>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3600" dirty="0"/>
              <a:t>THANK YOU</a:t>
            </a:r>
          </a:p>
          <a:p>
            <a:r>
              <a:rPr lang="en-US" sz="3600" dirty="0"/>
              <a:t>QUESTIONS</a:t>
            </a:r>
          </a:p>
        </p:txBody>
      </p:sp>
      <p:graphicFrame>
        <p:nvGraphicFramePr>
          <p:cNvPr id="11" name="Content Placeholder 3">
            <a:extLst>
              <a:ext uri="{FF2B5EF4-FFF2-40B4-BE49-F238E27FC236}">
                <a16:creationId xmlns:a16="http://schemas.microsoft.com/office/drawing/2014/main" id="{7FD42C83-CD16-4782-B1D1-FAC6FEAEFBDA}"/>
              </a:ext>
            </a:extLst>
          </p:cNvPr>
          <p:cNvGraphicFramePr>
            <a:graphicFrameLocks/>
          </p:cNvGraphicFramePr>
          <p:nvPr>
            <p:extLst>
              <p:ext uri="{D42A27DB-BD31-4B8C-83A1-F6EECF244321}">
                <p14:modId xmlns:p14="http://schemas.microsoft.com/office/powerpoint/2010/main" val="2756220947"/>
              </p:ext>
            </p:extLst>
          </p:nvPr>
        </p:nvGraphicFramePr>
        <p:xfrm>
          <a:off x="628650" y="1369219"/>
          <a:ext cx="7886700" cy="2796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18233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2D10-85A1-4AB2-BED2-C3581CDD74AC}"/>
              </a:ext>
            </a:extLst>
          </p:cNvPr>
          <p:cNvSpPr>
            <a:spLocks noGrp="1"/>
          </p:cNvSpPr>
          <p:nvPr>
            <p:ph type="title"/>
          </p:nvPr>
        </p:nvSpPr>
        <p:spPr>
          <a:xfrm>
            <a:off x="0" y="2187"/>
            <a:ext cx="7489373" cy="577237"/>
          </a:xfrm>
        </p:spPr>
        <p:txBody>
          <a:bodyPr>
            <a:normAutofit/>
          </a:bodyPr>
          <a:lstStyle/>
          <a:p>
            <a:r>
              <a:rPr lang="en-US" sz="2400" b="1" i="1" dirty="0">
                <a:latin typeface="+mn-lt"/>
              </a:rPr>
              <a:t>Annex1: Algorithms for cascading failure simulation</a:t>
            </a:r>
          </a:p>
        </p:txBody>
      </p:sp>
      <p:pic>
        <p:nvPicPr>
          <p:cNvPr id="4" name="Picture 3">
            <a:extLst>
              <a:ext uri="{FF2B5EF4-FFF2-40B4-BE49-F238E27FC236}">
                <a16:creationId xmlns:a16="http://schemas.microsoft.com/office/drawing/2014/main" id="{8546D207-5A29-41E9-8A22-5C619EB2D251}"/>
              </a:ext>
            </a:extLst>
          </p:cNvPr>
          <p:cNvPicPr>
            <a:picLocks noChangeAspect="1"/>
          </p:cNvPicPr>
          <p:nvPr/>
        </p:nvPicPr>
        <p:blipFill>
          <a:blip r:embed="rId2"/>
          <a:stretch>
            <a:fillRect/>
          </a:stretch>
        </p:blipFill>
        <p:spPr>
          <a:xfrm>
            <a:off x="74109" y="1028701"/>
            <a:ext cx="4109435" cy="2626286"/>
          </a:xfrm>
          <a:prstGeom prst="rect">
            <a:avLst/>
          </a:prstGeom>
        </p:spPr>
      </p:pic>
      <p:pic>
        <p:nvPicPr>
          <p:cNvPr id="5" name="Picture 4">
            <a:extLst>
              <a:ext uri="{FF2B5EF4-FFF2-40B4-BE49-F238E27FC236}">
                <a16:creationId xmlns:a16="http://schemas.microsoft.com/office/drawing/2014/main" id="{4715790F-6B9A-49A8-B5C1-5D6ECFDEA37B}"/>
              </a:ext>
            </a:extLst>
          </p:cNvPr>
          <p:cNvPicPr>
            <a:picLocks noChangeAspect="1"/>
          </p:cNvPicPr>
          <p:nvPr/>
        </p:nvPicPr>
        <p:blipFill>
          <a:blip r:embed="rId3"/>
          <a:stretch>
            <a:fillRect/>
          </a:stretch>
        </p:blipFill>
        <p:spPr>
          <a:xfrm>
            <a:off x="4366479" y="1028700"/>
            <a:ext cx="4703413" cy="2626286"/>
          </a:xfrm>
          <a:prstGeom prst="rect">
            <a:avLst/>
          </a:prstGeom>
        </p:spPr>
      </p:pic>
      <p:sp>
        <p:nvSpPr>
          <p:cNvPr id="6" name="TextBox 5">
            <a:extLst>
              <a:ext uri="{FF2B5EF4-FFF2-40B4-BE49-F238E27FC236}">
                <a16:creationId xmlns:a16="http://schemas.microsoft.com/office/drawing/2014/main" id="{A94784F8-826B-47DF-BB32-4159D0056705}"/>
              </a:ext>
            </a:extLst>
          </p:cNvPr>
          <p:cNvSpPr txBox="1"/>
          <p:nvPr/>
        </p:nvSpPr>
        <p:spPr>
          <a:xfrm>
            <a:off x="359627" y="3976301"/>
            <a:ext cx="8583651" cy="646331"/>
          </a:xfrm>
          <a:prstGeom prst="rect">
            <a:avLst/>
          </a:prstGeom>
          <a:noFill/>
        </p:spPr>
        <p:txBody>
          <a:bodyPr wrap="square" rtlCol="0">
            <a:spAutoFit/>
          </a:bodyPr>
          <a:lstStyle/>
          <a:p>
            <a:pPr algn="ctr"/>
            <a:r>
              <a:rPr lang="en-US" b="1" dirty="0">
                <a:solidFill>
                  <a:srgbClr val="0070C0"/>
                </a:solidFill>
              </a:rPr>
              <a:t>Algorithms used to find the maximum overloaded line in one iteration and solving power flow in each island.</a:t>
            </a:r>
          </a:p>
        </p:txBody>
      </p:sp>
      <p:pic>
        <p:nvPicPr>
          <p:cNvPr id="7" name="Picture 6" descr="MU Logo-BTD-H-BG-4C.png">
            <a:extLst>
              <a:ext uri="{FF2B5EF4-FFF2-40B4-BE49-F238E27FC236}">
                <a16:creationId xmlns:a16="http://schemas.microsoft.com/office/drawing/2014/main" id="{3C955FBC-013E-4386-8DF7-E606B9A03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299" y="4846727"/>
            <a:ext cx="1920194" cy="261107"/>
          </a:xfrm>
          <a:prstGeom prst="rect">
            <a:avLst/>
          </a:prstGeom>
        </p:spPr>
      </p:pic>
    </p:spTree>
    <p:extLst>
      <p:ext uri="{BB962C8B-B14F-4D97-AF65-F5344CB8AC3E}">
        <p14:creationId xmlns:p14="http://schemas.microsoft.com/office/powerpoint/2010/main" val="257935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87042954"/>
              </p:ext>
            </p:extLst>
          </p:nvPr>
        </p:nvGraphicFramePr>
        <p:xfrm>
          <a:off x="4899662" y="779890"/>
          <a:ext cx="3802378" cy="3765780"/>
        </p:xfrm>
        <a:graphic>
          <a:graphicData uri="http://schemas.openxmlformats.org/drawingml/2006/table">
            <a:tbl>
              <a:tblPr firstRow="1" firstCol="1" bandRow="1"/>
              <a:tblGrid>
                <a:gridCol w="825829">
                  <a:extLst>
                    <a:ext uri="{9D8B030D-6E8A-4147-A177-3AD203B41FA5}">
                      <a16:colId xmlns:a16="http://schemas.microsoft.com/office/drawing/2014/main" val="20000"/>
                    </a:ext>
                  </a:extLst>
                </a:gridCol>
                <a:gridCol w="1476421">
                  <a:extLst>
                    <a:ext uri="{9D8B030D-6E8A-4147-A177-3AD203B41FA5}">
                      <a16:colId xmlns:a16="http://schemas.microsoft.com/office/drawing/2014/main" val="20001"/>
                    </a:ext>
                  </a:extLst>
                </a:gridCol>
                <a:gridCol w="849640">
                  <a:extLst>
                    <a:ext uri="{9D8B030D-6E8A-4147-A177-3AD203B41FA5}">
                      <a16:colId xmlns:a16="http://schemas.microsoft.com/office/drawing/2014/main" val="20002"/>
                    </a:ext>
                  </a:extLst>
                </a:gridCol>
                <a:gridCol w="650488">
                  <a:extLst>
                    <a:ext uri="{9D8B030D-6E8A-4147-A177-3AD203B41FA5}">
                      <a16:colId xmlns:a16="http://schemas.microsoft.com/office/drawing/2014/main" val="20003"/>
                    </a:ext>
                  </a:extLst>
                </a:gridCol>
              </a:tblGrid>
              <a:tr h="141767">
                <a:tc>
                  <a:txBody>
                    <a:bodyPr/>
                    <a:lstStyle/>
                    <a:p>
                      <a:pPr marL="0" marR="0" algn="ctr">
                        <a:lnSpc>
                          <a:spcPct val="115000"/>
                        </a:lnSpc>
                        <a:spcBef>
                          <a:spcPts val="0"/>
                        </a:spcBef>
                        <a:spcAft>
                          <a:spcPts val="0"/>
                        </a:spcAft>
                      </a:pPr>
                      <a:r>
                        <a:rPr lang="en-US" sz="700" b="1" dirty="0">
                          <a:solidFill>
                            <a:srgbClr val="000000"/>
                          </a:solidFill>
                          <a:effectLst/>
                          <a:latin typeface="Calibri"/>
                          <a:ea typeface="Times New Roman"/>
                          <a:cs typeface="Times New Roman"/>
                        </a:rPr>
                        <a:t>SPAR-H PSFs</a:t>
                      </a:r>
                      <a:endParaRPr lang="en-US" sz="700" dirty="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b="1" dirty="0">
                          <a:solidFill>
                            <a:srgbClr val="000000"/>
                          </a:solidFill>
                          <a:effectLst/>
                          <a:latin typeface="Calibri"/>
                          <a:ea typeface="Times New Roman"/>
                          <a:cs typeface="Times New Roman"/>
                        </a:rPr>
                        <a:t>SPAR-H PSF Levels</a:t>
                      </a:r>
                      <a:endParaRPr lang="en-US" sz="700" dirty="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b="1">
                          <a:solidFill>
                            <a:srgbClr val="000000"/>
                          </a:solidFill>
                          <a:effectLst/>
                          <a:latin typeface="Calibri"/>
                          <a:ea typeface="Times New Roman"/>
                          <a:cs typeface="Times New Roman"/>
                        </a:rPr>
                        <a:t>Multiplier</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nSpc>
                          <a:spcPct val="115000"/>
                        </a:lnSpc>
                        <a:spcBef>
                          <a:spcPts val="0"/>
                        </a:spcBef>
                        <a:spcAft>
                          <a:spcPts val="0"/>
                        </a:spcAft>
                      </a:pPr>
                      <a:r>
                        <a:rPr lang="en-US" sz="700" b="1" dirty="0">
                          <a:solidFill>
                            <a:srgbClr val="000000"/>
                          </a:solidFill>
                          <a:effectLst/>
                          <a:latin typeface="Calibri"/>
                          <a:ea typeface="Times New Roman"/>
                          <a:cs typeface="Times New Roman"/>
                        </a:rPr>
                        <a:t>Pr.(escalation)</a:t>
                      </a:r>
                      <a:endParaRPr lang="en-US" sz="700" dirty="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68739">
                <a:tc gridSpan="2">
                  <a:txBody>
                    <a:bodyPr/>
                    <a:lstStyle/>
                    <a:p>
                      <a:pPr marL="0" marR="0">
                        <a:lnSpc>
                          <a:spcPct val="115000"/>
                        </a:lnSpc>
                        <a:spcBef>
                          <a:spcPts val="0"/>
                        </a:spcBef>
                        <a:spcAft>
                          <a:spcPts val="0"/>
                        </a:spcAft>
                      </a:pPr>
                      <a:r>
                        <a:rPr lang="en-US" sz="700" b="1">
                          <a:solidFill>
                            <a:srgbClr val="000000"/>
                          </a:solidFill>
                          <a:effectLst/>
                          <a:latin typeface="Calibri"/>
                          <a:ea typeface="Times New Roman"/>
                          <a:cs typeface="Times New Roman"/>
                        </a:rPr>
                        <a:t>Diagnosis / Action</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a:txBody>
                    <a:bodyPr/>
                    <a:lstStyle/>
                    <a:p>
                      <a:pPr marL="0" marR="0" algn="ctr">
                        <a:lnSpc>
                          <a:spcPct val="115000"/>
                        </a:lnSpc>
                        <a:spcBef>
                          <a:spcPts val="0"/>
                        </a:spcBef>
                        <a:spcAft>
                          <a:spcPts val="0"/>
                        </a:spcAft>
                      </a:pPr>
                      <a:r>
                        <a:rPr lang="en-US" sz="700" b="1">
                          <a:solidFill>
                            <a:srgbClr val="000000"/>
                          </a:solidFill>
                          <a:effectLst/>
                          <a:latin typeface="Calibri"/>
                          <a:ea typeface="Times New Roman"/>
                          <a:cs typeface="Times New Roman"/>
                        </a:rPr>
                        <a:t>0.01/0.001</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nSpc>
                          <a:spcPct val="115000"/>
                        </a:lnSpc>
                        <a:spcBef>
                          <a:spcPts val="0"/>
                        </a:spcBef>
                        <a:spcAft>
                          <a:spcPts val="0"/>
                        </a:spcAft>
                      </a:pPr>
                      <a:r>
                        <a:rPr lang="en-US" sz="700" b="1">
                          <a:solidFill>
                            <a:srgbClr val="000000"/>
                          </a:solidFill>
                          <a:effectLst/>
                          <a:latin typeface="Calibri"/>
                          <a:ea typeface="Times New Roman"/>
                          <a:cs typeface="Times New Roman"/>
                        </a:rPr>
                        <a:t> </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Available time</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Inadequate time</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02"/>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Time available = time required</a:t>
                      </a:r>
                      <a:endParaRPr lang="en-US" sz="700" dirty="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0.9</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3"/>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 time</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4"/>
                  </a:ext>
                </a:extLst>
              </a:tr>
              <a:tr h="68739">
                <a:tc>
                  <a:txBody>
                    <a:bodyPr/>
                    <a:lstStyle/>
                    <a:p>
                      <a:pPr>
                        <a:lnSpc>
                          <a:spcPct val="115000"/>
                        </a:lnSpc>
                      </a:pPr>
                      <a:endParaRPr lang="en-US" sz="700" dirty="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Time available≥ 5x time required</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5"/>
                  </a:ext>
                </a:extLst>
              </a:tr>
              <a:tr h="141349">
                <a:tc>
                  <a:txBody>
                    <a:bodyPr/>
                    <a:lstStyle/>
                    <a:p>
                      <a:pPr>
                        <a:lnSpc>
                          <a:spcPct val="115000"/>
                        </a:lnSpc>
                      </a:pPr>
                      <a:endParaRPr lang="en-US" sz="700">
                        <a:effectLst/>
                        <a:latin typeface="Calibri"/>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Time available &gt; 50x time required</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0.01</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Stress/Stressors</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Extreme</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5</a:t>
                      </a:r>
                      <a:endParaRPr lang="en-US" sz="700" dirty="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0.4</a:t>
                      </a:r>
                      <a:endParaRPr lang="en-US" sz="700" dirty="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07"/>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High</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2</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0.6</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8"/>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1</a:t>
                      </a:r>
                      <a:endParaRPr lang="en-US" sz="700" dirty="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Complexity</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Highly complex</a:t>
                      </a:r>
                      <a:endParaRPr lang="en-US" sz="700" dirty="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5</a:t>
                      </a:r>
                      <a:endParaRPr lang="en-US" sz="700" dirty="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0.4</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10"/>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Moderately complex</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2</a:t>
                      </a:r>
                      <a:endParaRPr lang="en-US" sz="700" dirty="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0.6</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11"/>
                  </a:ext>
                </a:extLst>
              </a:tr>
              <a:tr h="68739">
                <a:tc>
                  <a:txBody>
                    <a:bodyPr/>
                    <a:lstStyle/>
                    <a:p>
                      <a:pPr>
                        <a:lnSpc>
                          <a:spcPct val="115000"/>
                        </a:lnSpc>
                      </a:pPr>
                      <a:endParaRPr lang="en-US" sz="700" dirty="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1</a:t>
                      </a:r>
                      <a:endParaRPr lang="en-US" sz="700" dirty="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12"/>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Obvious diagnosis</a:t>
                      </a:r>
                      <a:endParaRPr lang="en-US" sz="700" dirty="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3"/>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Experience</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Low</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10</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0.6</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14"/>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0.2</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15"/>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Training</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High</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0.3</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Procedures</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Not available</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50</a:t>
                      </a:r>
                      <a:endParaRPr lang="en-US" sz="700" dirty="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17"/>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Incomplete</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20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0.2</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18"/>
                  </a:ext>
                </a:extLst>
              </a:tr>
              <a:tr h="68739">
                <a:tc>
                  <a:txBody>
                    <a:bodyPr/>
                    <a:lstStyle/>
                    <a:p>
                      <a:pPr>
                        <a:lnSpc>
                          <a:spcPct val="115000"/>
                        </a:lnSpc>
                      </a:pPr>
                      <a:endParaRPr lang="en-US" sz="70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Available, but poor</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5</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19"/>
                  </a:ext>
                </a:extLst>
              </a:tr>
              <a:tr h="68739">
                <a:tc>
                  <a:txBody>
                    <a:bodyPr/>
                    <a:lstStyle/>
                    <a:p>
                      <a:pPr>
                        <a:lnSpc>
                          <a:spcPct val="115000"/>
                        </a:lnSpc>
                      </a:pPr>
                      <a:endParaRPr lang="en-US" sz="700" dirty="0">
                        <a:effectLst/>
                        <a:latin typeface="Calibri"/>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0.7</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20"/>
                  </a:ext>
                </a:extLst>
              </a:tr>
              <a:tr h="141349">
                <a:tc>
                  <a:txBody>
                    <a:bodyPr/>
                    <a:lstStyle/>
                    <a:p>
                      <a:pPr>
                        <a:lnSpc>
                          <a:spcPct val="115000"/>
                        </a:lnSpc>
                      </a:pPr>
                      <a:endParaRPr lang="en-US" sz="700">
                        <a:effectLst/>
                        <a:latin typeface="Calibri"/>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Diagnostic/ system oriented</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0.5 (Diagnosis only)</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1"/>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Ergonomics</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Missing/ misleading</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50</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0.2</a:t>
                      </a:r>
                      <a:endParaRPr lang="en-US" sz="700">
                        <a:effectLst/>
                        <a:latin typeface="Calibri"/>
                        <a:ea typeface="Calibri"/>
                        <a:cs typeface="Times New Roman"/>
                      </a:endParaRPr>
                    </a:p>
                  </a:txBody>
                  <a:tcPr marL="40414" marR="40414" marT="0" marB="0" anchor="ctr">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22"/>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Poor</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20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23"/>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HMI</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0.8</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24"/>
                  </a:ext>
                </a:extLst>
              </a:tr>
              <a:tr h="68739">
                <a:tc>
                  <a:txBody>
                    <a:bodyPr/>
                    <a:lstStyle/>
                    <a:p>
                      <a:pPr>
                        <a:lnSpc>
                          <a:spcPct val="115000"/>
                        </a:lnSpc>
                      </a:pPr>
                      <a:endParaRPr lang="en-US" sz="700">
                        <a:effectLst/>
                        <a:latin typeface="Calibri"/>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Good</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0.5</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5"/>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Fitness for duty</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Unfit</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p(failure)= 1.00</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26"/>
                  </a:ext>
                </a:extLst>
              </a:tr>
              <a:tr h="68739">
                <a:tc>
                  <a:txBody>
                    <a:bodyPr/>
                    <a:lstStyle/>
                    <a:p>
                      <a:pPr>
                        <a:lnSpc>
                          <a:spcPct val="115000"/>
                        </a:lnSpc>
                      </a:pPr>
                      <a:endParaRPr lang="en-US" sz="700">
                        <a:effectLst/>
                        <a:latin typeface="Calibri"/>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Degraded fitness</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5</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0.1</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27"/>
                  </a:ext>
                </a:extLst>
              </a:tr>
              <a:tr h="68739">
                <a:tc>
                  <a:txBody>
                    <a:bodyPr/>
                    <a:lstStyle/>
                    <a:p>
                      <a:pPr>
                        <a:lnSpc>
                          <a:spcPct val="115000"/>
                        </a:lnSpc>
                      </a:pPr>
                      <a:endParaRPr lang="en-US" sz="700">
                        <a:effectLst/>
                        <a:latin typeface="Calibri"/>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Nominal</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0.9</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8"/>
                  </a:ext>
                </a:extLst>
              </a:tr>
              <a:tr h="68322">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Work processes</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Poor</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2</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0.0</a:t>
                      </a:r>
                      <a:endParaRPr lang="en-US" sz="700">
                        <a:effectLst/>
                        <a:latin typeface="Calibri"/>
                        <a:ea typeface="Calibri"/>
                        <a:cs typeface="Times New Roman"/>
                      </a:endParaRPr>
                    </a:p>
                  </a:txBody>
                  <a:tcPr marL="40414" marR="40414" marT="0" marB="0">
                    <a:lnL>
                      <a:noFill/>
                    </a:lnL>
                    <a:lnR>
                      <a:noFill/>
                    </a:lnR>
                    <a:lnT w="12700" cap="flat" cmpd="sng" algn="ctr">
                      <a:solidFill>
                        <a:srgbClr val="000000"/>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29"/>
                  </a:ext>
                </a:extLst>
              </a:tr>
              <a:tr h="68739">
                <a:tc>
                  <a:txBody>
                    <a:bodyPr/>
                    <a:lstStyle/>
                    <a:p>
                      <a:pPr>
                        <a:lnSpc>
                          <a:spcPct val="115000"/>
                        </a:lnSpc>
                      </a:pPr>
                      <a:endParaRPr lang="en-US" sz="700">
                        <a:effectLst/>
                        <a:latin typeface="Calibri"/>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Nominal</a:t>
                      </a:r>
                      <a:endParaRPr lang="en-US" sz="700" dirty="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1</a:t>
                      </a:r>
                      <a:endParaRPr lang="en-US" sz="700">
                        <a:effectLst/>
                        <a:latin typeface="Calibri"/>
                        <a:ea typeface="Calibri"/>
                        <a:cs typeface="Times New Roman"/>
                      </a:endParaRPr>
                    </a:p>
                  </a:txBody>
                  <a:tcPr marL="40414" marR="40414" marT="0" marB="0">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30"/>
                  </a:ext>
                </a:extLst>
              </a:tr>
              <a:tr h="68739">
                <a:tc>
                  <a:txBody>
                    <a:bodyPr/>
                    <a:lstStyle/>
                    <a:p>
                      <a:pPr>
                        <a:lnSpc>
                          <a:spcPct val="115000"/>
                        </a:lnSpc>
                      </a:pPr>
                      <a:endParaRPr lang="en-US" sz="700">
                        <a:effectLst/>
                        <a:latin typeface="Calibri"/>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Good</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a:solidFill>
                            <a:srgbClr val="000000"/>
                          </a:solidFill>
                          <a:effectLst/>
                          <a:latin typeface="Cambria"/>
                          <a:ea typeface="Times New Roman"/>
                          <a:cs typeface="Times New Roman"/>
                        </a:rPr>
                        <a:t>0.8</a:t>
                      </a:r>
                      <a:endParaRPr lang="en-US" sz="70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700" dirty="0">
                          <a:solidFill>
                            <a:srgbClr val="000000"/>
                          </a:solidFill>
                          <a:effectLst/>
                          <a:latin typeface="Cambria"/>
                          <a:ea typeface="Times New Roman"/>
                          <a:cs typeface="Times New Roman"/>
                        </a:rPr>
                        <a:t>0.0</a:t>
                      </a:r>
                      <a:endParaRPr lang="en-US" sz="700" dirty="0">
                        <a:effectLst/>
                        <a:latin typeface="Calibri"/>
                        <a:ea typeface="Calibri"/>
                        <a:cs typeface="Times New Roman"/>
                      </a:endParaRPr>
                    </a:p>
                  </a:txBody>
                  <a:tcPr marL="40414" marR="40414" marT="0" marB="0">
                    <a:lnL>
                      <a:noFill/>
                    </a:lnL>
                    <a:lnR>
                      <a:noFill/>
                    </a:lnR>
                    <a:lnT>
                      <a:noFill/>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31"/>
                  </a:ext>
                </a:extLst>
              </a:tr>
            </a:tbl>
          </a:graphicData>
        </a:graphic>
      </p:graphicFrame>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36" y="2571750"/>
            <a:ext cx="2357630" cy="1393031"/>
          </a:xfrm>
          <a:prstGeom prst="rect">
            <a:avLst/>
          </a:prstGeom>
          <a:solidFill>
            <a:schemeClr val="accent2">
              <a:lumMod val="40000"/>
              <a:lumOff val="60000"/>
            </a:schemeClr>
          </a:solidFill>
          <a:ln>
            <a:solidFill>
              <a:srgbClr val="7030A0"/>
            </a:solidFill>
          </a:ln>
        </p:spPr>
      </p:pic>
      <p:sp>
        <p:nvSpPr>
          <p:cNvPr id="13" name="Rectangle 12"/>
          <p:cNvSpPr/>
          <p:nvPr/>
        </p:nvSpPr>
        <p:spPr>
          <a:xfrm>
            <a:off x="191092" y="923363"/>
            <a:ext cx="4441868" cy="1154162"/>
          </a:xfrm>
          <a:prstGeom prst="rect">
            <a:avLst/>
          </a:prstGeom>
        </p:spPr>
        <p:txBody>
          <a:bodyPr wrap="square">
            <a:spAutoFit/>
          </a:bodyPr>
          <a:lstStyle/>
          <a:p>
            <a:pPr lvl="0"/>
            <a:r>
              <a:rPr lang="en-US" sz="1600" b="1" i="1" u="sng" dirty="0">
                <a:solidFill>
                  <a:srgbClr val="006600"/>
                </a:solidFill>
              </a:rPr>
              <a:t>Human factor influences transition prob. through human-error probability (HEP)</a:t>
            </a:r>
          </a:p>
          <a:p>
            <a:pPr lvl="0"/>
            <a:endParaRPr lang="en-US" sz="500" b="1" i="1" u="sng" dirty="0">
              <a:solidFill>
                <a:srgbClr val="00B050"/>
              </a:solidFill>
            </a:endParaRPr>
          </a:p>
          <a:p>
            <a:pPr marL="82154" indent="-82154">
              <a:buFont typeface="Arial" panose="020B0604020202020204" pitchFamily="34" charset="0"/>
              <a:buChar char="•"/>
            </a:pPr>
            <a:r>
              <a:rPr lang="en-US" sz="1600" dirty="0"/>
              <a:t>HEP is explicit function of performance-shaping factors (PSFs), i.e.,</a:t>
            </a:r>
          </a:p>
        </p:txBody>
      </p:sp>
      <p:sp>
        <p:nvSpPr>
          <p:cNvPr id="15" name="Rectangle 14"/>
          <p:cNvSpPr/>
          <p:nvPr/>
        </p:nvSpPr>
        <p:spPr>
          <a:xfrm>
            <a:off x="116416" y="4650269"/>
            <a:ext cx="4162636" cy="507831"/>
          </a:xfrm>
          <a:prstGeom prst="rect">
            <a:avLst/>
          </a:prstGeom>
        </p:spPr>
        <p:txBody>
          <a:bodyPr wrap="square">
            <a:spAutoFit/>
          </a:bodyPr>
          <a:lstStyle/>
          <a:p>
            <a:r>
              <a:rPr lang="en-US" sz="900" dirty="0">
                <a:solidFill>
                  <a:srgbClr val="00B050"/>
                </a:solidFill>
              </a:rPr>
              <a:t>J. M. Abreu, </a:t>
            </a:r>
            <a:r>
              <a:rPr lang="en-US" sz="900" i="1" dirty="0">
                <a:solidFill>
                  <a:srgbClr val="00B050"/>
                </a:solidFill>
              </a:rPr>
              <a:t>et al</a:t>
            </a:r>
            <a:r>
              <a:rPr lang="en-US" sz="900" dirty="0">
                <a:solidFill>
                  <a:srgbClr val="00B050"/>
                </a:solidFill>
              </a:rPr>
              <a:t>., “Modeling Human Reliability in the Power Grid Environment: An Application of the SPAR-H Methodology,” International Annual Meeting of the Human Factors and Ergonomics Society, Los Angeles, CA, Oct. 2015</a:t>
            </a:r>
          </a:p>
        </p:txBody>
      </p:sp>
      <p:sp>
        <p:nvSpPr>
          <p:cNvPr id="9" name="Title 3"/>
          <p:cNvSpPr txBox="1">
            <a:spLocks/>
          </p:cNvSpPr>
          <p:nvPr/>
        </p:nvSpPr>
        <p:spPr>
          <a:xfrm>
            <a:off x="0" y="-18915"/>
            <a:ext cx="5768663" cy="585445"/>
          </a:xfrm>
          <a:prstGeom prst="rect">
            <a:avLst/>
          </a:prstGeom>
        </p:spPr>
        <p:txBody>
          <a:bodyPr vert="horz" lIns="68580" tIns="34290" rIns="68580" bIns="34290" rtlCol="0" anchor="ctr">
            <a:normAutofit fontScale="85000" lnSpcReduction="10000"/>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Annex2: HEP Calculation Using SPAR-H Methodology</a:t>
            </a:r>
          </a:p>
        </p:txBody>
      </p:sp>
    </p:spTree>
    <p:extLst>
      <p:ext uri="{BB962C8B-B14F-4D97-AF65-F5344CB8AC3E}">
        <p14:creationId xmlns:p14="http://schemas.microsoft.com/office/powerpoint/2010/main" val="98427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2014 bangladeshblackout">
            <a:extLst>
              <a:ext uri="{FF2B5EF4-FFF2-40B4-BE49-F238E27FC236}">
                <a16:creationId xmlns:a16="http://schemas.microsoft.com/office/drawing/2014/main" id="{CB63E2D3-DA34-4F13-B532-20F989EB3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461" y="814068"/>
            <a:ext cx="1915297" cy="1771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0A31845-E20C-4872-B4CB-2E1F73A9D929}"/>
              </a:ext>
            </a:extLst>
          </p:cNvPr>
          <p:cNvSpPr/>
          <p:nvPr/>
        </p:nvSpPr>
        <p:spPr>
          <a:xfrm>
            <a:off x="4590610" y="2571750"/>
            <a:ext cx="4572000" cy="184666"/>
          </a:xfrm>
          <a:prstGeom prst="rect">
            <a:avLst/>
          </a:prstGeom>
        </p:spPr>
        <p:txBody>
          <a:bodyPr>
            <a:spAutoFit/>
          </a:bodyPr>
          <a:lstStyle/>
          <a:p>
            <a:r>
              <a:rPr lang="en-US" sz="600" dirty="0">
                <a:hlinkClick r:id="rId3"/>
              </a:rPr>
              <a:t>http://theevolutionandpresentdayofbangladesh.blogspot.com/2014/11/blackout-in-entire-country-people-of.html</a:t>
            </a:r>
            <a:endParaRPr lang="en-US" sz="600" dirty="0"/>
          </a:p>
        </p:txBody>
      </p:sp>
      <p:sp>
        <p:nvSpPr>
          <p:cNvPr id="4" name="Rectangle 3">
            <a:extLst>
              <a:ext uri="{FF2B5EF4-FFF2-40B4-BE49-F238E27FC236}">
                <a16:creationId xmlns:a16="http://schemas.microsoft.com/office/drawing/2014/main" id="{4909F387-0D93-4399-AC32-864770B4D7B5}"/>
              </a:ext>
            </a:extLst>
          </p:cNvPr>
          <p:cNvSpPr/>
          <p:nvPr/>
        </p:nvSpPr>
        <p:spPr>
          <a:xfrm>
            <a:off x="1020338" y="2540554"/>
            <a:ext cx="4572000" cy="276999"/>
          </a:xfrm>
          <a:prstGeom prst="rect">
            <a:avLst/>
          </a:prstGeom>
        </p:spPr>
        <p:txBody>
          <a:bodyPr>
            <a:spAutoFit/>
          </a:bodyPr>
          <a:lstStyle/>
          <a:p>
            <a:r>
              <a:rPr lang="en-US" sz="600" u="sng" dirty="0">
                <a:solidFill>
                  <a:srgbClr val="0000FF"/>
                </a:solidFill>
              </a:rPr>
              <a:t>wsj.com/articles/SB10000872396390444405804577560413178678898</a:t>
            </a:r>
          </a:p>
          <a:p>
            <a:endParaRPr lang="en-US" sz="600" dirty="0"/>
          </a:p>
        </p:txBody>
      </p:sp>
      <p:sp>
        <p:nvSpPr>
          <p:cNvPr id="5" name="TextBox 4">
            <a:extLst>
              <a:ext uri="{FF2B5EF4-FFF2-40B4-BE49-F238E27FC236}">
                <a16:creationId xmlns:a16="http://schemas.microsoft.com/office/drawing/2014/main" id="{AD0723AC-3328-4183-AAFE-658858F9B1FC}"/>
              </a:ext>
            </a:extLst>
          </p:cNvPr>
          <p:cNvSpPr txBox="1"/>
          <p:nvPr/>
        </p:nvSpPr>
        <p:spPr>
          <a:xfrm>
            <a:off x="1426304" y="422687"/>
            <a:ext cx="2443942" cy="307777"/>
          </a:xfrm>
          <a:prstGeom prst="rect">
            <a:avLst/>
          </a:prstGeom>
          <a:noFill/>
        </p:spPr>
        <p:txBody>
          <a:bodyPr wrap="square" rtlCol="0">
            <a:spAutoFit/>
          </a:bodyPr>
          <a:lstStyle/>
          <a:p>
            <a:r>
              <a:rPr lang="en-US" sz="1400" b="1" i="1" u="sng" dirty="0">
                <a:solidFill>
                  <a:srgbClr val="00B050"/>
                </a:solidFill>
              </a:rPr>
              <a:t>2012 India Blackout </a:t>
            </a:r>
          </a:p>
        </p:txBody>
      </p:sp>
      <p:sp>
        <p:nvSpPr>
          <p:cNvPr id="8" name="TextBox 7">
            <a:extLst>
              <a:ext uri="{FF2B5EF4-FFF2-40B4-BE49-F238E27FC236}">
                <a16:creationId xmlns:a16="http://schemas.microsoft.com/office/drawing/2014/main" id="{9380E519-AE44-4242-B6E2-580FAF165212}"/>
              </a:ext>
            </a:extLst>
          </p:cNvPr>
          <p:cNvSpPr txBox="1"/>
          <p:nvPr/>
        </p:nvSpPr>
        <p:spPr>
          <a:xfrm>
            <a:off x="5383162" y="483824"/>
            <a:ext cx="2986895" cy="307777"/>
          </a:xfrm>
          <a:prstGeom prst="rect">
            <a:avLst/>
          </a:prstGeom>
          <a:noFill/>
        </p:spPr>
        <p:txBody>
          <a:bodyPr wrap="square" rtlCol="0">
            <a:spAutoFit/>
          </a:bodyPr>
          <a:lstStyle/>
          <a:p>
            <a:r>
              <a:rPr lang="en-US" sz="1400" b="1" i="1" u="sng" dirty="0">
                <a:solidFill>
                  <a:srgbClr val="00B050"/>
                </a:solidFill>
              </a:rPr>
              <a:t>2014 Bangladesh Blackout </a:t>
            </a:r>
          </a:p>
        </p:txBody>
      </p:sp>
      <p:pic>
        <p:nvPicPr>
          <p:cNvPr id="2054" name="Picture 6" descr="Image result for 2019 javablackout">
            <a:extLst>
              <a:ext uri="{FF2B5EF4-FFF2-40B4-BE49-F238E27FC236}">
                <a16:creationId xmlns:a16="http://schemas.microsoft.com/office/drawing/2014/main" id="{F905DEC3-C12B-4A5F-82CC-B43CB2C35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951" y="3113827"/>
            <a:ext cx="2570220" cy="1712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C35962-0888-4333-8C37-09F16BB05592}"/>
              </a:ext>
            </a:extLst>
          </p:cNvPr>
          <p:cNvSpPr/>
          <p:nvPr/>
        </p:nvSpPr>
        <p:spPr>
          <a:xfrm>
            <a:off x="4855672" y="4826529"/>
            <a:ext cx="4572000" cy="184666"/>
          </a:xfrm>
          <a:prstGeom prst="rect">
            <a:avLst/>
          </a:prstGeom>
        </p:spPr>
        <p:txBody>
          <a:bodyPr>
            <a:spAutoFit/>
          </a:bodyPr>
          <a:lstStyle/>
          <a:p>
            <a:r>
              <a:rPr lang="en-US" sz="600" dirty="0">
                <a:hlinkClick r:id="rId5"/>
              </a:rPr>
              <a:t>https://www.nst.com.my/world/2019/08/510124/power-restored-java-after-12-hour-blackout</a:t>
            </a:r>
            <a:endParaRPr lang="en-US" sz="600" dirty="0"/>
          </a:p>
        </p:txBody>
      </p:sp>
      <p:sp>
        <p:nvSpPr>
          <p:cNvPr id="11" name="TextBox 10">
            <a:extLst>
              <a:ext uri="{FF2B5EF4-FFF2-40B4-BE49-F238E27FC236}">
                <a16:creationId xmlns:a16="http://schemas.microsoft.com/office/drawing/2014/main" id="{3F8DBD0E-A780-4958-ABB7-D5DCB1140358}"/>
              </a:ext>
            </a:extLst>
          </p:cNvPr>
          <p:cNvSpPr txBox="1"/>
          <p:nvPr/>
        </p:nvSpPr>
        <p:spPr>
          <a:xfrm>
            <a:off x="1224598" y="2756416"/>
            <a:ext cx="2443942" cy="307777"/>
          </a:xfrm>
          <a:prstGeom prst="rect">
            <a:avLst/>
          </a:prstGeom>
          <a:noFill/>
        </p:spPr>
        <p:txBody>
          <a:bodyPr wrap="square" rtlCol="0">
            <a:spAutoFit/>
          </a:bodyPr>
          <a:lstStyle/>
          <a:p>
            <a:r>
              <a:rPr lang="en-US" sz="1400" b="1" i="1" u="sng" dirty="0">
                <a:solidFill>
                  <a:srgbClr val="00B050"/>
                </a:solidFill>
              </a:rPr>
              <a:t>2015 Ukraine Blackout </a:t>
            </a:r>
          </a:p>
        </p:txBody>
      </p:sp>
      <p:pic>
        <p:nvPicPr>
          <p:cNvPr id="2056" name="Picture 8" descr="Image result for 2015 ukraine blackout">
            <a:extLst>
              <a:ext uri="{FF2B5EF4-FFF2-40B4-BE49-F238E27FC236}">
                <a16:creationId xmlns:a16="http://schemas.microsoft.com/office/drawing/2014/main" id="{F3D5D71F-6601-460B-A066-1311895E98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692" y="3097773"/>
            <a:ext cx="2568217" cy="17287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CB11CF4-053C-47AA-A1B9-D8E8AB4E7F80}"/>
              </a:ext>
            </a:extLst>
          </p:cNvPr>
          <p:cNvSpPr txBox="1"/>
          <p:nvPr/>
        </p:nvSpPr>
        <p:spPr>
          <a:xfrm>
            <a:off x="5654638" y="2789996"/>
            <a:ext cx="2443942" cy="307777"/>
          </a:xfrm>
          <a:prstGeom prst="rect">
            <a:avLst/>
          </a:prstGeom>
          <a:noFill/>
        </p:spPr>
        <p:txBody>
          <a:bodyPr wrap="square" rtlCol="0">
            <a:spAutoFit/>
          </a:bodyPr>
          <a:lstStyle/>
          <a:p>
            <a:r>
              <a:rPr lang="en-US" sz="1400" b="1" i="1" u="sng" dirty="0">
                <a:solidFill>
                  <a:srgbClr val="00B050"/>
                </a:solidFill>
              </a:rPr>
              <a:t>2019 Java Blackout </a:t>
            </a:r>
          </a:p>
        </p:txBody>
      </p:sp>
      <p:sp>
        <p:nvSpPr>
          <p:cNvPr id="7" name="Rectangle 6">
            <a:extLst>
              <a:ext uri="{FF2B5EF4-FFF2-40B4-BE49-F238E27FC236}">
                <a16:creationId xmlns:a16="http://schemas.microsoft.com/office/drawing/2014/main" id="{719D41FF-C68B-450D-AF01-63D08E7A0F10}"/>
              </a:ext>
            </a:extLst>
          </p:cNvPr>
          <p:cNvSpPr/>
          <p:nvPr/>
        </p:nvSpPr>
        <p:spPr>
          <a:xfrm>
            <a:off x="750773" y="4867224"/>
            <a:ext cx="4572000" cy="184666"/>
          </a:xfrm>
          <a:prstGeom prst="rect">
            <a:avLst/>
          </a:prstGeom>
        </p:spPr>
        <p:txBody>
          <a:bodyPr>
            <a:spAutoFit/>
          </a:bodyPr>
          <a:lstStyle/>
          <a:p>
            <a:r>
              <a:rPr lang="en-US" sz="600" dirty="0">
                <a:hlinkClick r:id="rId7"/>
              </a:rPr>
              <a:t>https://www.dailykos.com/stories/2018/3/16/1749595/-Ukraine-was-Putin-s-Trial-Run</a:t>
            </a:r>
            <a:endParaRPr lang="en-US" sz="600" dirty="0"/>
          </a:p>
        </p:txBody>
      </p:sp>
      <p:sp>
        <p:nvSpPr>
          <p:cNvPr id="15" name="Title 3">
            <a:extLst>
              <a:ext uri="{FF2B5EF4-FFF2-40B4-BE49-F238E27FC236}">
                <a16:creationId xmlns:a16="http://schemas.microsoft.com/office/drawing/2014/main" id="{BF5636E1-18FF-419C-8850-C14AF60EBEF7}"/>
              </a:ext>
            </a:extLst>
          </p:cNvPr>
          <p:cNvSpPr txBox="1">
            <a:spLocks/>
          </p:cNvSpPr>
          <p:nvPr/>
        </p:nvSpPr>
        <p:spPr>
          <a:xfrm>
            <a:off x="0" y="28805"/>
            <a:ext cx="6172200" cy="307294"/>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A global problem</a:t>
            </a:r>
          </a:p>
        </p:txBody>
      </p:sp>
      <p:pic>
        <p:nvPicPr>
          <p:cNvPr id="2058" name="Picture 10" descr="Image result for 2012 india blackout">
            <a:extLst>
              <a:ext uri="{FF2B5EF4-FFF2-40B4-BE49-F238E27FC236}">
                <a16:creationId xmlns:a16="http://schemas.microsoft.com/office/drawing/2014/main" id="{C9EB65A5-9456-4885-9743-3605D4588E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798" y="726553"/>
            <a:ext cx="1760004" cy="17757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MU Logo-BTD-H-BG-4C.png">
            <a:hlinkClick r:id="rId9" action="ppaction://hlinksldjump"/>
            <a:extLst>
              <a:ext uri="{FF2B5EF4-FFF2-40B4-BE49-F238E27FC236}">
                <a16:creationId xmlns:a16="http://schemas.microsoft.com/office/drawing/2014/main" id="{8F48A5D3-C54C-4B63-9C2F-AC4F726110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13170" y="4948996"/>
            <a:ext cx="1430829" cy="194563"/>
          </a:xfrm>
          <a:prstGeom prst="rect">
            <a:avLst/>
          </a:prstGeom>
        </p:spPr>
      </p:pic>
    </p:spTree>
    <p:extLst>
      <p:ext uri="{BB962C8B-B14F-4D97-AF65-F5344CB8AC3E}">
        <p14:creationId xmlns:p14="http://schemas.microsoft.com/office/powerpoint/2010/main" val="276615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0DDE04-AB39-4921-9BEC-11EFCBA96B00}"/>
              </a:ext>
            </a:extLst>
          </p:cNvPr>
          <p:cNvPicPr>
            <a:picLocks noChangeAspect="1"/>
          </p:cNvPicPr>
          <p:nvPr/>
        </p:nvPicPr>
        <p:blipFill>
          <a:blip r:embed="rId2"/>
          <a:stretch>
            <a:fillRect/>
          </a:stretch>
        </p:blipFill>
        <p:spPr>
          <a:xfrm>
            <a:off x="1741280" y="760456"/>
            <a:ext cx="4871956" cy="4219715"/>
          </a:xfrm>
          <a:prstGeom prst="rect">
            <a:avLst/>
          </a:prstGeom>
        </p:spPr>
      </p:pic>
      <p:sp>
        <p:nvSpPr>
          <p:cNvPr id="3" name="Title 3">
            <a:extLst>
              <a:ext uri="{FF2B5EF4-FFF2-40B4-BE49-F238E27FC236}">
                <a16:creationId xmlns:a16="http://schemas.microsoft.com/office/drawing/2014/main" id="{56680CDF-8D4F-4966-B9F1-1F3AC81553D4}"/>
              </a:ext>
            </a:extLst>
          </p:cNvPr>
          <p:cNvSpPr txBox="1">
            <a:spLocks/>
          </p:cNvSpPr>
          <p:nvPr/>
        </p:nvSpPr>
        <p:spPr>
          <a:xfrm>
            <a:off x="0" y="-18915"/>
            <a:ext cx="5768663" cy="585445"/>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Annex2: Frequency of PSFs (PSF distribution)</a:t>
            </a:r>
          </a:p>
        </p:txBody>
      </p:sp>
    </p:spTree>
    <p:extLst>
      <p:ext uri="{BB962C8B-B14F-4D97-AF65-F5344CB8AC3E}">
        <p14:creationId xmlns:p14="http://schemas.microsoft.com/office/powerpoint/2010/main" val="186918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4A40B5E-A774-48C6-B0F2-D3483C4D973B}"/>
              </a:ext>
            </a:extLst>
          </p:cNvPr>
          <p:cNvGraphicFramePr/>
          <p:nvPr>
            <p:extLst>
              <p:ext uri="{D42A27DB-BD31-4B8C-83A1-F6EECF244321}">
                <p14:modId xmlns:p14="http://schemas.microsoft.com/office/powerpoint/2010/main" val="982390736"/>
              </p:ext>
            </p:extLst>
          </p:nvPr>
        </p:nvGraphicFramePr>
        <p:xfrm>
          <a:off x="1042147" y="948018"/>
          <a:ext cx="6817660" cy="3738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2FD2A769-A469-4BBC-8DDB-5FBD28D64881}"/>
              </a:ext>
            </a:extLst>
          </p:cNvPr>
          <p:cNvSpPr/>
          <p:nvPr/>
        </p:nvSpPr>
        <p:spPr>
          <a:xfrm>
            <a:off x="81088" y="-6492"/>
            <a:ext cx="1122423" cy="461665"/>
          </a:xfrm>
          <a:prstGeom prst="rect">
            <a:avLst/>
          </a:prstGeom>
        </p:spPr>
        <p:txBody>
          <a:bodyPr wrap="none">
            <a:spAutoFit/>
          </a:bodyPr>
          <a:lstStyle/>
          <a:p>
            <a:r>
              <a:rPr lang="en-US" sz="2400" b="1" i="1" dirty="0">
                <a:solidFill>
                  <a:srgbClr val="0070C0"/>
                </a:solidFill>
                <a:latin typeface="+mj-lt"/>
                <a:cs typeface="Times New Roman" panose="02020603050405020304" pitchFamily="18" charset="0"/>
              </a:rPr>
              <a:t>Outline</a:t>
            </a:r>
            <a:endParaRPr lang="en-US" sz="2400" b="1" dirty="0">
              <a:solidFill>
                <a:srgbClr val="0070C0"/>
              </a:solidFill>
              <a:latin typeface="+mj-lt"/>
            </a:endParaRPr>
          </a:p>
        </p:txBody>
      </p:sp>
      <p:pic>
        <p:nvPicPr>
          <p:cNvPr id="4" name="Picture 3" descr="MU Logo-BTD-H-BG-4C.png">
            <a:hlinkClick r:id="rId7" action="ppaction://hlinksldjump"/>
            <a:extLst>
              <a:ext uri="{FF2B5EF4-FFF2-40B4-BE49-F238E27FC236}">
                <a16:creationId xmlns:a16="http://schemas.microsoft.com/office/drawing/2014/main" id="{B10F0EDA-3C67-41F3-9D1F-C9D1723D32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3806" y="4882452"/>
            <a:ext cx="1920194" cy="261107"/>
          </a:xfrm>
          <a:prstGeom prst="rect">
            <a:avLst/>
          </a:prstGeom>
        </p:spPr>
      </p:pic>
    </p:spTree>
    <p:extLst>
      <p:ext uri="{BB962C8B-B14F-4D97-AF65-F5344CB8AC3E}">
        <p14:creationId xmlns:p14="http://schemas.microsoft.com/office/powerpoint/2010/main" val="141207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46" name="Picture 2" descr="https://encrypted-tbn3.gstatic.com/images?q=tbn:ANd9GcTonIMCrcqYYjt6vG-4_tbDHVk-qDsic_uEyMjAcI6FdcIq266F0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7595" y="1339907"/>
            <a:ext cx="511755" cy="51175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427"/>
          <p:cNvGrpSpPr>
            <a:grpSpLocks/>
          </p:cNvGrpSpPr>
          <p:nvPr/>
        </p:nvGrpSpPr>
        <p:grpSpPr bwMode="auto">
          <a:xfrm>
            <a:off x="1525191" y="3323035"/>
            <a:ext cx="6375797" cy="1575197"/>
            <a:chOff x="509588" y="4430484"/>
            <a:chExt cx="8501062" cy="2100491"/>
          </a:xfrm>
        </p:grpSpPr>
        <p:sp>
          <p:nvSpPr>
            <p:cNvPr id="560" name="Oval 866"/>
            <p:cNvSpPr>
              <a:spLocks noChangeArrowheads="1"/>
            </p:cNvSpPr>
            <p:nvPr/>
          </p:nvSpPr>
          <p:spPr bwMode="auto">
            <a:xfrm>
              <a:off x="6097588" y="5826048"/>
              <a:ext cx="2146300" cy="395255"/>
            </a:xfrm>
            <a:prstGeom prst="ellipse">
              <a:avLst/>
            </a:prstGeom>
            <a:solidFill>
              <a:srgbClr val="E4EDD3"/>
            </a:solidFill>
            <a:ln w="3175">
              <a:solidFill>
                <a:schemeClr val="tx1"/>
              </a:solidFill>
              <a:prstDash val="sysDot"/>
              <a:round/>
              <a:headEnd/>
              <a:tailEnd/>
            </a:ln>
            <a:effectLst>
              <a:outerShdw dist="50800" dir="2700000" algn="ctr" rotWithShape="0">
                <a:schemeClr val="bg1">
                  <a:lumMod val="85000"/>
                </a:schemeClr>
              </a:outerShdw>
            </a:effectLst>
          </p:spPr>
          <p:txBody>
            <a:bodyPr wrap="none" anchor="ctr"/>
            <a:lstStyle/>
            <a:p>
              <a:pPr defTabSz="683741">
                <a:defRPr/>
              </a:pPr>
              <a:endParaRPr lang="en-US" dirty="0">
                <a:solidFill>
                  <a:srgbClr val="000000"/>
                </a:solidFill>
              </a:endParaRPr>
            </a:p>
          </p:txBody>
        </p:sp>
        <p:sp>
          <p:nvSpPr>
            <p:cNvPr id="515" name="Oval 866"/>
            <p:cNvSpPr>
              <a:spLocks noChangeArrowheads="1"/>
            </p:cNvSpPr>
            <p:nvPr/>
          </p:nvSpPr>
          <p:spPr bwMode="auto">
            <a:xfrm>
              <a:off x="1030288" y="5780006"/>
              <a:ext cx="2146300" cy="376161"/>
            </a:xfrm>
            <a:prstGeom prst="ellipse">
              <a:avLst/>
            </a:prstGeom>
            <a:solidFill>
              <a:srgbClr val="E4EDD3"/>
            </a:solidFill>
            <a:ln w="3175">
              <a:solidFill>
                <a:schemeClr val="tx1"/>
              </a:solidFill>
              <a:prstDash val="sysDot"/>
              <a:round/>
              <a:headEnd/>
              <a:tailEnd/>
            </a:ln>
            <a:effectLst>
              <a:outerShdw dist="50800" dir="2700000" algn="ctr" rotWithShape="0">
                <a:schemeClr val="bg1">
                  <a:lumMod val="85000"/>
                </a:schemeClr>
              </a:outerShdw>
            </a:effectLst>
          </p:spPr>
          <p:txBody>
            <a:bodyPr wrap="none" anchor="ctr"/>
            <a:lstStyle/>
            <a:p>
              <a:pPr defTabSz="683741">
                <a:defRPr/>
              </a:pPr>
              <a:endParaRPr lang="en-US" dirty="0">
                <a:solidFill>
                  <a:srgbClr val="000000"/>
                </a:solidFill>
              </a:endParaRPr>
            </a:p>
          </p:txBody>
        </p:sp>
        <p:sp>
          <p:nvSpPr>
            <p:cNvPr id="147" name="Freeform 146"/>
            <p:cNvSpPr/>
            <p:nvPr/>
          </p:nvSpPr>
          <p:spPr>
            <a:xfrm>
              <a:off x="7318375" y="5560907"/>
              <a:ext cx="649288" cy="100023"/>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48" name="Freeform 147"/>
            <p:cNvSpPr/>
            <p:nvPr/>
          </p:nvSpPr>
          <p:spPr>
            <a:xfrm>
              <a:off x="7324725" y="5649817"/>
              <a:ext cx="649288" cy="100023"/>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49" name="Freeform 148"/>
            <p:cNvSpPr/>
            <p:nvPr/>
          </p:nvSpPr>
          <p:spPr>
            <a:xfrm>
              <a:off x="6470650" y="5567258"/>
              <a:ext cx="649288" cy="100023"/>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50" name="Freeform 149"/>
            <p:cNvSpPr/>
            <p:nvPr/>
          </p:nvSpPr>
          <p:spPr>
            <a:xfrm>
              <a:off x="6410325" y="5657755"/>
              <a:ext cx="679450" cy="92085"/>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grpSp>
          <p:nvGrpSpPr>
            <p:cNvPr id="3" name="Group 127"/>
            <p:cNvGrpSpPr>
              <a:grpSpLocks/>
            </p:cNvGrpSpPr>
            <p:nvPr/>
          </p:nvGrpSpPr>
          <p:grpSpPr bwMode="auto">
            <a:xfrm>
              <a:off x="7078663" y="5486400"/>
              <a:ext cx="277812" cy="506413"/>
              <a:chOff x="5959929" y="2710542"/>
              <a:chExt cx="628650" cy="1134836"/>
            </a:xfrm>
          </p:grpSpPr>
          <p:sp>
            <p:nvSpPr>
              <p:cNvPr id="121" name="Rounded Rectangle 120"/>
              <p:cNvSpPr/>
              <p:nvPr/>
            </p:nvSpPr>
            <p:spPr>
              <a:xfrm>
                <a:off x="6222165" y="2710287"/>
                <a:ext cx="114953" cy="1134959"/>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2" name="Rounded Rectangle 121"/>
              <p:cNvSpPr/>
              <p:nvPr/>
            </p:nvSpPr>
            <p:spPr>
              <a:xfrm>
                <a:off x="5967114" y="2870391"/>
                <a:ext cx="621465" cy="60483"/>
              </a:xfrm>
              <a:prstGeom prst="round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3" name="Rounded Rectangle 122"/>
              <p:cNvSpPr/>
              <p:nvPr/>
            </p:nvSpPr>
            <p:spPr>
              <a:xfrm>
                <a:off x="5963520" y="3037610"/>
                <a:ext cx="621468" cy="60485"/>
              </a:xfrm>
              <a:prstGeom prst="round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4" name="Oval 123"/>
              <p:cNvSpPr/>
              <p:nvPr/>
            </p:nvSpPr>
            <p:spPr>
              <a:xfrm>
                <a:off x="5959929" y="2934433"/>
                <a:ext cx="96991"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5" name="Oval 124"/>
              <p:cNvSpPr/>
              <p:nvPr/>
            </p:nvSpPr>
            <p:spPr>
              <a:xfrm>
                <a:off x="6480810" y="2930874"/>
                <a:ext cx="96993"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6" name="Oval 125"/>
              <p:cNvSpPr/>
              <p:nvPr/>
            </p:nvSpPr>
            <p:spPr>
              <a:xfrm>
                <a:off x="5959929" y="3101651"/>
                <a:ext cx="96991"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27" name="Oval 126"/>
              <p:cNvSpPr/>
              <p:nvPr/>
            </p:nvSpPr>
            <p:spPr>
              <a:xfrm>
                <a:off x="6480810" y="3098095"/>
                <a:ext cx="96993"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grpSp>
          <p:nvGrpSpPr>
            <p:cNvPr id="6" name="Group 136"/>
            <p:cNvGrpSpPr>
              <a:grpSpLocks/>
            </p:cNvGrpSpPr>
            <p:nvPr/>
          </p:nvGrpSpPr>
          <p:grpSpPr bwMode="auto">
            <a:xfrm>
              <a:off x="7908925" y="5500688"/>
              <a:ext cx="277813" cy="506412"/>
              <a:chOff x="5959929" y="2710542"/>
              <a:chExt cx="628650" cy="1134836"/>
            </a:xfrm>
          </p:grpSpPr>
          <p:sp>
            <p:nvSpPr>
              <p:cNvPr id="138" name="Rounded Rectangle 137"/>
              <p:cNvSpPr/>
              <p:nvPr/>
            </p:nvSpPr>
            <p:spPr>
              <a:xfrm>
                <a:off x="6222167" y="2710291"/>
                <a:ext cx="114953" cy="1134959"/>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9" name="Rounded Rectangle 138"/>
              <p:cNvSpPr/>
              <p:nvPr/>
            </p:nvSpPr>
            <p:spPr>
              <a:xfrm>
                <a:off x="5967114" y="2870394"/>
                <a:ext cx="621465" cy="60485"/>
              </a:xfrm>
              <a:prstGeom prst="round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40" name="Rounded Rectangle 139"/>
              <p:cNvSpPr/>
              <p:nvPr/>
            </p:nvSpPr>
            <p:spPr>
              <a:xfrm>
                <a:off x="5963522" y="3037615"/>
                <a:ext cx="621463" cy="60483"/>
              </a:xfrm>
              <a:prstGeom prst="round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41" name="Oval 140"/>
              <p:cNvSpPr/>
              <p:nvPr/>
            </p:nvSpPr>
            <p:spPr>
              <a:xfrm>
                <a:off x="5959929" y="2934436"/>
                <a:ext cx="96993"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42" name="Oval 141"/>
              <p:cNvSpPr/>
              <p:nvPr/>
            </p:nvSpPr>
            <p:spPr>
              <a:xfrm>
                <a:off x="6480811" y="2930879"/>
                <a:ext cx="96990"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43" name="Oval 142"/>
              <p:cNvSpPr/>
              <p:nvPr/>
            </p:nvSpPr>
            <p:spPr>
              <a:xfrm>
                <a:off x="5959929" y="3101657"/>
                <a:ext cx="96993"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44" name="Oval 143"/>
              <p:cNvSpPr/>
              <p:nvPr/>
            </p:nvSpPr>
            <p:spPr>
              <a:xfrm>
                <a:off x="6480811" y="3098098"/>
                <a:ext cx="96990"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sp>
          <p:nvSpPr>
            <p:cNvPr id="151" name="Freeform 150"/>
            <p:cNvSpPr/>
            <p:nvPr/>
          </p:nvSpPr>
          <p:spPr>
            <a:xfrm>
              <a:off x="8162925" y="5640291"/>
              <a:ext cx="508000" cy="58743"/>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sz="1050" dirty="0">
                <a:solidFill>
                  <a:srgbClr val="000000"/>
                </a:solidFill>
              </a:endParaRPr>
            </a:p>
          </p:txBody>
        </p:sp>
        <p:sp>
          <p:nvSpPr>
            <p:cNvPr id="152" name="Freeform 151"/>
            <p:cNvSpPr/>
            <p:nvPr/>
          </p:nvSpPr>
          <p:spPr>
            <a:xfrm rot="3135157">
              <a:off x="7124656" y="5984820"/>
              <a:ext cx="800187" cy="88900"/>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pic>
          <p:nvPicPr>
            <p:cNvPr id="104610" name="Picture 6" descr="http://cdn1.iconfinder.com/data/icons/general01/png/256/home.png"/>
            <p:cNvPicPr>
              <a:picLocks noChangeAspect="1" noChangeArrowheads="1"/>
            </p:cNvPicPr>
            <p:nvPr/>
          </p:nvPicPr>
          <p:blipFill>
            <a:blip r:embed="rId4"/>
            <a:srcRect/>
            <a:stretch>
              <a:fillRect/>
            </a:stretch>
          </p:blipFill>
          <p:spPr bwMode="auto">
            <a:xfrm>
              <a:off x="7642225" y="6142038"/>
              <a:ext cx="522288" cy="388937"/>
            </a:xfrm>
            <a:prstGeom prst="rect">
              <a:avLst/>
            </a:prstGeom>
            <a:noFill/>
            <a:ln w="9525">
              <a:noFill/>
              <a:miter lim="800000"/>
              <a:headEnd/>
              <a:tailEnd/>
            </a:ln>
          </p:spPr>
        </p:pic>
        <p:pic>
          <p:nvPicPr>
            <p:cNvPr id="104611" name="Picture 6" descr="http://cdn1.iconfinder.com/data/icons/general01/png/256/home.png"/>
            <p:cNvPicPr>
              <a:picLocks noChangeAspect="1" noChangeArrowheads="1"/>
            </p:cNvPicPr>
            <p:nvPr/>
          </p:nvPicPr>
          <p:blipFill>
            <a:blip r:embed="rId4"/>
            <a:srcRect/>
            <a:stretch>
              <a:fillRect/>
            </a:stretch>
          </p:blipFill>
          <p:spPr bwMode="auto">
            <a:xfrm>
              <a:off x="8488363" y="5461000"/>
              <a:ext cx="522287" cy="388938"/>
            </a:xfrm>
            <a:prstGeom prst="rect">
              <a:avLst/>
            </a:prstGeom>
            <a:noFill/>
            <a:ln w="9525">
              <a:noFill/>
              <a:miter lim="800000"/>
              <a:headEnd/>
              <a:tailEnd/>
            </a:ln>
          </p:spPr>
        </p:pic>
        <p:sp>
          <p:nvSpPr>
            <p:cNvPr id="106" name="Freeform 105"/>
            <p:cNvSpPr/>
            <p:nvPr/>
          </p:nvSpPr>
          <p:spPr>
            <a:xfrm rot="2612969">
              <a:off x="8047038" y="5895906"/>
              <a:ext cx="631825" cy="63507"/>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sz="900" dirty="0">
                <a:solidFill>
                  <a:srgbClr val="000000"/>
                </a:solidFill>
              </a:endParaRPr>
            </a:p>
          </p:txBody>
        </p:sp>
        <p:pic>
          <p:nvPicPr>
            <p:cNvPr id="104613" name="Picture 6" descr="http://cdn1.iconfinder.com/data/icons/general01/png/256/home.png"/>
            <p:cNvPicPr>
              <a:picLocks noChangeAspect="1" noChangeArrowheads="1"/>
            </p:cNvPicPr>
            <p:nvPr/>
          </p:nvPicPr>
          <p:blipFill>
            <a:blip r:embed="rId4"/>
            <a:srcRect/>
            <a:stretch>
              <a:fillRect/>
            </a:stretch>
          </p:blipFill>
          <p:spPr bwMode="auto">
            <a:xfrm>
              <a:off x="8412163" y="5922963"/>
              <a:ext cx="522287" cy="390525"/>
            </a:xfrm>
            <a:prstGeom prst="rect">
              <a:avLst/>
            </a:prstGeom>
            <a:noFill/>
            <a:ln w="9525">
              <a:noFill/>
              <a:miter lim="800000"/>
              <a:headEnd/>
              <a:tailEnd/>
            </a:ln>
          </p:spPr>
        </p:pic>
        <p:sp>
          <p:nvSpPr>
            <p:cNvPr id="71846" name="Rectangle 110"/>
            <p:cNvSpPr>
              <a:spLocks noChangeArrowheads="1"/>
            </p:cNvSpPr>
            <p:nvPr/>
          </p:nvSpPr>
          <p:spPr bwMode="auto">
            <a:xfrm>
              <a:off x="6526690" y="5930835"/>
              <a:ext cx="1139629" cy="338591"/>
            </a:xfrm>
            <a:prstGeom prst="rect">
              <a:avLst/>
            </a:prstGeom>
            <a:noFill/>
            <a:ln>
              <a:noFill/>
            </a:ln>
          </p:spPr>
          <p:txBody>
            <a:bodyPr wrap="none">
              <a:spAutoFit/>
            </a:bodyPr>
            <a:lstStyle/>
            <a:p>
              <a:pPr algn="ctr" defTabSz="683741">
                <a:defRPr/>
              </a:pPr>
              <a:r>
                <a:rPr lang="en-US" altLang="zh-CN" sz="1050" b="1" dirty="0">
                  <a:solidFill>
                    <a:srgbClr val="0000FF"/>
                  </a:solidFill>
                </a:rPr>
                <a:t>Distribution</a:t>
              </a:r>
              <a:endParaRPr lang="en-US" sz="1050" b="1" dirty="0">
                <a:solidFill>
                  <a:srgbClr val="0000FF"/>
                </a:solidFill>
              </a:endParaRPr>
            </a:p>
          </p:txBody>
        </p:sp>
        <p:sp>
          <p:nvSpPr>
            <p:cNvPr id="117" name="Freeform 116"/>
            <p:cNvSpPr/>
            <p:nvPr/>
          </p:nvSpPr>
          <p:spPr>
            <a:xfrm rot="19320460">
              <a:off x="8094663" y="5425955"/>
              <a:ext cx="508000" cy="58744"/>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sz="1050" dirty="0">
                <a:solidFill>
                  <a:srgbClr val="000000"/>
                </a:solidFill>
              </a:endParaRPr>
            </a:p>
          </p:txBody>
        </p:sp>
        <p:sp>
          <p:nvSpPr>
            <p:cNvPr id="119" name="Freeform 118"/>
            <p:cNvSpPr/>
            <p:nvPr/>
          </p:nvSpPr>
          <p:spPr>
            <a:xfrm>
              <a:off x="1444625" y="5484699"/>
              <a:ext cx="579438" cy="107962"/>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20" name="Freeform 119"/>
            <p:cNvSpPr/>
            <p:nvPr/>
          </p:nvSpPr>
          <p:spPr>
            <a:xfrm>
              <a:off x="1450975" y="5573609"/>
              <a:ext cx="525463" cy="107962"/>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59" name="Freeform 158"/>
            <p:cNvSpPr/>
            <p:nvPr/>
          </p:nvSpPr>
          <p:spPr>
            <a:xfrm rot="1605530">
              <a:off x="795338" y="5418017"/>
              <a:ext cx="508000" cy="57156"/>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pic>
          <p:nvPicPr>
            <p:cNvPr id="104619" name="Picture 6" descr="http://cdn1.iconfinder.com/data/icons/general01/png/256/home.png"/>
            <p:cNvPicPr>
              <a:picLocks noChangeAspect="1" noChangeArrowheads="1"/>
            </p:cNvPicPr>
            <p:nvPr/>
          </p:nvPicPr>
          <p:blipFill>
            <a:blip r:embed="rId4"/>
            <a:srcRect/>
            <a:stretch>
              <a:fillRect/>
            </a:stretch>
          </p:blipFill>
          <p:spPr bwMode="auto">
            <a:xfrm>
              <a:off x="509588" y="5057775"/>
              <a:ext cx="522287" cy="390525"/>
            </a:xfrm>
            <a:prstGeom prst="rect">
              <a:avLst/>
            </a:prstGeom>
            <a:noFill/>
            <a:ln w="9525">
              <a:noFill/>
              <a:miter lim="800000"/>
              <a:headEnd/>
              <a:tailEnd/>
            </a:ln>
          </p:spPr>
        </p:pic>
        <p:sp>
          <p:nvSpPr>
            <p:cNvPr id="163" name="Freeform 162"/>
            <p:cNvSpPr/>
            <p:nvPr/>
          </p:nvSpPr>
          <p:spPr>
            <a:xfrm rot="19137345">
              <a:off x="736600" y="5770480"/>
              <a:ext cx="631825" cy="63507"/>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grpSp>
          <p:nvGrpSpPr>
            <p:cNvPr id="7" name="Group 128"/>
            <p:cNvGrpSpPr>
              <a:grpSpLocks/>
            </p:cNvGrpSpPr>
            <p:nvPr/>
          </p:nvGrpSpPr>
          <p:grpSpPr bwMode="auto">
            <a:xfrm>
              <a:off x="1204913" y="5410200"/>
              <a:ext cx="277812" cy="506413"/>
              <a:chOff x="5959929" y="2710542"/>
              <a:chExt cx="628650" cy="1134836"/>
            </a:xfrm>
          </p:grpSpPr>
          <p:sp>
            <p:nvSpPr>
              <p:cNvPr id="130" name="Rounded Rectangle 129"/>
              <p:cNvSpPr/>
              <p:nvPr/>
            </p:nvSpPr>
            <p:spPr>
              <a:xfrm>
                <a:off x="6222165" y="2710269"/>
                <a:ext cx="114953" cy="1134959"/>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1" name="Rounded Rectangle 130"/>
              <p:cNvSpPr/>
              <p:nvPr/>
            </p:nvSpPr>
            <p:spPr>
              <a:xfrm>
                <a:off x="5967114" y="2870374"/>
                <a:ext cx="621465" cy="60483"/>
              </a:xfrm>
              <a:prstGeom prst="round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2" name="Rounded Rectangle 131"/>
              <p:cNvSpPr/>
              <p:nvPr/>
            </p:nvSpPr>
            <p:spPr>
              <a:xfrm>
                <a:off x="5963520" y="3037592"/>
                <a:ext cx="621468" cy="60485"/>
              </a:xfrm>
              <a:prstGeom prst="round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3" name="Oval 132"/>
              <p:cNvSpPr/>
              <p:nvPr/>
            </p:nvSpPr>
            <p:spPr>
              <a:xfrm>
                <a:off x="5959929" y="2934415"/>
                <a:ext cx="96991"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4" name="Oval 133"/>
              <p:cNvSpPr/>
              <p:nvPr/>
            </p:nvSpPr>
            <p:spPr>
              <a:xfrm>
                <a:off x="6480810" y="2930856"/>
                <a:ext cx="96993"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5" name="Oval 134"/>
              <p:cNvSpPr/>
              <p:nvPr/>
            </p:nvSpPr>
            <p:spPr>
              <a:xfrm>
                <a:off x="5959929" y="3101633"/>
                <a:ext cx="96991"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36" name="Oval 135"/>
              <p:cNvSpPr/>
              <p:nvPr/>
            </p:nvSpPr>
            <p:spPr>
              <a:xfrm>
                <a:off x="6480810" y="3098077"/>
                <a:ext cx="96993"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pic>
          <p:nvPicPr>
            <p:cNvPr id="104622" name="Picture 7"/>
            <p:cNvPicPr>
              <a:picLocks noChangeAspect="1" noChangeArrowheads="1"/>
            </p:cNvPicPr>
            <p:nvPr/>
          </p:nvPicPr>
          <p:blipFill>
            <a:blip r:embed="rId5"/>
            <a:srcRect/>
            <a:stretch>
              <a:fillRect/>
            </a:stretch>
          </p:blipFill>
          <p:spPr bwMode="auto">
            <a:xfrm>
              <a:off x="3290358" y="4613805"/>
              <a:ext cx="684213" cy="752475"/>
            </a:xfrm>
            <a:prstGeom prst="rect">
              <a:avLst/>
            </a:prstGeom>
            <a:noFill/>
            <a:ln w="9525">
              <a:noFill/>
              <a:miter lim="800000"/>
              <a:headEnd/>
              <a:tailEnd/>
            </a:ln>
          </p:spPr>
        </p:pic>
        <p:sp>
          <p:nvSpPr>
            <p:cNvPr id="192" name="Freeform 191"/>
            <p:cNvSpPr/>
            <p:nvPr/>
          </p:nvSpPr>
          <p:spPr>
            <a:xfrm>
              <a:off x="2063750" y="5525978"/>
              <a:ext cx="649288" cy="100023"/>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193" name="Freeform 192"/>
            <p:cNvSpPr/>
            <p:nvPr/>
          </p:nvSpPr>
          <p:spPr>
            <a:xfrm>
              <a:off x="2033588" y="5616475"/>
              <a:ext cx="668337" cy="53981"/>
            </a:xfrm>
            <a:custGeom>
              <a:avLst/>
              <a:gdLst>
                <a:gd name="connsiteX0" fmla="*/ 0 w 649062"/>
                <a:gd name="connsiteY0" fmla="*/ 0 h 92529"/>
                <a:gd name="connsiteX1" fmla="*/ 342900 w 649062"/>
                <a:gd name="connsiteY1" fmla="*/ 89807 h 92529"/>
                <a:gd name="connsiteX2" fmla="*/ 604158 w 649062"/>
                <a:gd name="connsiteY2" fmla="*/ 16329 h 92529"/>
                <a:gd name="connsiteX3" fmla="*/ 612322 w 649062"/>
                <a:gd name="connsiteY3" fmla="*/ 8165 h 92529"/>
              </a:gdLst>
              <a:ahLst/>
              <a:cxnLst>
                <a:cxn ang="0">
                  <a:pos x="connsiteX0" y="connsiteY0"/>
                </a:cxn>
                <a:cxn ang="0">
                  <a:pos x="connsiteX1" y="connsiteY1"/>
                </a:cxn>
                <a:cxn ang="0">
                  <a:pos x="connsiteX2" y="connsiteY2"/>
                </a:cxn>
                <a:cxn ang="0">
                  <a:pos x="connsiteX3" y="connsiteY3"/>
                </a:cxn>
              </a:cxnLst>
              <a:rect l="l" t="t" r="r" b="b"/>
              <a:pathLst>
                <a:path w="649062" h="92529">
                  <a:moveTo>
                    <a:pt x="0" y="0"/>
                  </a:moveTo>
                  <a:cubicBezTo>
                    <a:pt x="121103" y="43543"/>
                    <a:pt x="242207" y="87086"/>
                    <a:pt x="342900" y="89807"/>
                  </a:cubicBezTo>
                  <a:cubicBezTo>
                    <a:pt x="443593" y="92529"/>
                    <a:pt x="559254" y="29936"/>
                    <a:pt x="604158" y="16329"/>
                  </a:cubicBezTo>
                  <a:cubicBezTo>
                    <a:pt x="649062" y="2722"/>
                    <a:pt x="630692" y="5443"/>
                    <a:pt x="612322" y="816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grpSp>
          <p:nvGrpSpPr>
            <p:cNvPr id="8" name="Group 144"/>
            <p:cNvGrpSpPr>
              <a:grpSpLocks/>
            </p:cNvGrpSpPr>
            <p:nvPr/>
          </p:nvGrpSpPr>
          <p:grpSpPr bwMode="auto">
            <a:xfrm>
              <a:off x="1920875" y="5424488"/>
              <a:ext cx="277813" cy="506412"/>
              <a:chOff x="5959929" y="2710542"/>
              <a:chExt cx="628650" cy="1134836"/>
            </a:xfrm>
          </p:grpSpPr>
          <p:sp>
            <p:nvSpPr>
              <p:cNvPr id="146" name="Rounded Rectangle 145"/>
              <p:cNvSpPr/>
              <p:nvPr/>
            </p:nvSpPr>
            <p:spPr>
              <a:xfrm>
                <a:off x="6222167" y="2710271"/>
                <a:ext cx="114953" cy="1134959"/>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3" name="Rounded Rectangle 152"/>
              <p:cNvSpPr/>
              <p:nvPr/>
            </p:nvSpPr>
            <p:spPr>
              <a:xfrm>
                <a:off x="5967114" y="2870374"/>
                <a:ext cx="621465" cy="60485"/>
              </a:xfrm>
              <a:prstGeom prst="round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4" name="Rounded Rectangle 153"/>
              <p:cNvSpPr/>
              <p:nvPr/>
            </p:nvSpPr>
            <p:spPr>
              <a:xfrm>
                <a:off x="5963522" y="3037595"/>
                <a:ext cx="621463" cy="60483"/>
              </a:xfrm>
              <a:prstGeom prst="round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5" name="Oval 154"/>
              <p:cNvSpPr/>
              <p:nvPr/>
            </p:nvSpPr>
            <p:spPr>
              <a:xfrm>
                <a:off x="5959929" y="2934415"/>
                <a:ext cx="96993"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6" name="Oval 155"/>
              <p:cNvSpPr/>
              <p:nvPr/>
            </p:nvSpPr>
            <p:spPr>
              <a:xfrm>
                <a:off x="6480811" y="2930859"/>
                <a:ext cx="96990"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7" name="Oval 156"/>
              <p:cNvSpPr/>
              <p:nvPr/>
            </p:nvSpPr>
            <p:spPr>
              <a:xfrm>
                <a:off x="5959929" y="3101636"/>
                <a:ext cx="96993" cy="46251"/>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58" name="Oval 157"/>
              <p:cNvSpPr/>
              <p:nvPr/>
            </p:nvSpPr>
            <p:spPr>
              <a:xfrm>
                <a:off x="6480811" y="3098077"/>
                <a:ext cx="96990" cy="46253"/>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pic>
          <p:nvPicPr>
            <p:cNvPr id="104626" name="Picture 6" descr="http://cdn1.iconfinder.com/data/icons/general01/png/256/home.png"/>
            <p:cNvPicPr>
              <a:picLocks noChangeAspect="1" noChangeArrowheads="1"/>
            </p:cNvPicPr>
            <p:nvPr/>
          </p:nvPicPr>
          <p:blipFill>
            <a:blip r:embed="rId4"/>
            <a:srcRect/>
            <a:stretch>
              <a:fillRect/>
            </a:stretch>
          </p:blipFill>
          <p:spPr bwMode="auto">
            <a:xfrm>
              <a:off x="512763" y="5770563"/>
              <a:ext cx="522287" cy="390525"/>
            </a:xfrm>
            <a:prstGeom prst="rect">
              <a:avLst/>
            </a:prstGeom>
            <a:noFill/>
            <a:ln w="9525">
              <a:noFill/>
              <a:miter lim="800000"/>
              <a:headEnd/>
              <a:tailEnd/>
            </a:ln>
          </p:spPr>
        </p:pic>
        <p:pic>
          <p:nvPicPr>
            <p:cNvPr id="104627" name="Picture 7"/>
            <p:cNvPicPr>
              <a:picLocks noChangeAspect="1" noChangeArrowheads="1"/>
            </p:cNvPicPr>
            <p:nvPr/>
          </p:nvPicPr>
          <p:blipFill>
            <a:blip r:embed="rId5"/>
            <a:srcRect/>
            <a:stretch>
              <a:fillRect/>
            </a:stretch>
          </p:blipFill>
          <p:spPr bwMode="auto">
            <a:xfrm>
              <a:off x="4925308" y="4721402"/>
              <a:ext cx="684212" cy="752475"/>
            </a:xfrm>
            <a:prstGeom prst="rect">
              <a:avLst/>
            </a:prstGeom>
            <a:noFill/>
            <a:ln w="9525">
              <a:noFill/>
              <a:miter lim="800000"/>
              <a:headEnd/>
              <a:tailEnd/>
            </a:ln>
          </p:spPr>
        </p:pic>
        <p:sp>
          <p:nvSpPr>
            <p:cNvPr id="71860" name="Rectangle 110"/>
            <p:cNvSpPr>
              <a:spLocks noChangeArrowheads="1"/>
            </p:cNvSpPr>
            <p:nvPr/>
          </p:nvSpPr>
          <p:spPr bwMode="auto">
            <a:xfrm>
              <a:off x="1468187" y="5892830"/>
              <a:ext cx="1139629" cy="338591"/>
            </a:xfrm>
            <a:prstGeom prst="rect">
              <a:avLst/>
            </a:prstGeom>
            <a:noFill/>
            <a:ln>
              <a:noFill/>
            </a:ln>
          </p:spPr>
          <p:txBody>
            <a:bodyPr wrap="none">
              <a:spAutoFit/>
            </a:bodyPr>
            <a:lstStyle/>
            <a:p>
              <a:pPr algn="ctr" defTabSz="683741">
                <a:defRPr/>
              </a:pPr>
              <a:r>
                <a:rPr lang="en-US" altLang="zh-CN" sz="1050" b="1" dirty="0">
                  <a:solidFill>
                    <a:srgbClr val="0000FF"/>
                  </a:solidFill>
                </a:rPr>
                <a:t>Distribution</a:t>
              </a:r>
              <a:endParaRPr lang="en-US" sz="1050" b="1" dirty="0">
                <a:solidFill>
                  <a:srgbClr val="0000FF"/>
                </a:solidFill>
              </a:endParaRPr>
            </a:p>
          </p:txBody>
        </p:sp>
        <p:sp>
          <p:nvSpPr>
            <p:cNvPr id="4" name="Rectangle 110"/>
            <p:cNvSpPr>
              <a:spLocks noChangeArrowheads="1"/>
            </p:cNvSpPr>
            <p:nvPr/>
          </p:nvSpPr>
          <p:spPr bwMode="auto">
            <a:xfrm>
              <a:off x="2066037" y="5100482"/>
              <a:ext cx="851088" cy="461716"/>
            </a:xfrm>
            <a:prstGeom prst="rect">
              <a:avLst/>
            </a:prstGeom>
            <a:noFill/>
            <a:ln w="9525">
              <a:noFill/>
              <a:miter lim="800000"/>
              <a:headEnd/>
              <a:tailEnd/>
            </a:ln>
          </p:spPr>
          <p:txBody>
            <a:bodyPr wrap="none">
              <a:spAutoFit/>
            </a:bodyPr>
            <a:lstStyle/>
            <a:p>
              <a:pPr algn="ctr" defTabSz="683741">
                <a:defRPr/>
              </a:pPr>
              <a:r>
                <a:rPr lang="en-US" altLang="zh-CN" sz="825" dirty="0">
                  <a:solidFill>
                    <a:srgbClr val="000000"/>
                  </a:solidFill>
                </a:rPr>
                <a:t>Power </a:t>
              </a:r>
            </a:p>
            <a:p>
              <a:pPr algn="ctr" defTabSz="683741">
                <a:defRPr/>
              </a:pPr>
              <a:r>
                <a:rPr lang="en-US" altLang="zh-CN" sz="825" dirty="0">
                  <a:solidFill>
                    <a:srgbClr val="000000"/>
                  </a:solidFill>
                </a:rPr>
                <a:t>substation</a:t>
              </a:r>
              <a:endParaRPr lang="en-US" sz="825" dirty="0">
                <a:solidFill>
                  <a:srgbClr val="000000"/>
                </a:solidFill>
              </a:endParaRPr>
            </a:p>
          </p:txBody>
        </p:sp>
        <p:sp>
          <p:nvSpPr>
            <p:cNvPr id="5" name="Rectangle 110"/>
            <p:cNvSpPr>
              <a:spLocks noChangeArrowheads="1"/>
            </p:cNvSpPr>
            <p:nvPr/>
          </p:nvSpPr>
          <p:spPr bwMode="auto">
            <a:xfrm>
              <a:off x="3548058" y="4468585"/>
              <a:ext cx="1936856" cy="554058"/>
            </a:xfrm>
            <a:prstGeom prst="rect">
              <a:avLst/>
            </a:prstGeom>
            <a:noFill/>
            <a:ln w="9525">
              <a:noFill/>
              <a:miter lim="800000"/>
              <a:headEnd/>
              <a:tailEnd/>
            </a:ln>
          </p:spPr>
          <p:txBody>
            <a:bodyPr wrap="none">
              <a:spAutoFit/>
            </a:bodyPr>
            <a:lstStyle/>
            <a:p>
              <a:pPr algn="ctr" defTabSz="683741">
                <a:defRPr/>
              </a:pPr>
              <a:r>
                <a:rPr lang="en-US" altLang="zh-CN" sz="1050" b="1" u="sng" dirty="0">
                  <a:solidFill>
                    <a:srgbClr val="0000FF"/>
                  </a:solidFill>
                </a:rPr>
                <a:t>Generation</a:t>
              </a:r>
            </a:p>
            <a:p>
              <a:pPr algn="ctr" defTabSz="683741">
                <a:defRPr/>
              </a:pPr>
              <a:r>
                <a:rPr lang="en-US" sz="1050" dirty="0">
                  <a:solidFill>
                    <a:srgbClr val="000000"/>
                  </a:solidFill>
                </a:rPr>
                <a:t>(plants, green, storage)</a:t>
              </a:r>
            </a:p>
          </p:txBody>
        </p:sp>
        <p:pic>
          <p:nvPicPr>
            <p:cNvPr id="104631" name="Picture 6" descr="http://cdn1.iconfinder.com/data/icons/general01/png/256/home.png"/>
            <p:cNvPicPr>
              <a:picLocks noChangeAspect="1" noChangeArrowheads="1"/>
            </p:cNvPicPr>
            <p:nvPr/>
          </p:nvPicPr>
          <p:blipFill>
            <a:blip r:embed="rId4"/>
            <a:srcRect/>
            <a:stretch>
              <a:fillRect/>
            </a:stretch>
          </p:blipFill>
          <p:spPr bwMode="auto">
            <a:xfrm>
              <a:off x="8396288" y="5018088"/>
              <a:ext cx="522287" cy="388937"/>
            </a:xfrm>
            <a:prstGeom prst="rect">
              <a:avLst/>
            </a:prstGeom>
            <a:noFill/>
            <a:ln w="9525">
              <a:noFill/>
              <a:miter lim="800000"/>
              <a:headEnd/>
              <a:tailEnd/>
            </a:ln>
          </p:spPr>
        </p:pic>
        <p:sp>
          <p:nvSpPr>
            <p:cNvPr id="104632" name="Rectangle 7"/>
            <p:cNvSpPr>
              <a:spLocks noChangeArrowheads="1"/>
            </p:cNvSpPr>
            <p:nvPr/>
          </p:nvSpPr>
          <p:spPr bwMode="auto">
            <a:xfrm>
              <a:off x="7416494" y="4430484"/>
              <a:ext cx="1425776" cy="664870"/>
            </a:xfrm>
            <a:prstGeom prst="rect">
              <a:avLst/>
            </a:prstGeom>
            <a:solidFill>
              <a:schemeClr val="bg1"/>
            </a:solidFill>
            <a:ln w="9525">
              <a:noFill/>
              <a:miter lim="800000"/>
              <a:headEnd/>
              <a:tailEnd/>
            </a:ln>
          </p:spPr>
          <p:txBody>
            <a:bodyPr wrap="none">
              <a:spAutoFit/>
            </a:bodyPr>
            <a:lstStyle/>
            <a:p>
              <a:pPr marL="255985" indent="-255985" algn="ctr" defTabSz="683419">
                <a:spcBef>
                  <a:spcPct val="20000"/>
                </a:spcBef>
                <a:buClr>
                  <a:srgbClr val="FF3300"/>
                </a:buClr>
              </a:pPr>
              <a:r>
                <a:rPr lang="en-US" altLang="zh-CN" sz="1200" b="1" i="1" u="sng" dirty="0">
                  <a:solidFill>
                    <a:srgbClr val="006600"/>
                  </a:solidFill>
                </a:rPr>
                <a:t>Power Grid </a:t>
              </a:r>
            </a:p>
            <a:p>
              <a:pPr marL="255985" indent="-255985" algn="ctr" defTabSz="683419">
                <a:spcBef>
                  <a:spcPct val="20000"/>
                </a:spcBef>
                <a:buClr>
                  <a:srgbClr val="FF3300"/>
                </a:buClr>
              </a:pPr>
              <a:r>
                <a:rPr lang="en-US" altLang="zh-CN" sz="1200" b="1" i="1" u="sng" dirty="0">
                  <a:solidFill>
                    <a:srgbClr val="006600"/>
                  </a:solidFill>
                </a:rPr>
                <a:t>Infrastructure</a:t>
              </a:r>
            </a:p>
          </p:txBody>
        </p:sp>
        <p:sp>
          <p:nvSpPr>
            <p:cNvPr id="564" name="Oval 866"/>
            <p:cNvSpPr>
              <a:spLocks noChangeArrowheads="1"/>
            </p:cNvSpPr>
            <p:nvPr/>
          </p:nvSpPr>
          <p:spPr bwMode="auto">
            <a:xfrm>
              <a:off x="3252788" y="5676807"/>
              <a:ext cx="2751137" cy="660472"/>
            </a:xfrm>
            <a:prstGeom prst="ellipse">
              <a:avLst/>
            </a:prstGeom>
            <a:solidFill>
              <a:srgbClr val="E7F9FF"/>
            </a:solidFill>
            <a:ln w="3175">
              <a:solidFill>
                <a:schemeClr val="tx1"/>
              </a:solidFill>
              <a:prstDash val="sysDot"/>
              <a:round/>
              <a:headEnd/>
              <a:tailEnd/>
            </a:ln>
            <a:effectLst>
              <a:outerShdw dist="50800" dir="2700000" algn="ctr" rotWithShape="0">
                <a:schemeClr val="bg1">
                  <a:lumMod val="85000"/>
                </a:schemeClr>
              </a:outerShdw>
            </a:effectLst>
          </p:spPr>
          <p:txBody>
            <a:bodyPr wrap="none" anchor="ctr"/>
            <a:lstStyle/>
            <a:p>
              <a:pPr defTabSz="683741">
                <a:defRPr/>
              </a:pPr>
              <a:endParaRPr lang="en-US" dirty="0">
                <a:solidFill>
                  <a:srgbClr val="000000"/>
                </a:solidFill>
              </a:endParaRPr>
            </a:p>
          </p:txBody>
        </p:sp>
        <p:sp>
          <p:nvSpPr>
            <p:cNvPr id="71866" name="Rectangle 113"/>
            <p:cNvSpPr>
              <a:spLocks noChangeArrowheads="1"/>
            </p:cNvSpPr>
            <p:nvPr/>
          </p:nvSpPr>
          <p:spPr bwMode="auto">
            <a:xfrm>
              <a:off x="4233862" y="5991166"/>
              <a:ext cx="1482725" cy="338591"/>
            </a:xfrm>
            <a:prstGeom prst="rect">
              <a:avLst/>
            </a:prstGeom>
            <a:noFill/>
            <a:ln>
              <a:noFill/>
            </a:ln>
          </p:spPr>
          <p:txBody>
            <a:bodyPr>
              <a:spAutoFit/>
            </a:bodyPr>
            <a:lstStyle/>
            <a:p>
              <a:pPr algn="ctr" defTabSz="683741">
                <a:defRPr/>
              </a:pPr>
              <a:r>
                <a:rPr lang="en-US" altLang="zh-CN" sz="1050" b="1" dirty="0">
                  <a:solidFill>
                    <a:srgbClr val="0000FF"/>
                  </a:solidFill>
                </a:rPr>
                <a:t>Transmission</a:t>
              </a:r>
              <a:endParaRPr lang="en-US" sz="1050" b="1" dirty="0">
                <a:solidFill>
                  <a:srgbClr val="0000FF"/>
                </a:solidFill>
              </a:endParaRPr>
            </a:p>
          </p:txBody>
        </p:sp>
        <p:grpSp>
          <p:nvGrpSpPr>
            <p:cNvPr id="9" name="Group 397"/>
            <p:cNvGrpSpPr>
              <a:grpSpLocks/>
            </p:cNvGrpSpPr>
            <p:nvPr/>
          </p:nvGrpSpPr>
          <p:grpSpPr bwMode="auto">
            <a:xfrm>
              <a:off x="5524500" y="5386388"/>
              <a:ext cx="228600" cy="719137"/>
              <a:chOff x="4908550" y="3035300"/>
              <a:chExt cx="1504952" cy="2724152"/>
            </a:xfrm>
          </p:grpSpPr>
          <p:cxnSp>
            <p:nvCxnSpPr>
              <p:cNvPr id="399" name="Straight Connector 398"/>
              <p:cNvCxnSpPr>
                <a:endCxn id="412" idx="2"/>
              </p:cNvCxnSpPr>
              <p:nvPr/>
            </p:nvCxnSpPr>
            <p:spPr bwMode="auto">
              <a:xfrm rot="16200000" flipH="1">
                <a:off x="4844124" y="3695357"/>
                <a:ext cx="703664" cy="34488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bwMode="auto">
              <a:xfrm rot="16200000" flipH="1">
                <a:off x="4855116" y="3100290"/>
                <a:ext cx="336797" cy="22992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bwMode="auto">
              <a:xfrm rot="5400000">
                <a:off x="4391134" y="4765545"/>
                <a:ext cx="1515588" cy="45984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bwMode="auto">
              <a:xfrm rot="16200000" flipH="1">
                <a:off x="5590437" y="4478337"/>
                <a:ext cx="757794" cy="24037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bwMode="auto">
              <a:xfrm>
                <a:off x="4919004" y="3515965"/>
                <a:ext cx="1452693" cy="601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bwMode="auto">
              <a:xfrm rot="10800000" flipV="1">
                <a:off x="4919004" y="3371624"/>
                <a:ext cx="198567" cy="150354"/>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bwMode="auto">
              <a:xfrm rot="10800000">
                <a:off x="5107123" y="3377636"/>
                <a:ext cx="1066008" cy="601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bwMode="auto">
              <a:xfrm>
                <a:off x="6173131" y="3377636"/>
                <a:ext cx="198567" cy="15035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bwMode="auto">
              <a:xfrm>
                <a:off x="5107123" y="3377636"/>
                <a:ext cx="188119" cy="13832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bwMode="auto">
              <a:xfrm flipV="1">
                <a:off x="5295242" y="3383652"/>
                <a:ext cx="177665" cy="13231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bwMode="auto">
              <a:xfrm>
                <a:off x="4919004" y="3052867"/>
                <a:ext cx="731574" cy="46309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bwMode="auto">
              <a:xfrm>
                <a:off x="5817795" y="3383652"/>
                <a:ext cx="188119" cy="13832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bwMode="auto">
              <a:xfrm flipV="1">
                <a:off x="6005914" y="3389665"/>
                <a:ext cx="177665" cy="12630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2" name="Isosceles Triangle 411"/>
              <p:cNvSpPr/>
              <p:nvPr/>
            </p:nvSpPr>
            <p:spPr>
              <a:xfrm>
                <a:off x="5368396" y="3973047"/>
                <a:ext cx="595713" cy="246582"/>
              </a:xfrm>
              <a:prstGeom prst="triangl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cxnSp>
            <p:nvCxnSpPr>
              <p:cNvPr id="413" name="Straight Connector 412"/>
              <p:cNvCxnSpPr/>
              <p:nvPr/>
            </p:nvCxnSpPr>
            <p:spPr bwMode="auto">
              <a:xfrm rot="16200000" flipH="1">
                <a:off x="5359085" y="4245411"/>
                <a:ext cx="739749" cy="70021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bwMode="auto">
              <a:xfrm rot="5400000">
                <a:off x="5246339" y="4264094"/>
                <a:ext cx="745765" cy="66886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bwMode="auto">
              <a:xfrm rot="5400000">
                <a:off x="5757156" y="3718476"/>
                <a:ext cx="685623" cy="29263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bwMode="auto">
              <a:xfrm rot="16200000" flipH="1">
                <a:off x="5652500" y="4520785"/>
                <a:ext cx="727725" cy="12541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bwMode="auto">
              <a:xfrm rot="5400000">
                <a:off x="4964164" y="4544695"/>
                <a:ext cx="745765" cy="8360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bwMode="auto">
              <a:xfrm rot="5400000">
                <a:off x="5041118" y="4484203"/>
                <a:ext cx="727725" cy="19857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endCxn id="412" idx="0"/>
              </p:cNvCxnSpPr>
              <p:nvPr/>
            </p:nvCxnSpPr>
            <p:spPr bwMode="auto">
              <a:xfrm>
                <a:off x="5023515" y="3515965"/>
                <a:ext cx="637511" cy="45708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bwMode="auto">
              <a:xfrm flipV="1">
                <a:off x="5661026" y="3527994"/>
                <a:ext cx="564357" cy="45106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bwMode="auto">
              <a:xfrm rot="10800000" flipV="1">
                <a:off x="5671480" y="3034826"/>
                <a:ext cx="700217" cy="48715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bwMode="auto">
              <a:xfrm rot="5400000">
                <a:off x="6109243" y="3121192"/>
                <a:ext cx="336797" cy="18811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bwMode="auto">
              <a:xfrm rot="10800000" flipV="1">
                <a:off x="4919004" y="4941338"/>
                <a:ext cx="1149616" cy="81793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bwMode="auto">
              <a:xfrm rot="16200000" flipH="1">
                <a:off x="5434015" y="4761751"/>
                <a:ext cx="1509575" cy="44939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bwMode="auto">
              <a:xfrm>
                <a:off x="5305690" y="4947354"/>
                <a:ext cx="1107812" cy="79387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bwMode="auto">
              <a:xfrm rot="5400000">
                <a:off x="4713192" y="5175644"/>
                <a:ext cx="787863" cy="35533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bwMode="auto">
              <a:xfrm rot="16200000" flipH="1">
                <a:off x="5848707" y="5179296"/>
                <a:ext cx="763806" cy="32397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98" name="Freeform 497"/>
            <p:cNvSpPr/>
            <p:nvPr/>
          </p:nvSpPr>
          <p:spPr>
            <a:xfrm>
              <a:off x="2911475" y="5352922"/>
              <a:ext cx="652463" cy="261967"/>
            </a:xfrm>
            <a:custGeom>
              <a:avLst/>
              <a:gdLst>
                <a:gd name="connsiteX0" fmla="*/ 0 w 508883"/>
                <a:gd name="connsiteY0" fmla="*/ 206734 h 209385"/>
                <a:gd name="connsiteX1" fmla="*/ 278295 w 508883"/>
                <a:gd name="connsiteY1" fmla="*/ 174929 h 209385"/>
                <a:gd name="connsiteX2" fmla="*/ 508883 w 508883"/>
                <a:gd name="connsiteY2" fmla="*/ 0 h 209385"/>
              </a:gdLst>
              <a:ahLst/>
              <a:cxnLst>
                <a:cxn ang="0">
                  <a:pos x="connsiteX0" y="connsiteY0"/>
                </a:cxn>
                <a:cxn ang="0">
                  <a:pos x="connsiteX1" y="connsiteY1"/>
                </a:cxn>
                <a:cxn ang="0">
                  <a:pos x="connsiteX2" y="connsiteY2"/>
                </a:cxn>
              </a:cxnLst>
              <a:rect l="l" t="t" r="r" b="b"/>
              <a:pathLst>
                <a:path w="508883" h="209385">
                  <a:moveTo>
                    <a:pt x="0" y="206734"/>
                  </a:moveTo>
                  <a:cubicBezTo>
                    <a:pt x="96740" y="208059"/>
                    <a:pt x="193481" y="209385"/>
                    <a:pt x="278295" y="174929"/>
                  </a:cubicBezTo>
                  <a:cubicBezTo>
                    <a:pt x="363109" y="140473"/>
                    <a:pt x="435996" y="70236"/>
                    <a:pt x="508883" y="0"/>
                  </a:cubicBezTo>
                </a:path>
              </a:pathLst>
            </a:cu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499" name="Freeform 498"/>
            <p:cNvSpPr/>
            <p:nvPr/>
          </p:nvSpPr>
          <p:spPr>
            <a:xfrm>
              <a:off x="2905125" y="5402140"/>
              <a:ext cx="652463" cy="261966"/>
            </a:xfrm>
            <a:custGeom>
              <a:avLst/>
              <a:gdLst>
                <a:gd name="connsiteX0" fmla="*/ 0 w 508883"/>
                <a:gd name="connsiteY0" fmla="*/ 206734 h 209385"/>
                <a:gd name="connsiteX1" fmla="*/ 278295 w 508883"/>
                <a:gd name="connsiteY1" fmla="*/ 174929 h 209385"/>
                <a:gd name="connsiteX2" fmla="*/ 508883 w 508883"/>
                <a:gd name="connsiteY2" fmla="*/ 0 h 209385"/>
              </a:gdLst>
              <a:ahLst/>
              <a:cxnLst>
                <a:cxn ang="0">
                  <a:pos x="connsiteX0" y="connsiteY0"/>
                </a:cxn>
                <a:cxn ang="0">
                  <a:pos x="connsiteX1" y="connsiteY1"/>
                </a:cxn>
                <a:cxn ang="0">
                  <a:pos x="connsiteX2" y="connsiteY2"/>
                </a:cxn>
              </a:cxnLst>
              <a:rect l="l" t="t" r="r" b="b"/>
              <a:pathLst>
                <a:path w="508883" h="209385">
                  <a:moveTo>
                    <a:pt x="0" y="206734"/>
                  </a:moveTo>
                  <a:cubicBezTo>
                    <a:pt x="96740" y="208059"/>
                    <a:pt x="193481" y="209385"/>
                    <a:pt x="278295" y="174929"/>
                  </a:cubicBezTo>
                  <a:cubicBezTo>
                    <a:pt x="363109" y="140473"/>
                    <a:pt x="435996" y="70236"/>
                    <a:pt x="508883" y="0"/>
                  </a:cubicBezTo>
                </a:path>
              </a:pathLst>
            </a:cu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grpSp>
          <p:nvGrpSpPr>
            <p:cNvPr id="10" name="Group 190"/>
            <p:cNvGrpSpPr>
              <a:grpSpLocks/>
            </p:cNvGrpSpPr>
            <p:nvPr/>
          </p:nvGrpSpPr>
          <p:grpSpPr bwMode="auto">
            <a:xfrm>
              <a:off x="2641600" y="5462588"/>
              <a:ext cx="344488" cy="417512"/>
              <a:chOff x="2060536" y="3347812"/>
              <a:chExt cx="344773" cy="418193"/>
            </a:xfrm>
          </p:grpSpPr>
          <p:sp>
            <p:nvSpPr>
              <p:cNvPr id="187" name="Rounded Rectangle 186"/>
              <p:cNvSpPr/>
              <p:nvPr/>
            </p:nvSpPr>
            <p:spPr bwMode="auto">
              <a:xfrm flipH="1">
                <a:off x="2089135" y="3389043"/>
                <a:ext cx="28599" cy="376892"/>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89" name="Rounded Rectangle 188"/>
              <p:cNvSpPr/>
              <p:nvPr/>
            </p:nvSpPr>
            <p:spPr bwMode="auto">
              <a:xfrm flipH="1">
                <a:off x="2146332" y="3347696"/>
                <a:ext cx="28599" cy="376892"/>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90" name="Rounded Rectangle 189"/>
              <p:cNvSpPr/>
              <p:nvPr/>
            </p:nvSpPr>
            <p:spPr bwMode="auto">
              <a:xfrm rot="19317483">
                <a:off x="2060536" y="3446292"/>
                <a:ext cx="149348" cy="19083"/>
              </a:xfrm>
              <a:prstGeom prst="round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86" name="Cube 185"/>
              <p:cNvSpPr/>
              <p:nvPr/>
            </p:nvSpPr>
            <p:spPr>
              <a:xfrm>
                <a:off x="2093902" y="3544889"/>
                <a:ext cx="311407" cy="221046"/>
              </a:xfrm>
              <a:prstGeom prst="cube">
                <a:avLst/>
              </a:prstGeom>
              <a:solidFill>
                <a:schemeClr val="bg1">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88" name="Cube 187"/>
              <p:cNvSpPr/>
              <p:nvPr/>
            </p:nvSpPr>
            <p:spPr>
              <a:xfrm>
                <a:off x="2241661" y="3486048"/>
                <a:ext cx="135050" cy="100187"/>
              </a:xfrm>
              <a:prstGeom prst="cube">
                <a:avLst/>
              </a:prstGeom>
              <a:solidFill>
                <a:schemeClr val="bg1">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sp>
          <p:nvSpPr>
            <p:cNvPr id="504" name="Freeform 503"/>
            <p:cNvSpPr/>
            <p:nvPr/>
          </p:nvSpPr>
          <p:spPr>
            <a:xfrm rot="20090891">
              <a:off x="4352925" y="5413253"/>
              <a:ext cx="679450" cy="46043"/>
            </a:xfrm>
            <a:custGeom>
              <a:avLst/>
              <a:gdLst>
                <a:gd name="connsiteX0" fmla="*/ 0 w 620202"/>
                <a:gd name="connsiteY0" fmla="*/ 7951 h 41082"/>
                <a:gd name="connsiteX1" fmla="*/ 270344 w 620202"/>
                <a:gd name="connsiteY1" fmla="*/ 39757 h 41082"/>
                <a:gd name="connsiteX2" fmla="*/ 620202 w 620202"/>
                <a:gd name="connsiteY2" fmla="*/ 0 h 41082"/>
              </a:gdLst>
              <a:ahLst/>
              <a:cxnLst>
                <a:cxn ang="0">
                  <a:pos x="connsiteX0" y="connsiteY0"/>
                </a:cxn>
                <a:cxn ang="0">
                  <a:pos x="connsiteX1" y="connsiteY1"/>
                </a:cxn>
                <a:cxn ang="0">
                  <a:pos x="connsiteX2" y="connsiteY2"/>
                </a:cxn>
              </a:cxnLst>
              <a:rect l="l" t="t" r="r" b="b"/>
              <a:pathLst>
                <a:path w="620202" h="41082">
                  <a:moveTo>
                    <a:pt x="0" y="7951"/>
                  </a:moveTo>
                  <a:cubicBezTo>
                    <a:pt x="83488" y="24516"/>
                    <a:pt x="166977" y="41082"/>
                    <a:pt x="270344" y="39757"/>
                  </a:cubicBezTo>
                  <a:cubicBezTo>
                    <a:pt x="373711" y="38432"/>
                    <a:pt x="496956" y="19216"/>
                    <a:pt x="620202" y="0"/>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06" name="Freeform 505"/>
            <p:cNvSpPr/>
            <p:nvPr/>
          </p:nvSpPr>
          <p:spPr>
            <a:xfrm>
              <a:off x="5019675" y="5260837"/>
              <a:ext cx="538163" cy="225450"/>
            </a:xfrm>
            <a:custGeom>
              <a:avLst/>
              <a:gdLst>
                <a:gd name="connsiteX0" fmla="*/ 0 w 531412"/>
                <a:gd name="connsiteY0" fmla="*/ 0 h 188181"/>
                <a:gd name="connsiteX1" fmla="*/ 182880 w 531412"/>
                <a:gd name="connsiteY1" fmla="*/ 151075 h 188181"/>
                <a:gd name="connsiteX2" fmla="*/ 485029 w 531412"/>
                <a:gd name="connsiteY2" fmla="*/ 182880 h 188181"/>
                <a:gd name="connsiteX3" fmla="*/ 461176 w 531412"/>
                <a:gd name="connsiteY3" fmla="*/ 182880 h 188181"/>
              </a:gdLst>
              <a:ahLst/>
              <a:cxnLst>
                <a:cxn ang="0">
                  <a:pos x="connsiteX0" y="connsiteY0"/>
                </a:cxn>
                <a:cxn ang="0">
                  <a:pos x="connsiteX1" y="connsiteY1"/>
                </a:cxn>
                <a:cxn ang="0">
                  <a:pos x="connsiteX2" y="connsiteY2"/>
                </a:cxn>
                <a:cxn ang="0">
                  <a:pos x="connsiteX3" y="connsiteY3"/>
                </a:cxn>
              </a:cxnLst>
              <a:rect l="l" t="t" r="r" b="b"/>
              <a:pathLst>
                <a:path w="531412" h="188181">
                  <a:moveTo>
                    <a:pt x="0" y="0"/>
                  </a:moveTo>
                  <a:cubicBezTo>
                    <a:pt x="51021" y="60297"/>
                    <a:pt x="102042" y="120595"/>
                    <a:pt x="182880" y="151075"/>
                  </a:cubicBezTo>
                  <a:cubicBezTo>
                    <a:pt x="263718" y="181555"/>
                    <a:pt x="438646" y="177579"/>
                    <a:pt x="485029" y="182880"/>
                  </a:cubicBezTo>
                  <a:cubicBezTo>
                    <a:pt x="531412" y="188181"/>
                    <a:pt x="496294" y="185530"/>
                    <a:pt x="461176" y="182880"/>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07" name="Freeform 506"/>
            <p:cNvSpPr/>
            <p:nvPr/>
          </p:nvSpPr>
          <p:spPr>
            <a:xfrm>
              <a:off x="4938713" y="5265600"/>
              <a:ext cx="635000" cy="268316"/>
            </a:xfrm>
            <a:custGeom>
              <a:avLst/>
              <a:gdLst>
                <a:gd name="connsiteX0" fmla="*/ 0 w 531412"/>
                <a:gd name="connsiteY0" fmla="*/ 0 h 188181"/>
                <a:gd name="connsiteX1" fmla="*/ 182880 w 531412"/>
                <a:gd name="connsiteY1" fmla="*/ 151075 h 188181"/>
                <a:gd name="connsiteX2" fmla="*/ 485029 w 531412"/>
                <a:gd name="connsiteY2" fmla="*/ 182880 h 188181"/>
                <a:gd name="connsiteX3" fmla="*/ 461176 w 531412"/>
                <a:gd name="connsiteY3" fmla="*/ 182880 h 188181"/>
              </a:gdLst>
              <a:ahLst/>
              <a:cxnLst>
                <a:cxn ang="0">
                  <a:pos x="connsiteX0" y="connsiteY0"/>
                </a:cxn>
                <a:cxn ang="0">
                  <a:pos x="connsiteX1" y="connsiteY1"/>
                </a:cxn>
                <a:cxn ang="0">
                  <a:pos x="connsiteX2" y="connsiteY2"/>
                </a:cxn>
                <a:cxn ang="0">
                  <a:pos x="connsiteX3" y="connsiteY3"/>
                </a:cxn>
              </a:cxnLst>
              <a:rect l="l" t="t" r="r" b="b"/>
              <a:pathLst>
                <a:path w="531412" h="188181">
                  <a:moveTo>
                    <a:pt x="0" y="0"/>
                  </a:moveTo>
                  <a:cubicBezTo>
                    <a:pt x="51021" y="60297"/>
                    <a:pt x="102042" y="120595"/>
                    <a:pt x="182880" y="151075"/>
                  </a:cubicBezTo>
                  <a:cubicBezTo>
                    <a:pt x="263718" y="181555"/>
                    <a:pt x="438646" y="177579"/>
                    <a:pt x="485029" y="182880"/>
                  </a:cubicBezTo>
                  <a:cubicBezTo>
                    <a:pt x="531412" y="188181"/>
                    <a:pt x="496294" y="185530"/>
                    <a:pt x="461176" y="182880"/>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19" name="Freeform 518"/>
            <p:cNvSpPr/>
            <p:nvPr/>
          </p:nvSpPr>
          <p:spPr>
            <a:xfrm rot="20090891">
              <a:off x="4225925" y="5375149"/>
              <a:ext cx="717550" cy="49218"/>
            </a:xfrm>
            <a:custGeom>
              <a:avLst/>
              <a:gdLst>
                <a:gd name="connsiteX0" fmla="*/ 0 w 620202"/>
                <a:gd name="connsiteY0" fmla="*/ 7951 h 41082"/>
                <a:gd name="connsiteX1" fmla="*/ 270344 w 620202"/>
                <a:gd name="connsiteY1" fmla="*/ 39757 h 41082"/>
                <a:gd name="connsiteX2" fmla="*/ 620202 w 620202"/>
                <a:gd name="connsiteY2" fmla="*/ 0 h 41082"/>
              </a:gdLst>
              <a:ahLst/>
              <a:cxnLst>
                <a:cxn ang="0">
                  <a:pos x="connsiteX0" y="connsiteY0"/>
                </a:cxn>
                <a:cxn ang="0">
                  <a:pos x="connsiteX1" y="connsiteY1"/>
                </a:cxn>
                <a:cxn ang="0">
                  <a:pos x="connsiteX2" y="connsiteY2"/>
                </a:cxn>
              </a:cxnLst>
              <a:rect l="l" t="t" r="r" b="b"/>
              <a:pathLst>
                <a:path w="620202" h="41082">
                  <a:moveTo>
                    <a:pt x="0" y="7951"/>
                  </a:moveTo>
                  <a:cubicBezTo>
                    <a:pt x="83488" y="24516"/>
                    <a:pt x="166977" y="41082"/>
                    <a:pt x="270344" y="39757"/>
                  </a:cubicBezTo>
                  <a:cubicBezTo>
                    <a:pt x="373711" y="38432"/>
                    <a:pt x="496956" y="19216"/>
                    <a:pt x="620202" y="0"/>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20" name="Freeform 519"/>
            <p:cNvSpPr/>
            <p:nvPr/>
          </p:nvSpPr>
          <p:spPr>
            <a:xfrm>
              <a:off x="3649663" y="5391026"/>
              <a:ext cx="557212" cy="168293"/>
            </a:xfrm>
            <a:custGeom>
              <a:avLst/>
              <a:gdLst>
                <a:gd name="connsiteX0" fmla="*/ 0 w 556591"/>
                <a:gd name="connsiteY0" fmla="*/ 0 h 168303"/>
                <a:gd name="connsiteX1" fmla="*/ 230588 w 556591"/>
                <a:gd name="connsiteY1" fmla="*/ 143124 h 168303"/>
                <a:gd name="connsiteX2" fmla="*/ 556591 w 556591"/>
                <a:gd name="connsiteY2" fmla="*/ 151075 h 168303"/>
              </a:gdLst>
              <a:ahLst/>
              <a:cxnLst>
                <a:cxn ang="0">
                  <a:pos x="connsiteX0" y="connsiteY0"/>
                </a:cxn>
                <a:cxn ang="0">
                  <a:pos x="connsiteX1" y="connsiteY1"/>
                </a:cxn>
                <a:cxn ang="0">
                  <a:pos x="connsiteX2" y="connsiteY2"/>
                </a:cxn>
              </a:cxnLst>
              <a:rect l="l" t="t" r="r" b="b"/>
              <a:pathLst>
                <a:path w="556591" h="168303">
                  <a:moveTo>
                    <a:pt x="0" y="0"/>
                  </a:moveTo>
                  <a:cubicBezTo>
                    <a:pt x="68911" y="58972"/>
                    <a:pt x="137823" y="117945"/>
                    <a:pt x="230588" y="143124"/>
                  </a:cubicBezTo>
                  <a:cubicBezTo>
                    <a:pt x="323353" y="168303"/>
                    <a:pt x="439972" y="159689"/>
                    <a:pt x="556591" y="151075"/>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21" name="Freeform 520"/>
            <p:cNvSpPr/>
            <p:nvPr/>
          </p:nvSpPr>
          <p:spPr>
            <a:xfrm>
              <a:off x="3603625" y="5400552"/>
              <a:ext cx="635000" cy="212748"/>
            </a:xfrm>
            <a:custGeom>
              <a:avLst/>
              <a:gdLst>
                <a:gd name="connsiteX0" fmla="*/ 0 w 556591"/>
                <a:gd name="connsiteY0" fmla="*/ 0 h 168303"/>
                <a:gd name="connsiteX1" fmla="*/ 230588 w 556591"/>
                <a:gd name="connsiteY1" fmla="*/ 143124 h 168303"/>
                <a:gd name="connsiteX2" fmla="*/ 556591 w 556591"/>
                <a:gd name="connsiteY2" fmla="*/ 151075 h 168303"/>
              </a:gdLst>
              <a:ahLst/>
              <a:cxnLst>
                <a:cxn ang="0">
                  <a:pos x="connsiteX0" y="connsiteY0"/>
                </a:cxn>
                <a:cxn ang="0">
                  <a:pos x="connsiteX1" y="connsiteY1"/>
                </a:cxn>
                <a:cxn ang="0">
                  <a:pos x="connsiteX2" y="connsiteY2"/>
                </a:cxn>
              </a:cxnLst>
              <a:rect l="l" t="t" r="r" b="b"/>
              <a:pathLst>
                <a:path w="556591" h="168303">
                  <a:moveTo>
                    <a:pt x="0" y="0"/>
                  </a:moveTo>
                  <a:cubicBezTo>
                    <a:pt x="68911" y="58972"/>
                    <a:pt x="137823" y="117945"/>
                    <a:pt x="230588" y="143124"/>
                  </a:cubicBezTo>
                  <a:cubicBezTo>
                    <a:pt x="323353" y="168303"/>
                    <a:pt x="439972" y="159689"/>
                    <a:pt x="556591" y="151075"/>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22" name="Freeform 521"/>
            <p:cNvSpPr/>
            <p:nvPr/>
          </p:nvSpPr>
          <p:spPr>
            <a:xfrm>
              <a:off x="5716588" y="5510102"/>
              <a:ext cx="501650" cy="204809"/>
            </a:xfrm>
            <a:custGeom>
              <a:avLst/>
              <a:gdLst>
                <a:gd name="connsiteX0" fmla="*/ 0 w 500932"/>
                <a:gd name="connsiteY0" fmla="*/ 0 h 204084"/>
                <a:gd name="connsiteX1" fmla="*/ 182880 w 500932"/>
                <a:gd name="connsiteY1" fmla="*/ 174929 h 204084"/>
                <a:gd name="connsiteX2" fmla="*/ 500932 w 500932"/>
                <a:gd name="connsiteY2" fmla="*/ 174929 h 204084"/>
              </a:gdLst>
              <a:ahLst/>
              <a:cxnLst>
                <a:cxn ang="0">
                  <a:pos x="connsiteX0" y="connsiteY0"/>
                </a:cxn>
                <a:cxn ang="0">
                  <a:pos x="connsiteX1" y="connsiteY1"/>
                </a:cxn>
                <a:cxn ang="0">
                  <a:pos x="connsiteX2" y="connsiteY2"/>
                </a:cxn>
              </a:cxnLst>
              <a:rect l="l" t="t" r="r" b="b"/>
              <a:pathLst>
                <a:path w="500932" h="204084">
                  <a:moveTo>
                    <a:pt x="0" y="0"/>
                  </a:moveTo>
                  <a:cubicBezTo>
                    <a:pt x="49695" y="72887"/>
                    <a:pt x="99391" y="145774"/>
                    <a:pt x="182880" y="174929"/>
                  </a:cubicBezTo>
                  <a:cubicBezTo>
                    <a:pt x="266369" y="204084"/>
                    <a:pt x="383650" y="189506"/>
                    <a:pt x="500932" y="174929"/>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sp>
          <p:nvSpPr>
            <p:cNvPr id="523" name="Freeform 522"/>
            <p:cNvSpPr/>
            <p:nvPr/>
          </p:nvSpPr>
          <p:spPr>
            <a:xfrm>
              <a:off x="5622925" y="5511689"/>
              <a:ext cx="579438" cy="236564"/>
            </a:xfrm>
            <a:custGeom>
              <a:avLst/>
              <a:gdLst>
                <a:gd name="connsiteX0" fmla="*/ 0 w 500932"/>
                <a:gd name="connsiteY0" fmla="*/ 0 h 204084"/>
                <a:gd name="connsiteX1" fmla="*/ 182880 w 500932"/>
                <a:gd name="connsiteY1" fmla="*/ 174929 h 204084"/>
                <a:gd name="connsiteX2" fmla="*/ 500932 w 500932"/>
                <a:gd name="connsiteY2" fmla="*/ 174929 h 204084"/>
              </a:gdLst>
              <a:ahLst/>
              <a:cxnLst>
                <a:cxn ang="0">
                  <a:pos x="connsiteX0" y="connsiteY0"/>
                </a:cxn>
                <a:cxn ang="0">
                  <a:pos x="connsiteX1" y="connsiteY1"/>
                </a:cxn>
                <a:cxn ang="0">
                  <a:pos x="connsiteX2" y="connsiteY2"/>
                </a:cxn>
              </a:cxnLst>
              <a:rect l="l" t="t" r="r" b="b"/>
              <a:pathLst>
                <a:path w="500932" h="204084">
                  <a:moveTo>
                    <a:pt x="0" y="0"/>
                  </a:moveTo>
                  <a:cubicBezTo>
                    <a:pt x="49695" y="72887"/>
                    <a:pt x="99391" y="145774"/>
                    <a:pt x="182880" y="174929"/>
                  </a:cubicBezTo>
                  <a:cubicBezTo>
                    <a:pt x="266369" y="204084"/>
                    <a:pt x="383650" y="189506"/>
                    <a:pt x="500932" y="174929"/>
                  </a:cubicBezTo>
                </a:path>
              </a:pathLst>
            </a:cu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3741">
                <a:defRPr/>
              </a:pPr>
              <a:endParaRPr lang="en-US" dirty="0">
                <a:solidFill>
                  <a:srgbClr val="000000"/>
                </a:solidFill>
              </a:endParaRPr>
            </a:p>
          </p:txBody>
        </p:sp>
        <p:grpSp>
          <p:nvGrpSpPr>
            <p:cNvPr id="11" name="Group 307"/>
            <p:cNvGrpSpPr>
              <a:grpSpLocks/>
            </p:cNvGrpSpPr>
            <p:nvPr/>
          </p:nvGrpSpPr>
          <p:grpSpPr bwMode="auto">
            <a:xfrm>
              <a:off x="3476625" y="5264150"/>
              <a:ext cx="228600" cy="717550"/>
              <a:chOff x="4908550" y="3035300"/>
              <a:chExt cx="1504952" cy="2724152"/>
            </a:xfrm>
          </p:grpSpPr>
          <p:cxnSp>
            <p:nvCxnSpPr>
              <p:cNvPr id="309" name="Straight Connector 308"/>
              <p:cNvCxnSpPr>
                <a:endCxn id="322" idx="2"/>
              </p:cNvCxnSpPr>
              <p:nvPr/>
            </p:nvCxnSpPr>
            <p:spPr bwMode="auto">
              <a:xfrm rot="16200000" flipH="1">
                <a:off x="4843347" y="3697149"/>
                <a:ext cx="705224" cy="34488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bwMode="auto">
              <a:xfrm rot="16200000" flipH="1">
                <a:off x="4854744" y="3100639"/>
                <a:ext cx="337542" cy="22992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bwMode="auto">
              <a:xfrm rot="5400000">
                <a:off x="4392467" y="4766820"/>
                <a:ext cx="1512914" cy="45984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bwMode="auto">
              <a:xfrm rot="16200000" flipH="1">
                <a:off x="5592613" y="4478735"/>
                <a:ext cx="753441" cy="24037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bwMode="auto">
              <a:xfrm>
                <a:off x="4919004" y="3516979"/>
                <a:ext cx="1452693" cy="602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bwMode="auto">
              <a:xfrm rot="10800000" flipV="1">
                <a:off x="4919004" y="3372318"/>
                <a:ext cx="198567" cy="15069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bwMode="auto">
              <a:xfrm rot="10800000">
                <a:off x="5107123" y="3378348"/>
                <a:ext cx="1066008" cy="602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bwMode="auto">
              <a:xfrm>
                <a:off x="6173131" y="3378348"/>
                <a:ext cx="198567" cy="15068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bwMode="auto">
              <a:xfrm>
                <a:off x="5107123" y="3378348"/>
                <a:ext cx="188119" cy="13863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bwMode="auto">
              <a:xfrm flipV="1">
                <a:off x="5295242" y="3384373"/>
                <a:ext cx="177665" cy="1326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bwMode="auto">
              <a:xfrm>
                <a:off x="4919004" y="3052861"/>
                <a:ext cx="731574" cy="46411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bwMode="auto">
              <a:xfrm>
                <a:off x="5817795" y="3384373"/>
                <a:ext cx="188119" cy="1386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bwMode="auto">
              <a:xfrm flipV="1">
                <a:off x="6005914" y="3390403"/>
                <a:ext cx="177665" cy="12657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2" name="Isosceles Triangle 321"/>
              <p:cNvSpPr/>
              <p:nvPr/>
            </p:nvSpPr>
            <p:spPr>
              <a:xfrm>
                <a:off x="5368396" y="3975072"/>
                <a:ext cx="595713" cy="247131"/>
              </a:xfrm>
              <a:prstGeom prst="triangl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cxnSp>
            <p:nvCxnSpPr>
              <p:cNvPr id="323" name="Straight Connector 322"/>
              <p:cNvCxnSpPr/>
              <p:nvPr/>
            </p:nvCxnSpPr>
            <p:spPr bwMode="auto">
              <a:xfrm rot="16200000" flipH="1">
                <a:off x="5361276" y="4245802"/>
                <a:ext cx="735360" cy="70021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bwMode="auto">
              <a:xfrm rot="5400000">
                <a:off x="5245514" y="4261477"/>
                <a:ext cx="747415" cy="66886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bwMode="auto">
              <a:xfrm rot="5400000">
                <a:off x="5756397" y="3720266"/>
                <a:ext cx="687140" cy="29263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bwMode="auto">
              <a:xfrm rot="16200000" flipH="1">
                <a:off x="5651695" y="4518135"/>
                <a:ext cx="729334" cy="12541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bwMode="auto">
              <a:xfrm rot="5400000">
                <a:off x="4966349" y="4545066"/>
                <a:ext cx="741389" cy="8360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bwMode="auto">
              <a:xfrm rot="5400000">
                <a:off x="5043328" y="4484567"/>
                <a:ext cx="723305" cy="19857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endCxn id="322" idx="0"/>
              </p:cNvCxnSpPr>
              <p:nvPr/>
            </p:nvCxnSpPr>
            <p:spPr bwMode="auto">
              <a:xfrm>
                <a:off x="5023515" y="3516979"/>
                <a:ext cx="637511" cy="45809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bwMode="auto">
              <a:xfrm flipV="1">
                <a:off x="5661026" y="3529034"/>
                <a:ext cx="564357" cy="45206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bwMode="auto">
              <a:xfrm rot="10800000" flipV="1">
                <a:off x="5671480" y="3034776"/>
                <a:ext cx="700217" cy="48823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bwMode="auto">
              <a:xfrm rot="5400000">
                <a:off x="6108870" y="3121541"/>
                <a:ext cx="337542" cy="18811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bwMode="auto">
              <a:xfrm rot="10800000" flipV="1">
                <a:off x="4919004" y="4939479"/>
                <a:ext cx="1149616" cy="81974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bwMode="auto">
              <a:xfrm rot="16200000" flipH="1">
                <a:off x="5432345" y="4759992"/>
                <a:ext cx="1512914" cy="44939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bwMode="auto">
              <a:xfrm>
                <a:off x="5305690" y="4945508"/>
                <a:ext cx="1107812" cy="7956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bwMode="auto">
              <a:xfrm rot="5400000">
                <a:off x="4712320" y="5174696"/>
                <a:ext cx="789606" cy="35533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bwMode="auto">
              <a:xfrm rot="16200000" flipH="1">
                <a:off x="5847862" y="5178321"/>
                <a:ext cx="765496" cy="32397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337"/>
            <p:cNvGrpSpPr>
              <a:grpSpLocks/>
            </p:cNvGrpSpPr>
            <p:nvPr/>
          </p:nvGrpSpPr>
          <p:grpSpPr bwMode="auto">
            <a:xfrm>
              <a:off x="4194176" y="5424367"/>
              <a:ext cx="228600" cy="717628"/>
              <a:chOff x="4908553" y="3034841"/>
              <a:chExt cx="1504950" cy="2724447"/>
            </a:xfrm>
          </p:grpSpPr>
          <p:cxnSp>
            <p:nvCxnSpPr>
              <p:cNvPr id="339" name="Straight Connector 338"/>
              <p:cNvCxnSpPr>
                <a:endCxn id="352" idx="2"/>
              </p:cNvCxnSpPr>
              <p:nvPr/>
            </p:nvCxnSpPr>
            <p:spPr bwMode="auto">
              <a:xfrm rot="16200000" flipH="1">
                <a:off x="4843342" y="3697213"/>
                <a:ext cx="705220" cy="34488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bwMode="auto">
              <a:xfrm rot="16200000" flipH="1">
                <a:off x="4854740" y="3100704"/>
                <a:ext cx="337542" cy="22992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bwMode="auto">
              <a:xfrm rot="5400000">
                <a:off x="4392469" y="4766881"/>
                <a:ext cx="1512910" cy="45984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bwMode="auto">
              <a:xfrm rot="16200000" flipH="1">
                <a:off x="5592610" y="4478796"/>
                <a:ext cx="753444" cy="24037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bwMode="auto">
              <a:xfrm>
                <a:off x="4919001" y="3517044"/>
                <a:ext cx="1452692" cy="602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bwMode="auto">
              <a:xfrm rot="10800000" flipV="1">
                <a:off x="4919001" y="3372383"/>
                <a:ext cx="198567" cy="15068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bwMode="auto">
              <a:xfrm rot="10800000">
                <a:off x="5107120" y="3378409"/>
                <a:ext cx="1066006" cy="602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bwMode="auto">
              <a:xfrm>
                <a:off x="6173126" y="3378409"/>
                <a:ext cx="198567" cy="15069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bwMode="auto">
              <a:xfrm>
                <a:off x="5107120" y="3378409"/>
                <a:ext cx="188119" cy="1386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bwMode="auto">
              <a:xfrm flipV="1">
                <a:off x="5295238" y="3384438"/>
                <a:ext cx="177664" cy="1326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bwMode="auto">
              <a:xfrm>
                <a:off x="4919001" y="3052922"/>
                <a:ext cx="731573" cy="4641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bwMode="auto">
              <a:xfrm>
                <a:off x="5817790" y="3384438"/>
                <a:ext cx="188119" cy="13863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bwMode="auto">
              <a:xfrm flipV="1">
                <a:off x="6005909" y="3390464"/>
                <a:ext cx="177664" cy="12658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2" name="Isosceles Triangle 351"/>
              <p:cNvSpPr/>
              <p:nvPr/>
            </p:nvSpPr>
            <p:spPr>
              <a:xfrm>
                <a:off x="5368392" y="3975137"/>
                <a:ext cx="595713" cy="247127"/>
              </a:xfrm>
              <a:prstGeom prst="triangl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cxnSp>
            <p:nvCxnSpPr>
              <p:cNvPr id="353" name="Straight Connector 352"/>
              <p:cNvCxnSpPr/>
              <p:nvPr/>
            </p:nvCxnSpPr>
            <p:spPr bwMode="auto">
              <a:xfrm rot="16200000" flipH="1">
                <a:off x="5361272" y="4245867"/>
                <a:ext cx="735360" cy="70021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bwMode="auto">
              <a:xfrm rot="5400000">
                <a:off x="5245510" y="4261538"/>
                <a:ext cx="747415" cy="66886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bwMode="auto">
              <a:xfrm rot="5400000">
                <a:off x="5756392" y="3720327"/>
                <a:ext cx="687139" cy="29262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bwMode="auto">
              <a:xfrm rot="16200000" flipH="1">
                <a:off x="5651688" y="4518199"/>
                <a:ext cx="729330" cy="12541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bwMode="auto">
              <a:xfrm rot="5400000">
                <a:off x="4966350" y="4545127"/>
                <a:ext cx="741385" cy="8360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bwMode="auto">
              <a:xfrm rot="5400000">
                <a:off x="5043324" y="4484628"/>
                <a:ext cx="723305" cy="19857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endCxn id="352" idx="0"/>
              </p:cNvCxnSpPr>
              <p:nvPr/>
            </p:nvCxnSpPr>
            <p:spPr bwMode="auto">
              <a:xfrm>
                <a:off x="5023511" y="3517044"/>
                <a:ext cx="637510" cy="458093"/>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bwMode="auto">
              <a:xfrm rot="5400000" flipH="1" flipV="1">
                <a:off x="5670333" y="3561978"/>
                <a:ext cx="409873" cy="42849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bwMode="auto">
              <a:xfrm rot="10800000" flipV="1">
                <a:off x="5671476" y="3034841"/>
                <a:ext cx="700217" cy="48822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bwMode="auto">
              <a:xfrm rot="5400000">
                <a:off x="6108865" y="3121606"/>
                <a:ext cx="337542" cy="18811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bwMode="auto">
              <a:xfrm rot="10800000" flipV="1">
                <a:off x="4919001" y="4939543"/>
                <a:ext cx="1149615" cy="81974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bwMode="auto">
              <a:xfrm rot="16200000" flipH="1">
                <a:off x="5432346" y="4760053"/>
                <a:ext cx="1512910" cy="44939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bwMode="auto">
              <a:xfrm>
                <a:off x="5305686" y="4945569"/>
                <a:ext cx="1107810" cy="7956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bwMode="auto">
              <a:xfrm rot="5400000">
                <a:off x="4712312" y="5174761"/>
                <a:ext cx="789609" cy="355335"/>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bwMode="auto">
              <a:xfrm rot="16200000" flipH="1">
                <a:off x="5847852" y="5178386"/>
                <a:ext cx="765499" cy="323979"/>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367"/>
            <p:cNvGrpSpPr>
              <a:grpSpLocks/>
            </p:cNvGrpSpPr>
            <p:nvPr/>
          </p:nvGrpSpPr>
          <p:grpSpPr bwMode="auto">
            <a:xfrm>
              <a:off x="4864100" y="5130800"/>
              <a:ext cx="227013" cy="719138"/>
              <a:chOff x="4908550" y="3035300"/>
              <a:chExt cx="1504952" cy="2724152"/>
            </a:xfrm>
          </p:grpSpPr>
          <p:cxnSp>
            <p:nvCxnSpPr>
              <p:cNvPr id="369" name="Straight Connector 368"/>
              <p:cNvCxnSpPr>
                <a:endCxn id="382" idx="2"/>
              </p:cNvCxnSpPr>
              <p:nvPr/>
            </p:nvCxnSpPr>
            <p:spPr bwMode="auto">
              <a:xfrm rot="16200000" flipH="1">
                <a:off x="4846135" y="3694044"/>
                <a:ext cx="703667" cy="347293"/>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bwMode="auto">
              <a:xfrm rot="16200000" flipH="1">
                <a:off x="4855920" y="3099380"/>
                <a:ext cx="336797" cy="231531"/>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bwMode="auto">
              <a:xfrm rot="5400000">
                <a:off x="4392815" y="4763828"/>
                <a:ext cx="1515586" cy="463061"/>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bwMode="auto">
              <a:xfrm rot="16200000" flipH="1">
                <a:off x="5587326" y="4477398"/>
                <a:ext cx="757793" cy="242051"/>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bwMode="auto">
              <a:xfrm>
                <a:off x="4919077" y="3515859"/>
                <a:ext cx="1452328" cy="6016"/>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bwMode="auto">
              <a:xfrm rot="10800000" flipV="1">
                <a:off x="4919077" y="3371517"/>
                <a:ext cx="199955" cy="15035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bwMode="auto">
              <a:xfrm rot="10800000">
                <a:off x="5108512" y="3377533"/>
                <a:ext cx="1073460" cy="6012"/>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bwMode="auto">
              <a:xfrm>
                <a:off x="6171444" y="3377533"/>
                <a:ext cx="199962" cy="150354"/>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bwMode="auto">
              <a:xfrm>
                <a:off x="5108512" y="3377533"/>
                <a:ext cx="189434" cy="13832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bwMode="auto">
              <a:xfrm flipV="1">
                <a:off x="5297946" y="3383546"/>
                <a:ext cx="178907" cy="132313"/>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bwMode="auto">
              <a:xfrm>
                <a:off x="4919077" y="3052765"/>
                <a:ext cx="736688" cy="463094"/>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bwMode="auto">
              <a:xfrm>
                <a:off x="5813624" y="3383546"/>
                <a:ext cx="189434" cy="138329"/>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bwMode="auto">
              <a:xfrm flipV="1">
                <a:off x="6003058" y="3389562"/>
                <a:ext cx="178913" cy="126297"/>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2" name="Isosceles Triangle 381"/>
              <p:cNvSpPr/>
              <p:nvPr/>
            </p:nvSpPr>
            <p:spPr>
              <a:xfrm>
                <a:off x="5371611" y="3972940"/>
                <a:ext cx="589351" cy="246585"/>
              </a:xfrm>
              <a:prstGeom prst="triangle">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5F5F5F"/>
                  </a:solidFill>
                </a:endParaRPr>
              </a:p>
            </p:txBody>
          </p:sp>
          <p:cxnSp>
            <p:nvCxnSpPr>
              <p:cNvPr id="383" name="Straight Connector 382"/>
              <p:cNvCxnSpPr/>
              <p:nvPr/>
            </p:nvCxnSpPr>
            <p:spPr bwMode="auto">
              <a:xfrm rot="16200000" flipH="1">
                <a:off x="5364815" y="4242859"/>
                <a:ext cx="739752" cy="705113"/>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bwMode="auto">
              <a:xfrm rot="5400000">
                <a:off x="5246051" y="4266907"/>
                <a:ext cx="745764" cy="663023"/>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bwMode="auto">
              <a:xfrm rot="5400000">
                <a:off x="5760228" y="3722609"/>
                <a:ext cx="685622" cy="284154"/>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bwMode="auto">
              <a:xfrm rot="16200000" flipH="1">
                <a:off x="5649722" y="4520242"/>
                <a:ext cx="727720" cy="126289"/>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bwMode="auto">
              <a:xfrm rot="5400000">
                <a:off x="4961896" y="4549559"/>
                <a:ext cx="745764" cy="73666"/>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bwMode="auto">
              <a:xfrm rot="5400000">
                <a:off x="5044587" y="4483404"/>
                <a:ext cx="727720" cy="199962"/>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endCxn id="382" idx="0"/>
              </p:cNvCxnSpPr>
              <p:nvPr/>
            </p:nvCxnSpPr>
            <p:spPr bwMode="auto">
              <a:xfrm>
                <a:off x="5024319" y="3515859"/>
                <a:ext cx="641968" cy="457081"/>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bwMode="auto">
              <a:xfrm flipV="1">
                <a:off x="5666286" y="3527887"/>
                <a:ext cx="568302" cy="451069"/>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bwMode="auto">
              <a:xfrm rot="10800000" flipV="1">
                <a:off x="5666286" y="3034720"/>
                <a:ext cx="705119" cy="487154"/>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bwMode="auto">
              <a:xfrm rot="5400000">
                <a:off x="6108293" y="3120428"/>
                <a:ext cx="336797" cy="189434"/>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bwMode="auto">
              <a:xfrm rot="10800000" flipV="1">
                <a:off x="4919077" y="4941233"/>
                <a:ext cx="1147125" cy="81793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bwMode="auto">
              <a:xfrm rot="16200000" flipH="1">
                <a:off x="5432450" y="4760066"/>
                <a:ext cx="1509570" cy="45254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bwMode="auto">
              <a:xfrm>
                <a:off x="5297946" y="4947245"/>
                <a:ext cx="1115556" cy="79387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bwMode="auto">
              <a:xfrm rot="5400000">
                <a:off x="4714575" y="5174296"/>
                <a:ext cx="787866" cy="35782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bwMode="auto">
              <a:xfrm rot="16200000" flipH="1">
                <a:off x="5847424" y="5178053"/>
                <a:ext cx="763809" cy="326251"/>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83"/>
            <p:cNvGrpSpPr>
              <a:grpSpLocks/>
            </p:cNvGrpSpPr>
            <p:nvPr/>
          </p:nvGrpSpPr>
          <p:grpSpPr bwMode="auto">
            <a:xfrm>
              <a:off x="6156325" y="5521325"/>
              <a:ext cx="368300" cy="422275"/>
              <a:chOff x="5429251" y="3489325"/>
              <a:chExt cx="587153" cy="592817"/>
            </a:xfrm>
          </p:grpSpPr>
          <p:sp>
            <p:nvSpPr>
              <p:cNvPr id="169" name="Cube 168"/>
              <p:cNvSpPr/>
              <p:nvPr/>
            </p:nvSpPr>
            <p:spPr>
              <a:xfrm>
                <a:off x="5429251" y="3772239"/>
                <a:ext cx="498575" cy="309813"/>
              </a:xfrm>
              <a:prstGeom prst="cube">
                <a:avLst/>
              </a:prstGeom>
              <a:solidFill>
                <a:schemeClr val="bg1">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72" name="Rounded Rectangle 171"/>
              <p:cNvSpPr/>
              <p:nvPr/>
            </p:nvSpPr>
            <p:spPr bwMode="auto">
              <a:xfrm flipH="1">
                <a:off x="5821531" y="3547121"/>
                <a:ext cx="45555" cy="530473"/>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82" name="Cube 181"/>
              <p:cNvSpPr/>
              <p:nvPr/>
            </p:nvSpPr>
            <p:spPr>
              <a:xfrm>
                <a:off x="5492523" y="3683084"/>
                <a:ext cx="215120" cy="142648"/>
              </a:xfrm>
              <a:prstGeom prst="cube">
                <a:avLst/>
              </a:prstGeom>
              <a:solidFill>
                <a:schemeClr val="bg1">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83" name="Rounded Rectangle 182"/>
              <p:cNvSpPr/>
              <p:nvPr/>
            </p:nvSpPr>
            <p:spPr bwMode="auto">
              <a:xfrm flipH="1">
                <a:off x="5915171" y="3489171"/>
                <a:ext cx="45555" cy="530473"/>
              </a:xfrm>
              <a:prstGeom prst="round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sp>
            <p:nvSpPr>
              <p:cNvPr id="174" name="Rounded Rectangle 173"/>
              <p:cNvSpPr/>
              <p:nvPr/>
            </p:nvSpPr>
            <p:spPr bwMode="auto">
              <a:xfrm rot="19317483">
                <a:off x="5778506" y="3627361"/>
                <a:ext cx="237898" cy="26747"/>
              </a:xfrm>
              <a:prstGeom prst="roundRect">
                <a:avLst/>
              </a:prstGeom>
              <a:solidFill>
                <a:schemeClr val="bg1">
                  <a:lumMod val="6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grpSp>
      </p:grpSp>
      <p:sp>
        <p:nvSpPr>
          <p:cNvPr id="501" name="Rectangle 7"/>
          <p:cNvSpPr>
            <a:spLocks noChangeArrowheads="1"/>
          </p:cNvSpPr>
          <p:nvPr/>
        </p:nvSpPr>
        <p:spPr bwMode="auto">
          <a:xfrm>
            <a:off x="6705309" y="1894220"/>
            <a:ext cx="1148345" cy="475301"/>
          </a:xfrm>
          <a:prstGeom prst="rect">
            <a:avLst/>
          </a:prstGeom>
          <a:noFill/>
          <a:ln w="9525">
            <a:noFill/>
            <a:miter lim="800000"/>
            <a:headEnd/>
            <a:tailEnd/>
          </a:ln>
        </p:spPr>
        <p:txBody>
          <a:bodyPr wrap="none" lIns="68366" tIns="34184" rIns="68366" bIns="34184">
            <a:spAutoFit/>
          </a:bodyPr>
          <a:lstStyle/>
          <a:p>
            <a:pPr marL="255985" indent="-255985" algn="ctr" defTabSz="683419">
              <a:spcBef>
                <a:spcPct val="20000"/>
              </a:spcBef>
              <a:buClr>
                <a:srgbClr val="FF3300"/>
              </a:buClr>
            </a:pPr>
            <a:r>
              <a:rPr lang="en-US" altLang="zh-CN" sz="1200" b="1" i="1" u="sng" dirty="0">
                <a:solidFill>
                  <a:srgbClr val="006600"/>
                </a:solidFill>
              </a:rPr>
              <a:t>Communication</a:t>
            </a:r>
          </a:p>
          <a:p>
            <a:pPr marL="255985" indent="-255985" algn="ctr" defTabSz="683419">
              <a:spcBef>
                <a:spcPct val="20000"/>
              </a:spcBef>
              <a:buClr>
                <a:srgbClr val="FF3300"/>
              </a:buClr>
            </a:pPr>
            <a:r>
              <a:rPr lang="en-US" altLang="zh-CN" sz="1200" b="1" i="1" u="sng" dirty="0">
                <a:solidFill>
                  <a:srgbClr val="006600"/>
                </a:solidFill>
              </a:rPr>
              <a:t>Network</a:t>
            </a:r>
          </a:p>
        </p:txBody>
      </p:sp>
      <p:grpSp>
        <p:nvGrpSpPr>
          <p:cNvPr id="15" name="Group 625"/>
          <p:cNvGrpSpPr>
            <a:grpSpLocks/>
          </p:cNvGrpSpPr>
          <p:nvPr/>
        </p:nvGrpSpPr>
        <p:grpSpPr bwMode="auto">
          <a:xfrm>
            <a:off x="3509963" y="1939049"/>
            <a:ext cx="2256235" cy="1122049"/>
            <a:chOff x="3122613" y="2607623"/>
            <a:chExt cx="3008312" cy="1496064"/>
          </a:xfrm>
        </p:grpSpPr>
        <p:grpSp>
          <p:nvGrpSpPr>
            <p:cNvPr id="16" name="Group 579"/>
            <p:cNvGrpSpPr>
              <a:grpSpLocks/>
            </p:cNvGrpSpPr>
            <p:nvPr/>
          </p:nvGrpSpPr>
          <p:grpSpPr bwMode="auto">
            <a:xfrm>
              <a:off x="3122613" y="3172177"/>
              <a:ext cx="3008312" cy="931510"/>
              <a:chOff x="3122235" y="3069328"/>
              <a:chExt cx="3009141" cy="931171"/>
            </a:xfrm>
          </p:grpSpPr>
          <p:sp>
            <p:nvSpPr>
              <p:cNvPr id="431" name="Oval 44"/>
              <p:cNvSpPr>
                <a:spLocks noChangeArrowheads="1"/>
              </p:cNvSpPr>
              <p:nvPr/>
            </p:nvSpPr>
            <p:spPr bwMode="auto">
              <a:xfrm>
                <a:off x="3122235" y="3068976"/>
                <a:ext cx="3009141" cy="931523"/>
              </a:xfrm>
              <a:prstGeom prst="ellipse">
                <a:avLst/>
              </a:prstGeom>
              <a:solidFill>
                <a:srgbClr val="E7FFE7"/>
              </a:solidFill>
              <a:ln w="3175">
                <a:solidFill>
                  <a:schemeClr val="tx1"/>
                </a:solidFill>
                <a:prstDash val="sysDot"/>
                <a:round/>
                <a:headEnd/>
                <a:tailEnd/>
              </a:ln>
              <a:effectLst>
                <a:outerShdw dist="50800" dir="2700000" algn="ctr" rotWithShape="0">
                  <a:schemeClr val="bg1">
                    <a:lumMod val="75000"/>
                  </a:schemeClr>
                </a:outerShdw>
              </a:effectLst>
            </p:spPr>
            <p:txBody>
              <a:bodyPr wrap="none" anchor="ctr"/>
              <a:lstStyle/>
              <a:p>
                <a:pPr defTabSz="683741">
                  <a:defRPr/>
                </a:pPr>
                <a:endParaRPr lang="en-US" dirty="0">
                  <a:solidFill>
                    <a:srgbClr val="000000"/>
                  </a:solidFill>
                </a:endParaRPr>
              </a:p>
            </p:txBody>
          </p:sp>
          <p:sp>
            <p:nvSpPr>
              <p:cNvPr id="71774" name="Line 661"/>
              <p:cNvSpPr>
                <a:spLocks noChangeShapeType="1"/>
              </p:cNvSpPr>
              <p:nvPr/>
            </p:nvSpPr>
            <p:spPr bwMode="auto">
              <a:xfrm flipV="1">
                <a:off x="3376305" y="3183234"/>
                <a:ext cx="685989" cy="220582"/>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75" name="Line 662"/>
              <p:cNvSpPr>
                <a:spLocks noChangeShapeType="1"/>
              </p:cNvSpPr>
              <p:nvPr/>
            </p:nvSpPr>
            <p:spPr bwMode="auto">
              <a:xfrm>
                <a:off x="4224263" y="3180061"/>
                <a:ext cx="1024220" cy="0"/>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76" name="Line 663"/>
              <p:cNvSpPr>
                <a:spLocks noChangeShapeType="1"/>
              </p:cNvSpPr>
              <p:nvPr/>
            </p:nvSpPr>
            <p:spPr bwMode="auto">
              <a:xfrm>
                <a:off x="3369953" y="3503792"/>
                <a:ext cx="409688" cy="260255"/>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77" name="Line 664"/>
              <p:cNvSpPr>
                <a:spLocks noChangeShapeType="1"/>
              </p:cNvSpPr>
              <p:nvPr/>
            </p:nvSpPr>
            <p:spPr bwMode="auto">
              <a:xfrm>
                <a:off x="3930495" y="3813242"/>
                <a:ext cx="1035335" cy="3174"/>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78" name="Line 665"/>
              <p:cNvSpPr>
                <a:spLocks noChangeShapeType="1"/>
              </p:cNvSpPr>
              <p:nvPr/>
            </p:nvSpPr>
            <p:spPr bwMode="auto">
              <a:xfrm flipH="1" flipV="1">
                <a:off x="5458091" y="3238777"/>
                <a:ext cx="392220" cy="291993"/>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79" name="Line 666"/>
              <p:cNvSpPr>
                <a:spLocks noChangeShapeType="1"/>
              </p:cNvSpPr>
              <p:nvPr/>
            </p:nvSpPr>
            <p:spPr bwMode="auto">
              <a:xfrm flipV="1">
                <a:off x="3930495" y="3564095"/>
                <a:ext cx="724099" cy="193604"/>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80" name="Line 667"/>
              <p:cNvSpPr>
                <a:spLocks noChangeShapeType="1"/>
              </p:cNvSpPr>
              <p:nvPr/>
            </p:nvSpPr>
            <p:spPr bwMode="auto">
              <a:xfrm>
                <a:off x="4152807" y="3259407"/>
                <a:ext cx="554189" cy="244386"/>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81" name="Line 668"/>
              <p:cNvSpPr>
                <a:spLocks noChangeShapeType="1"/>
              </p:cNvSpPr>
              <p:nvPr/>
            </p:nvSpPr>
            <p:spPr bwMode="auto">
              <a:xfrm flipV="1">
                <a:off x="4676826" y="3248299"/>
                <a:ext cx="787617" cy="301515"/>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sp>
            <p:nvSpPr>
              <p:cNvPr id="71782" name="Line 781"/>
              <p:cNvSpPr>
                <a:spLocks noChangeShapeType="1"/>
              </p:cNvSpPr>
              <p:nvPr/>
            </p:nvSpPr>
            <p:spPr bwMode="auto">
              <a:xfrm flipV="1">
                <a:off x="5151618" y="3630746"/>
                <a:ext cx="622471" cy="172975"/>
              </a:xfrm>
              <a:prstGeom prst="line">
                <a:avLst/>
              </a:prstGeom>
              <a:noFill/>
              <a:ln w="9525">
                <a:solidFill>
                  <a:schemeClr val="tx1"/>
                </a:solidFill>
                <a:round/>
                <a:headEnd/>
                <a:tailEnd/>
              </a:ln>
            </p:spPr>
            <p:txBody>
              <a:bodyPr wrap="none" anchor="ctr"/>
              <a:lstStyle/>
              <a:p>
                <a:pPr defTabSz="683741">
                  <a:defRPr/>
                </a:pPr>
                <a:endParaRPr lang="en-US">
                  <a:solidFill>
                    <a:srgbClr val="000000"/>
                  </a:solidFill>
                </a:endParaRPr>
              </a:p>
            </p:txBody>
          </p:sp>
          <p:grpSp>
            <p:nvGrpSpPr>
              <p:cNvPr id="17" name="Group 398"/>
              <p:cNvGrpSpPr>
                <a:grpSpLocks/>
              </p:cNvGrpSpPr>
              <p:nvPr/>
            </p:nvGrpSpPr>
            <p:grpSpPr bwMode="auto">
              <a:xfrm>
                <a:off x="3974474" y="3076912"/>
                <a:ext cx="255991" cy="247253"/>
                <a:chOff x="1824" y="1680"/>
                <a:chExt cx="288" cy="288"/>
              </a:xfrm>
            </p:grpSpPr>
            <p:sp>
              <p:nvSpPr>
                <p:cNvPr id="490" name="AutoShape 399"/>
                <p:cNvSpPr>
                  <a:spLocks noChangeArrowheads="1"/>
                </p:cNvSpPr>
                <p:nvPr/>
              </p:nvSpPr>
              <p:spPr bwMode="auto">
                <a:xfrm>
                  <a:off x="1826" y="1680"/>
                  <a:ext cx="288"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18" name="Group 400"/>
                <p:cNvGrpSpPr>
                  <a:grpSpLocks/>
                </p:cNvGrpSpPr>
                <p:nvPr/>
              </p:nvGrpSpPr>
              <p:grpSpPr bwMode="auto">
                <a:xfrm>
                  <a:off x="1859" y="1786"/>
                  <a:ext cx="157" cy="146"/>
                  <a:chOff x="881" y="2353"/>
                  <a:chExt cx="235" cy="196"/>
                </a:xfrm>
              </p:grpSpPr>
              <p:sp>
                <p:nvSpPr>
                  <p:cNvPr id="71828" name="Freeform 401"/>
                  <p:cNvSpPr>
                    <a:spLocks/>
                  </p:cNvSpPr>
                  <p:nvPr/>
                </p:nvSpPr>
                <p:spPr bwMode="auto">
                  <a:xfrm>
                    <a:off x="894" y="2352"/>
                    <a:ext cx="219" cy="203"/>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29" name="Freeform 402"/>
                  <p:cNvSpPr>
                    <a:spLocks/>
                  </p:cNvSpPr>
                  <p:nvPr/>
                </p:nvSpPr>
                <p:spPr bwMode="auto">
                  <a:xfrm>
                    <a:off x="894" y="2352"/>
                    <a:ext cx="219" cy="203"/>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30" name="Freeform 403"/>
                  <p:cNvSpPr>
                    <a:spLocks/>
                  </p:cNvSpPr>
                  <p:nvPr/>
                </p:nvSpPr>
                <p:spPr bwMode="auto">
                  <a:xfrm>
                    <a:off x="896" y="2355"/>
                    <a:ext cx="219"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31" name="Freeform 404"/>
                  <p:cNvSpPr>
                    <a:spLocks/>
                  </p:cNvSpPr>
                  <p:nvPr/>
                </p:nvSpPr>
                <p:spPr bwMode="auto">
                  <a:xfrm>
                    <a:off x="896" y="2355"/>
                    <a:ext cx="219"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19" name="Group 398"/>
              <p:cNvGrpSpPr>
                <a:grpSpLocks/>
              </p:cNvGrpSpPr>
              <p:nvPr/>
            </p:nvGrpSpPr>
            <p:grpSpPr bwMode="auto">
              <a:xfrm>
                <a:off x="3237802" y="3331189"/>
                <a:ext cx="255991" cy="247253"/>
                <a:chOff x="1828" y="1678"/>
                <a:chExt cx="288" cy="288"/>
              </a:xfrm>
            </p:grpSpPr>
            <p:sp>
              <p:nvSpPr>
                <p:cNvPr id="483" name="AutoShape 399"/>
                <p:cNvSpPr>
                  <a:spLocks noChangeArrowheads="1"/>
                </p:cNvSpPr>
                <p:nvPr/>
              </p:nvSpPr>
              <p:spPr bwMode="auto">
                <a:xfrm>
                  <a:off x="1828" y="1678"/>
                  <a:ext cx="288"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20" name="Group 400"/>
                <p:cNvGrpSpPr>
                  <a:grpSpLocks/>
                </p:cNvGrpSpPr>
                <p:nvPr/>
              </p:nvGrpSpPr>
              <p:grpSpPr bwMode="auto">
                <a:xfrm>
                  <a:off x="1859" y="1786"/>
                  <a:ext cx="157" cy="146"/>
                  <a:chOff x="881" y="2353"/>
                  <a:chExt cx="235" cy="196"/>
                </a:xfrm>
              </p:grpSpPr>
              <p:sp>
                <p:nvSpPr>
                  <p:cNvPr id="71822" name="Freeform 401"/>
                  <p:cNvSpPr>
                    <a:spLocks/>
                  </p:cNvSpPr>
                  <p:nvPr/>
                </p:nvSpPr>
                <p:spPr bwMode="auto">
                  <a:xfrm>
                    <a:off x="881" y="2354"/>
                    <a:ext cx="233" cy="19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23" name="Freeform 402"/>
                  <p:cNvSpPr>
                    <a:spLocks/>
                  </p:cNvSpPr>
                  <p:nvPr/>
                </p:nvSpPr>
                <p:spPr bwMode="auto">
                  <a:xfrm>
                    <a:off x="881" y="2354"/>
                    <a:ext cx="233" cy="19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24" name="Freeform 403"/>
                  <p:cNvSpPr>
                    <a:spLocks/>
                  </p:cNvSpPr>
                  <p:nvPr/>
                </p:nvSpPr>
                <p:spPr bwMode="auto">
                  <a:xfrm>
                    <a:off x="883" y="2356"/>
                    <a:ext cx="233" cy="194"/>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25" name="Freeform 404"/>
                  <p:cNvSpPr>
                    <a:spLocks/>
                  </p:cNvSpPr>
                  <p:nvPr/>
                </p:nvSpPr>
                <p:spPr bwMode="auto">
                  <a:xfrm>
                    <a:off x="883" y="2356"/>
                    <a:ext cx="233" cy="194"/>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21" name="Group 398"/>
              <p:cNvGrpSpPr>
                <a:grpSpLocks/>
              </p:cNvGrpSpPr>
              <p:nvPr/>
            </p:nvGrpSpPr>
            <p:grpSpPr bwMode="auto">
              <a:xfrm>
                <a:off x="3697644" y="3667958"/>
                <a:ext cx="255991" cy="247253"/>
                <a:chOff x="1824" y="1680"/>
                <a:chExt cx="288" cy="288"/>
              </a:xfrm>
            </p:grpSpPr>
            <p:sp>
              <p:nvSpPr>
                <p:cNvPr id="476" name="AutoShape 399"/>
                <p:cNvSpPr>
                  <a:spLocks noChangeArrowheads="1"/>
                </p:cNvSpPr>
                <p:nvPr/>
              </p:nvSpPr>
              <p:spPr bwMode="auto">
                <a:xfrm>
                  <a:off x="1822" y="1674"/>
                  <a:ext cx="305"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22" name="Group 400"/>
                <p:cNvGrpSpPr>
                  <a:grpSpLocks/>
                </p:cNvGrpSpPr>
                <p:nvPr/>
              </p:nvGrpSpPr>
              <p:grpSpPr bwMode="auto">
                <a:xfrm>
                  <a:off x="1859" y="1786"/>
                  <a:ext cx="157" cy="146"/>
                  <a:chOff x="881" y="2353"/>
                  <a:chExt cx="235" cy="196"/>
                </a:xfrm>
              </p:grpSpPr>
              <p:sp>
                <p:nvSpPr>
                  <p:cNvPr id="71816" name="Freeform 401"/>
                  <p:cNvSpPr>
                    <a:spLocks/>
                  </p:cNvSpPr>
                  <p:nvPr/>
                </p:nvSpPr>
                <p:spPr bwMode="auto">
                  <a:xfrm>
                    <a:off x="881" y="2341"/>
                    <a:ext cx="233" cy="208"/>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17" name="Freeform 402"/>
                  <p:cNvSpPr>
                    <a:spLocks/>
                  </p:cNvSpPr>
                  <p:nvPr/>
                </p:nvSpPr>
                <p:spPr bwMode="auto">
                  <a:xfrm>
                    <a:off x="881" y="2341"/>
                    <a:ext cx="233" cy="208"/>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18" name="Freeform 403"/>
                  <p:cNvSpPr>
                    <a:spLocks/>
                  </p:cNvSpPr>
                  <p:nvPr/>
                </p:nvSpPr>
                <p:spPr bwMode="auto">
                  <a:xfrm>
                    <a:off x="884" y="2344"/>
                    <a:ext cx="233"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19" name="Freeform 404"/>
                  <p:cNvSpPr>
                    <a:spLocks/>
                  </p:cNvSpPr>
                  <p:nvPr/>
                </p:nvSpPr>
                <p:spPr bwMode="auto">
                  <a:xfrm>
                    <a:off x="884" y="2344"/>
                    <a:ext cx="233"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23" name="Group 398"/>
              <p:cNvGrpSpPr>
                <a:grpSpLocks/>
              </p:cNvGrpSpPr>
              <p:nvPr/>
            </p:nvGrpSpPr>
            <p:grpSpPr bwMode="auto">
              <a:xfrm>
                <a:off x="4633526" y="3385164"/>
                <a:ext cx="255991" cy="247253"/>
                <a:chOff x="1824" y="1680"/>
                <a:chExt cx="288" cy="288"/>
              </a:xfrm>
            </p:grpSpPr>
            <p:sp>
              <p:nvSpPr>
                <p:cNvPr id="469" name="AutoShape 399"/>
                <p:cNvSpPr>
                  <a:spLocks noChangeArrowheads="1"/>
                </p:cNvSpPr>
                <p:nvPr/>
              </p:nvSpPr>
              <p:spPr bwMode="auto">
                <a:xfrm>
                  <a:off x="1824" y="1680"/>
                  <a:ext cx="288"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24" name="Group 400"/>
                <p:cNvGrpSpPr>
                  <a:grpSpLocks/>
                </p:cNvGrpSpPr>
                <p:nvPr/>
              </p:nvGrpSpPr>
              <p:grpSpPr bwMode="auto">
                <a:xfrm>
                  <a:off x="1859" y="1786"/>
                  <a:ext cx="157" cy="146"/>
                  <a:chOff x="881" y="2353"/>
                  <a:chExt cx="235" cy="196"/>
                </a:xfrm>
              </p:grpSpPr>
              <p:sp>
                <p:nvSpPr>
                  <p:cNvPr id="71810" name="Freeform 401"/>
                  <p:cNvSpPr>
                    <a:spLocks/>
                  </p:cNvSpPr>
                  <p:nvPr/>
                </p:nvSpPr>
                <p:spPr bwMode="auto">
                  <a:xfrm>
                    <a:off x="885" y="2352"/>
                    <a:ext cx="227" cy="203"/>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11" name="Freeform 402"/>
                  <p:cNvSpPr>
                    <a:spLocks/>
                  </p:cNvSpPr>
                  <p:nvPr/>
                </p:nvSpPr>
                <p:spPr bwMode="auto">
                  <a:xfrm>
                    <a:off x="885" y="2352"/>
                    <a:ext cx="227" cy="203"/>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12" name="Freeform 403"/>
                  <p:cNvSpPr>
                    <a:spLocks/>
                  </p:cNvSpPr>
                  <p:nvPr/>
                </p:nvSpPr>
                <p:spPr bwMode="auto">
                  <a:xfrm>
                    <a:off x="885" y="2352"/>
                    <a:ext cx="230" cy="203"/>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13" name="Freeform 404"/>
                  <p:cNvSpPr>
                    <a:spLocks/>
                  </p:cNvSpPr>
                  <p:nvPr/>
                </p:nvSpPr>
                <p:spPr bwMode="auto">
                  <a:xfrm>
                    <a:off x="885" y="2352"/>
                    <a:ext cx="230" cy="203"/>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25" name="Group 398"/>
              <p:cNvGrpSpPr>
                <a:grpSpLocks/>
              </p:cNvGrpSpPr>
              <p:nvPr/>
            </p:nvGrpSpPr>
            <p:grpSpPr bwMode="auto">
              <a:xfrm>
                <a:off x="4917727" y="3668442"/>
                <a:ext cx="255991" cy="247253"/>
                <a:chOff x="1824" y="1680"/>
                <a:chExt cx="288" cy="288"/>
              </a:xfrm>
            </p:grpSpPr>
            <p:sp>
              <p:nvSpPr>
                <p:cNvPr id="462" name="AutoShape 399"/>
                <p:cNvSpPr>
                  <a:spLocks noChangeArrowheads="1"/>
                </p:cNvSpPr>
                <p:nvPr/>
              </p:nvSpPr>
              <p:spPr bwMode="auto">
                <a:xfrm>
                  <a:off x="1826" y="1680"/>
                  <a:ext cx="288"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26" name="Group 400"/>
                <p:cNvGrpSpPr>
                  <a:grpSpLocks/>
                </p:cNvGrpSpPr>
                <p:nvPr/>
              </p:nvGrpSpPr>
              <p:grpSpPr bwMode="auto">
                <a:xfrm>
                  <a:off x="1859" y="1786"/>
                  <a:ext cx="157" cy="146"/>
                  <a:chOff x="881" y="2353"/>
                  <a:chExt cx="235" cy="196"/>
                </a:xfrm>
              </p:grpSpPr>
              <p:sp>
                <p:nvSpPr>
                  <p:cNvPr id="71804" name="Freeform 401"/>
                  <p:cNvSpPr>
                    <a:spLocks/>
                  </p:cNvSpPr>
                  <p:nvPr/>
                </p:nvSpPr>
                <p:spPr bwMode="auto">
                  <a:xfrm>
                    <a:off x="894" y="2353"/>
                    <a:ext cx="219" cy="20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05" name="Freeform 402"/>
                  <p:cNvSpPr>
                    <a:spLocks/>
                  </p:cNvSpPr>
                  <p:nvPr/>
                </p:nvSpPr>
                <p:spPr bwMode="auto">
                  <a:xfrm>
                    <a:off x="894" y="2353"/>
                    <a:ext cx="219" cy="20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06" name="Freeform 403"/>
                  <p:cNvSpPr>
                    <a:spLocks/>
                  </p:cNvSpPr>
                  <p:nvPr/>
                </p:nvSpPr>
                <p:spPr bwMode="auto">
                  <a:xfrm>
                    <a:off x="896" y="2355"/>
                    <a:ext cx="219"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07" name="Freeform 404"/>
                  <p:cNvSpPr>
                    <a:spLocks/>
                  </p:cNvSpPr>
                  <p:nvPr/>
                </p:nvSpPr>
                <p:spPr bwMode="auto">
                  <a:xfrm>
                    <a:off x="896" y="2355"/>
                    <a:ext cx="219"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27" name="Group 398"/>
              <p:cNvGrpSpPr>
                <a:grpSpLocks/>
              </p:cNvGrpSpPr>
              <p:nvPr/>
            </p:nvGrpSpPr>
            <p:grpSpPr bwMode="auto">
              <a:xfrm>
                <a:off x="5235507" y="3104385"/>
                <a:ext cx="255991" cy="247253"/>
                <a:chOff x="1824" y="1680"/>
                <a:chExt cx="288" cy="288"/>
              </a:xfrm>
            </p:grpSpPr>
            <p:sp>
              <p:nvSpPr>
                <p:cNvPr id="455" name="AutoShape 399"/>
                <p:cNvSpPr>
                  <a:spLocks noChangeArrowheads="1"/>
                </p:cNvSpPr>
                <p:nvPr/>
              </p:nvSpPr>
              <p:spPr bwMode="auto">
                <a:xfrm>
                  <a:off x="1824" y="1678"/>
                  <a:ext cx="288"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28" name="Group 400"/>
                <p:cNvGrpSpPr>
                  <a:grpSpLocks/>
                </p:cNvGrpSpPr>
                <p:nvPr/>
              </p:nvGrpSpPr>
              <p:grpSpPr bwMode="auto">
                <a:xfrm>
                  <a:off x="1859" y="1786"/>
                  <a:ext cx="157" cy="146"/>
                  <a:chOff x="881" y="2353"/>
                  <a:chExt cx="235" cy="196"/>
                </a:xfrm>
              </p:grpSpPr>
              <p:sp>
                <p:nvSpPr>
                  <p:cNvPr id="71798" name="Freeform 401"/>
                  <p:cNvSpPr>
                    <a:spLocks/>
                  </p:cNvSpPr>
                  <p:nvPr/>
                </p:nvSpPr>
                <p:spPr bwMode="auto">
                  <a:xfrm>
                    <a:off x="885" y="2341"/>
                    <a:ext cx="227" cy="208"/>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799" name="Freeform 402"/>
                  <p:cNvSpPr>
                    <a:spLocks/>
                  </p:cNvSpPr>
                  <p:nvPr/>
                </p:nvSpPr>
                <p:spPr bwMode="auto">
                  <a:xfrm>
                    <a:off x="885" y="2341"/>
                    <a:ext cx="227" cy="208"/>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800" name="Freeform 403"/>
                  <p:cNvSpPr>
                    <a:spLocks/>
                  </p:cNvSpPr>
                  <p:nvPr/>
                </p:nvSpPr>
                <p:spPr bwMode="auto">
                  <a:xfrm>
                    <a:off x="885" y="2344"/>
                    <a:ext cx="230"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801" name="Freeform 404"/>
                  <p:cNvSpPr>
                    <a:spLocks/>
                  </p:cNvSpPr>
                  <p:nvPr/>
                </p:nvSpPr>
                <p:spPr bwMode="auto">
                  <a:xfrm>
                    <a:off x="885" y="2344"/>
                    <a:ext cx="230"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nvGrpSpPr>
              <p:cNvPr id="29" name="Group 398"/>
              <p:cNvGrpSpPr>
                <a:grpSpLocks/>
              </p:cNvGrpSpPr>
              <p:nvPr/>
            </p:nvGrpSpPr>
            <p:grpSpPr bwMode="auto">
              <a:xfrm>
                <a:off x="5734877" y="3449041"/>
                <a:ext cx="255991" cy="247253"/>
                <a:chOff x="1824" y="1680"/>
                <a:chExt cx="288" cy="288"/>
              </a:xfrm>
            </p:grpSpPr>
            <p:sp>
              <p:nvSpPr>
                <p:cNvPr id="448" name="AutoShape 399"/>
                <p:cNvSpPr>
                  <a:spLocks noChangeArrowheads="1"/>
                </p:cNvSpPr>
                <p:nvPr/>
              </p:nvSpPr>
              <p:spPr bwMode="auto">
                <a:xfrm>
                  <a:off x="1822" y="1674"/>
                  <a:ext cx="305" cy="288"/>
                </a:xfrm>
                <a:prstGeom prst="cube">
                  <a:avLst>
                    <a:gd name="adj" fmla="val 25000"/>
                  </a:avLst>
                </a:prstGeom>
                <a:solidFill>
                  <a:schemeClr val="tx1">
                    <a:lumMod val="65000"/>
                    <a:lumOff val="35000"/>
                  </a:schemeClr>
                </a:solidFill>
                <a:ln w="9525">
                  <a:noFill/>
                  <a:miter lim="800000"/>
                  <a:headEnd/>
                  <a:tailEnd/>
                </a:ln>
              </p:spPr>
              <p:txBody>
                <a:bodyPr wrap="none" anchor="ctr"/>
                <a:lstStyle/>
                <a:p>
                  <a:pPr algn="r" defTabSz="683741">
                    <a:defRPr/>
                  </a:pPr>
                  <a:endParaRPr lang="en-US" dirty="0">
                    <a:solidFill>
                      <a:srgbClr val="000000"/>
                    </a:solidFill>
                  </a:endParaRPr>
                </a:p>
              </p:txBody>
            </p:sp>
            <p:grpSp>
              <p:nvGrpSpPr>
                <p:cNvPr id="30" name="Group 400"/>
                <p:cNvGrpSpPr>
                  <a:grpSpLocks/>
                </p:cNvGrpSpPr>
                <p:nvPr/>
              </p:nvGrpSpPr>
              <p:grpSpPr bwMode="auto">
                <a:xfrm>
                  <a:off x="1859" y="1786"/>
                  <a:ext cx="157" cy="146"/>
                  <a:chOff x="881" y="2353"/>
                  <a:chExt cx="235" cy="196"/>
                </a:xfrm>
              </p:grpSpPr>
              <p:sp>
                <p:nvSpPr>
                  <p:cNvPr id="71792" name="Freeform 401"/>
                  <p:cNvSpPr>
                    <a:spLocks/>
                  </p:cNvSpPr>
                  <p:nvPr/>
                </p:nvSpPr>
                <p:spPr bwMode="auto">
                  <a:xfrm>
                    <a:off x="881" y="2341"/>
                    <a:ext cx="233" cy="20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793" name="Freeform 402"/>
                  <p:cNvSpPr>
                    <a:spLocks/>
                  </p:cNvSpPr>
                  <p:nvPr/>
                </p:nvSpPr>
                <p:spPr bwMode="auto">
                  <a:xfrm>
                    <a:off x="881" y="2341"/>
                    <a:ext cx="233" cy="206"/>
                  </a:xfrm>
                  <a:custGeom>
                    <a:avLst/>
                    <a:gdLst>
                      <a:gd name="T0" fmla="*/ 34 w 232"/>
                      <a:gd name="T1" fmla="*/ 0 h 194"/>
                      <a:gd name="T2" fmla="*/ 34 w 232"/>
                      <a:gd name="T3" fmla="*/ 24 h 194"/>
                      <a:gd name="T4" fmla="*/ 87 w 232"/>
                      <a:gd name="T5" fmla="*/ 24 h 194"/>
                      <a:gd name="T6" fmla="*/ 116 w 232"/>
                      <a:gd name="T7" fmla="*/ 76 h 194"/>
                      <a:gd name="T8" fmla="*/ 145 w 232"/>
                      <a:gd name="T9" fmla="*/ 24 h 194"/>
                      <a:gd name="T10" fmla="*/ 198 w 232"/>
                      <a:gd name="T11" fmla="*/ 24 h 194"/>
                      <a:gd name="T12" fmla="*/ 198 w 232"/>
                      <a:gd name="T13" fmla="*/ 0 h 194"/>
                      <a:gd name="T14" fmla="*/ 232 w 232"/>
                      <a:gd name="T15" fmla="*/ 30 h 194"/>
                      <a:gd name="T16" fmla="*/ 198 w 232"/>
                      <a:gd name="T17" fmla="*/ 59 h 194"/>
                      <a:gd name="T18" fmla="*/ 198 w 232"/>
                      <a:gd name="T19" fmla="*/ 38 h 194"/>
                      <a:gd name="T20" fmla="*/ 160 w 232"/>
                      <a:gd name="T21" fmla="*/ 38 h 194"/>
                      <a:gd name="T22" fmla="*/ 128 w 232"/>
                      <a:gd name="T23" fmla="*/ 97 h 194"/>
                      <a:gd name="T24" fmla="*/ 160 w 232"/>
                      <a:gd name="T25" fmla="*/ 156 h 194"/>
                      <a:gd name="T26" fmla="*/ 198 w 232"/>
                      <a:gd name="T27" fmla="*/ 156 h 194"/>
                      <a:gd name="T28" fmla="*/ 198 w 232"/>
                      <a:gd name="T29" fmla="*/ 135 h 194"/>
                      <a:gd name="T30" fmla="*/ 232 w 232"/>
                      <a:gd name="T31" fmla="*/ 165 h 194"/>
                      <a:gd name="T32" fmla="*/ 198 w 232"/>
                      <a:gd name="T33" fmla="*/ 194 h 194"/>
                      <a:gd name="T34" fmla="*/ 198 w 232"/>
                      <a:gd name="T35" fmla="*/ 173 h 194"/>
                      <a:gd name="T36" fmla="*/ 145 w 232"/>
                      <a:gd name="T37" fmla="*/ 173 h 194"/>
                      <a:gd name="T38" fmla="*/ 116 w 232"/>
                      <a:gd name="T39" fmla="*/ 118 h 194"/>
                      <a:gd name="T40" fmla="*/ 87 w 232"/>
                      <a:gd name="T41" fmla="*/ 173 h 194"/>
                      <a:gd name="T42" fmla="*/ 34 w 232"/>
                      <a:gd name="T43" fmla="*/ 173 h 194"/>
                      <a:gd name="T44" fmla="*/ 34 w 232"/>
                      <a:gd name="T45" fmla="*/ 194 h 194"/>
                      <a:gd name="T46" fmla="*/ 0 w 232"/>
                      <a:gd name="T47" fmla="*/ 165 h 194"/>
                      <a:gd name="T48" fmla="*/ 34 w 232"/>
                      <a:gd name="T49" fmla="*/ 135 h 194"/>
                      <a:gd name="T50" fmla="*/ 34 w 232"/>
                      <a:gd name="T51" fmla="*/ 156 h 194"/>
                      <a:gd name="T52" fmla="*/ 70 w 232"/>
                      <a:gd name="T53" fmla="*/ 156 h 194"/>
                      <a:gd name="T54" fmla="*/ 104 w 232"/>
                      <a:gd name="T55" fmla="*/ 97 h 194"/>
                      <a:gd name="T56" fmla="*/ 70 w 232"/>
                      <a:gd name="T57" fmla="*/ 38 h 194"/>
                      <a:gd name="T58" fmla="*/ 34 w 232"/>
                      <a:gd name="T59" fmla="*/ 38 h 194"/>
                      <a:gd name="T60" fmla="*/ 34 w 232"/>
                      <a:gd name="T61" fmla="*/ 59 h 194"/>
                      <a:gd name="T62" fmla="*/ 0 w 232"/>
                      <a:gd name="T63" fmla="*/ 30 h 194"/>
                      <a:gd name="T64" fmla="*/ 34 w 232"/>
                      <a:gd name="T65" fmla="*/ 0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4"/>
                      <a:gd name="T101" fmla="*/ 232 w 232"/>
                      <a:gd name="T102" fmla="*/ 194 h 1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4">
                        <a:moveTo>
                          <a:pt x="34" y="0"/>
                        </a:moveTo>
                        <a:lnTo>
                          <a:pt x="34" y="24"/>
                        </a:lnTo>
                        <a:lnTo>
                          <a:pt x="87" y="24"/>
                        </a:lnTo>
                        <a:lnTo>
                          <a:pt x="116" y="76"/>
                        </a:lnTo>
                        <a:lnTo>
                          <a:pt x="145" y="24"/>
                        </a:lnTo>
                        <a:lnTo>
                          <a:pt x="198" y="24"/>
                        </a:lnTo>
                        <a:lnTo>
                          <a:pt x="198" y="0"/>
                        </a:lnTo>
                        <a:lnTo>
                          <a:pt x="232" y="30"/>
                        </a:lnTo>
                        <a:lnTo>
                          <a:pt x="198" y="59"/>
                        </a:lnTo>
                        <a:lnTo>
                          <a:pt x="198" y="38"/>
                        </a:lnTo>
                        <a:lnTo>
                          <a:pt x="160" y="38"/>
                        </a:lnTo>
                        <a:lnTo>
                          <a:pt x="128" y="97"/>
                        </a:lnTo>
                        <a:lnTo>
                          <a:pt x="160" y="156"/>
                        </a:lnTo>
                        <a:lnTo>
                          <a:pt x="198" y="156"/>
                        </a:lnTo>
                        <a:lnTo>
                          <a:pt x="198" y="135"/>
                        </a:lnTo>
                        <a:lnTo>
                          <a:pt x="232" y="165"/>
                        </a:lnTo>
                        <a:lnTo>
                          <a:pt x="198" y="194"/>
                        </a:lnTo>
                        <a:lnTo>
                          <a:pt x="198" y="173"/>
                        </a:lnTo>
                        <a:lnTo>
                          <a:pt x="145" y="173"/>
                        </a:lnTo>
                        <a:lnTo>
                          <a:pt x="116" y="118"/>
                        </a:lnTo>
                        <a:lnTo>
                          <a:pt x="87" y="173"/>
                        </a:lnTo>
                        <a:lnTo>
                          <a:pt x="34" y="173"/>
                        </a:lnTo>
                        <a:lnTo>
                          <a:pt x="34" y="194"/>
                        </a:lnTo>
                        <a:lnTo>
                          <a:pt x="0" y="165"/>
                        </a:lnTo>
                        <a:lnTo>
                          <a:pt x="34" y="135"/>
                        </a:lnTo>
                        <a:lnTo>
                          <a:pt x="34" y="156"/>
                        </a:lnTo>
                        <a:lnTo>
                          <a:pt x="70" y="156"/>
                        </a:lnTo>
                        <a:lnTo>
                          <a:pt x="104" y="97"/>
                        </a:lnTo>
                        <a:lnTo>
                          <a:pt x="70" y="38"/>
                        </a:lnTo>
                        <a:lnTo>
                          <a:pt x="34" y="38"/>
                        </a:lnTo>
                        <a:lnTo>
                          <a:pt x="34" y="59"/>
                        </a:lnTo>
                        <a:lnTo>
                          <a:pt x="0" y="30"/>
                        </a:lnTo>
                        <a:lnTo>
                          <a:pt x="34" y="0"/>
                        </a:lnTo>
                        <a:close/>
                      </a:path>
                    </a:pathLst>
                  </a:custGeom>
                  <a:solidFill>
                    <a:srgbClr val="000000"/>
                  </a:solidFill>
                  <a:ln>
                    <a:noFill/>
                  </a:ln>
                </p:spPr>
                <p:txBody>
                  <a:bodyPr/>
                  <a:lstStyle/>
                  <a:p>
                    <a:pPr defTabSz="683741">
                      <a:defRPr/>
                    </a:pPr>
                    <a:endParaRPr lang="en-US">
                      <a:solidFill>
                        <a:srgbClr val="000000"/>
                      </a:solidFill>
                    </a:endParaRPr>
                  </a:p>
                </p:txBody>
              </p:sp>
              <p:sp>
                <p:nvSpPr>
                  <p:cNvPr id="71794" name="Freeform 403"/>
                  <p:cNvSpPr>
                    <a:spLocks/>
                  </p:cNvSpPr>
                  <p:nvPr/>
                </p:nvSpPr>
                <p:spPr bwMode="auto">
                  <a:xfrm>
                    <a:off x="884" y="2343"/>
                    <a:ext cx="233"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sp>
                <p:nvSpPr>
                  <p:cNvPr id="71795" name="Freeform 404"/>
                  <p:cNvSpPr>
                    <a:spLocks/>
                  </p:cNvSpPr>
                  <p:nvPr/>
                </p:nvSpPr>
                <p:spPr bwMode="auto">
                  <a:xfrm>
                    <a:off x="884" y="2343"/>
                    <a:ext cx="233" cy="206"/>
                  </a:xfrm>
                  <a:custGeom>
                    <a:avLst/>
                    <a:gdLst>
                      <a:gd name="T0" fmla="*/ 34 w 232"/>
                      <a:gd name="T1" fmla="*/ 0 h 193"/>
                      <a:gd name="T2" fmla="*/ 34 w 232"/>
                      <a:gd name="T3" fmla="*/ 23 h 193"/>
                      <a:gd name="T4" fmla="*/ 87 w 232"/>
                      <a:gd name="T5" fmla="*/ 23 h 193"/>
                      <a:gd name="T6" fmla="*/ 116 w 232"/>
                      <a:gd name="T7" fmla="*/ 75 h 193"/>
                      <a:gd name="T8" fmla="*/ 145 w 232"/>
                      <a:gd name="T9" fmla="*/ 23 h 193"/>
                      <a:gd name="T10" fmla="*/ 198 w 232"/>
                      <a:gd name="T11" fmla="*/ 23 h 193"/>
                      <a:gd name="T12" fmla="*/ 198 w 232"/>
                      <a:gd name="T13" fmla="*/ 0 h 193"/>
                      <a:gd name="T14" fmla="*/ 232 w 232"/>
                      <a:gd name="T15" fmla="*/ 29 h 193"/>
                      <a:gd name="T16" fmla="*/ 198 w 232"/>
                      <a:gd name="T17" fmla="*/ 58 h 193"/>
                      <a:gd name="T18" fmla="*/ 198 w 232"/>
                      <a:gd name="T19" fmla="*/ 37 h 193"/>
                      <a:gd name="T20" fmla="*/ 159 w 232"/>
                      <a:gd name="T21" fmla="*/ 37 h 193"/>
                      <a:gd name="T22" fmla="*/ 128 w 232"/>
                      <a:gd name="T23" fmla="*/ 96 h 193"/>
                      <a:gd name="T24" fmla="*/ 159 w 232"/>
                      <a:gd name="T25" fmla="*/ 155 h 193"/>
                      <a:gd name="T26" fmla="*/ 198 w 232"/>
                      <a:gd name="T27" fmla="*/ 155 h 193"/>
                      <a:gd name="T28" fmla="*/ 198 w 232"/>
                      <a:gd name="T29" fmla="*/ 134 h 193"/>
                      <a:gd name="T30" fmla="*/ 232 w 232"/>
                      <a:gd name="T31" fmla="*/ 164 h 193"/>
                      <a:gd name="T32" fmla="*/ 198 w 232"/>
                      <a:gd name="T33" fmla="*/ 193 h 193"/>
                      <a:gd name="T34" fmla="*/ 198 w 232"/>
                      <a:gd name="T35" fmla="*/ 172 h 193"/>
                      <a:gd name="T36" fmla="*/ 145 w 232"/>
                      <a:gd name="T37" fmla="*/ 172 h 193"/>
                      <a:gd name="T38" fmla="*/ 116 w 232"/>
                      <a:gd name="T39" fmla="*/ 117 h 193"/>
                      <a:gd name="T40" fmla="*/ 87 w 232"/>
                      <a:gd name="T41" fmla="*/ 172 h 193"/>
                      <a:gd name="T42" fmla="*/ 34 w 232"/>
                      <a:gd name="T43" fmla="*/ 172 h 193"/>
                      <a:gd name="T44" fmla="*/ 34 w 232"/>
                      <a:gd name="T45" fmla="*/ 193 h 193"/>
                      <a:gd name="T46" fmla="*/ 0 w 232"/>
                      <a:gd name="T47" fmla="*/ 164 h 193"/>
                      <a:gd name="T48" fmla="*/ 34 w 232"/>
                      <a:gd name="T49" fmla="*/ 134 h 193"/>
                      <a:gd name="T50" fmla="*/ 34 w 232"/>
                      <a:gd name="T51" fmla="*/ 155 h 193"/>
                      <a:gd name="T52" fmla="*/ 70 w 232"/>
                      <a:gd name="T53" fmla="*/ 155 h 193"/>
                      <a:gd name="T54" fmla="*/ 104 w 232"/>
                      <a:gd name="T55" fmla="*/ 96 h 193"/>
                      <a:gd name="T56" fmla="*/ 70 w 232"/>
                      <a:gd name="T57" fmla="*/ 37 h 193"/>
                      <a:gd name="T58" fmla="*/ 34 w 232"/>
                      <a:gd name="T59" fmla="*/ 37 h 193"/>
                      <a:gd name="T60" fmla="*/ 34 w 232"/>
                      <a:gd name="T61" fmla="*/ 58 h 193"/>
                      <a:gd name="T62" fmla="*/ 0 w 232"/>
                      <a:gd name="T63" fmla="*/ 29 h 193"/>
                      <a:gd name="T64" fmla="*/ 34 w 232"/>
                      <a:gd name="T65" fmla="*/ 0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3"/>
                      <a:gd name="T101" fmla="*/ 232 w 232"/>
                      <a:gd name="T102" fmla="*/ 193 h 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3">
                        <a:moveTo>
                          <a:pt x="34" y="0"/>
                        </a:moveTo>
                        <a:lnTo>
                          <a:pt x="34" y="23"/>
                        </a:lnTo>
                        <a:lnTo>
                          <a:pt x="87" y="23"/>
                        </a:lnTo>
                        <a:lnTo>
                          <a:pt x="116" y="75"/>
                        </a:lnTo>
                        <a:lnTo>
                          <a:pt x="145" y="23"/>
                        </a:lnTo>
                        <a:lnTo>
                          <a:pt x="198" y="23"/>
                        </a:lnTo>
                        <a:lnTo>
                          <a:pt x="198" y="0"/>
                        </a:lnTo>
                        <a:lnTo>
                          <a:pt x="232" y="29"/>
                        </a:lnTo>
                        <a:lnTo>
                          <a:pt x="198" y="58"/>
                        </a:lnTo>
                        <a:lnTo>
                          <a:pt x="198" y="37"/>
                        </a:lnTo>
                        <a:lnTo>
                          <a:pt x="159" y="37"/>
                        </a:lnTo>
                        <a:lnTo>
                          <a:pt x="128" y="96"/>
                        </a:lnTo>
                        <a:lnTo>
                          <a:pt x="159" y="155"/>
                        </a:lnTo>
                        <a:lnTo>
                          <a:pt x="198" y="155"/>
                        </a:lnTo>
                        <a:lnTo>
                          <a:pt x="198" y="134"/>
                        </a:lnTo>
                        <a:lnTo>
                          <a:pt x="232" y="164"/>
                        </a:lnTo>
                        <a:lnTo>
                          <a:pt x="198" y="193"/>
                        </a:lnTo>
                        <a:lnTo>
                          <a:pt x="198" y="172"/>
                        </a:lnTo>
                        <a:lnTo>
                          <a:pt x="145" y="172"/>
                        </a:lnTo>
                        <a:lnTo>
                          <a:pt x="116" y="117"/>
                        </a:lnTo>
                        <a:lnTo>
                          <a:pt x="87" y="172"/>
                        </a:lnTo>
                        <a:lnTo>
                          <a:pt x="34" y="172"/>
                        </a:lnTo>
                        <a:lnTo>
                          <a:pt x="34" y="193"/>
                        </a:lnTo>
                        <a:lnTo>
                          <a:pt x="0" y="164"/>
                        </a:lnTo>
                        <a:lnTo>
                          <a:pt x="34" y="134"/>
                        </a:lnTo>
                        <a:lnTo>
                          <a:pt x="34" y="155"/>
                        </a:lnTo>
                        <a:lnTo>
                          <a:pt x="70" y="155"/>
                        </a:lnTo>
                        <a:lnTo>
                          <a:pt x="104" y="96"/>
                        </a:lnTo>
                        <a:lnTo>
                          <a:pt x="70" y="37"/>
                        </a:lnTo>
                        <a:lnTo>
                          <a:pt x="34" y="37"/>
                        </a:lnTo>
                        <a:lnTo>
                          <a:pt x="34" y="58"/>
                        </a:lnTo>
                        <a:lnTo>
                          <a:pt x="0" y="29"/>
                        </a:lnTo>
                        <a:lnTo>
                          <a:pt x="34" y="0"/>
                        </a:lnTo>
                        <a:close/>
                      </a:path>
                    </a:pathLst>
                  </a:custGeom>
                  <a:solidFill>
                    <a:srgbClr val="FFFFFF"/>
                  </a:solidFill>
                  <a:ln>
                    <a:noFill/>
                  </a:ln>
                </p:spPr>
                <p:txBody>
                  <a:bodyPr/>
                  <a:lstStyle/>
                  <a:p>
                    <a:pPr defTabSz="683741">
                      <a:defRPr/>
                    </a:pPr>
                    <a:endParaRPr lang="en-US">
                      <a:solidFill>
                        <a:srgbClr val="000000"/>
                      </a:solidFill>
                    </a:endParaRPr>
                  </a:p>
                </p:txBody>
              </p:sp>
            </p:grpSp>
          </p:grpSp>
        </p:grpSp>
        <p:sp>
          <p:nvSpPr>
            <p:cNvPr id="104540" name="Rectangle 114"/>
            <p:cNvSpPr>
              <a:spLocks noChangeArrowheads="1"/>
            </p:cNvSpPr>
            <p:nvPr/>
          </p:nvSpPr>
          <p:spPr bwMode="auto">
            <a:xfrm>
              <a:off x="4137145" y="2607623"/>
              <a:ext cx="960093" cy="553997"/>
            </a:xfrm>
            <a:prstGeom prst="rect">
              <a:avLst/>
            </a:prstGeom>
            <a:noFill/>
            <a:ln w="9525">
              <a:noFill/>
              <a:miter lim="800000"/>
              <a:headEnd/>
              <a:tailEnd/>
            </a:ln>
          </p:spPr>
          <p:txBody>
            <a:bodyPr wrap="none">
              <a:spAutoFit/>
            </a:bodyPr>
            <a:lstStyle/>
            <a:p>
              <a:pPr algn="ctr" defTabSz="683419"/>
              <a:r>
                <a:rPr lang="en-US" altLang="zh-CN" sz="1050" b="1" u="sng" dirty="0">
                  <a:solidFill>
                    <a:srgbClr val="0000FF"/>
                  </a:solidFill>
                </a:rPr>
                <a:t>Wired</a:t>
              </a:r>
            </a:p>
            <a:p>
              <a:pPr algn="ctr" defTabSz="683419"/>
              <a:r>
                <a:rPr lang="en-US" altLang="zh-CN" sz="1050" dirty="0"/>
                <a:t>IP, optical</a:t>
              </a:r>
            </a:p>
          </p:txBody>
        </p:sp>
      </p:grpSp>
      <p:grpSp>
        <p:nvGrpSpPr>
          <p:cNvPr id="31" name="Group 628"/>
          <p:cNvGrpSpPr>
            <a:grpSpLocks/>
          </p:cNvGrpSpPr>
          <p:nvPr/>
        </p:nvGrpSpPr>
        <p:grpSpPr bwMode="auto">
          <a:xfrm>
            <a:off x="1784403" y="1927867"/>
            <a:ext cx="5679626" cy="1032026"/>
            <a:chOff x="844550" y="2603818"/>
            <a:chExt cx="7572375" cy="1376220"/>
          </a:xfrm>
        </p:grpSpPr>
        <p:grpSp>
          <p:nvGrpSpPr>
            <p:cNvPr id="104512" name="Group 626"/>
            <p:cNvGrpSpPr>
              <a:grpSpLocks/>
            </p:cNvGrpSpPr>
            <p:nvPr/>
          </p:nvGrpSpPr>
          <p:grpSpPr bwMode="auto">
            <a:xfrm>
              <a:off x="844550" y="2603818"/>
              <a:ext cx="2397439" cy="1255395"/>
              <a:chOff x="844550" y="2603818"/>
              <a:chExt cx="2397439" cy="1255395"/>
            </a:xfrm>
          </p:grpSpPr>
          <p:sp>
            <p:nvSpPr>
              <p:cNvPr id="71721" name="Rectangle 115"/>
              <p:cNvSpPr>
                <a:spLocks noChangeArrowheads="1"/>
              </p:cNvSpPr>
              <p:nvPr/>
            </p:nvSpPr>
            <p:spPr bwMode="auto">
              <a:xfrm>
                <a:off x="1093686" y="2603818"/>
                <a:ext cx="1586236" cy="554072"/>
              </a:xfrm>
              <a:prstGeom prst="rect">
                <a:avLst/>
              </a:prstGeom>
              <a:noFill/>
              <a:ln>
                <a:noFill/>
              </a:ln>
            </p:spPr>
            <p:txBody>
              <a:bodyPr wrap="none">
                <a:spAutoFit/>
              </a:bodyPr>
              <a:lstStyle/>
              <a:p>
                <a:pPr algn="ctr" defTabSz="683741">
                  <a:defRPr/>
                </a:pPr>
                <a:r>
                  <a:rPr lang="en-US" altLang="zh-CN" sz="1050" b="1" u="sng" dirty="0">
                    <a:solidFill>
                      <a:srgbClr val="0000FF"/>
                    </a:solidFill>
                  </a:rPr>
                  <a:t>Wireless</a:t>
                </a:r>
              </a:p>
              <a:p>
                <a:pPr algn="ctr" defTabSz="683741">
                  <a:defRPr/>
                </a:pPr>
                <a:r>
                  <a:rPr lang="en-US" sz="1050" dirty="0">
                    <a:solidFill>
                      <a:srgbClr val="000000"/>
                    </a:solidFill>
                  </a:rPr>
                  <a:t>3/4G, WiMAX, LTE</a:t>
                </a:r>
              </a:p>
            </p:txBody>
          </p:sp>
          <p:grpSp>
            <p:nvGrpSpPr>
              <p:cNvPr id="104513" name="Group 459"/>
              <p:cNvGrpSpPr>
                <a:grpSpLocks/>
              </p:cNvGrpSpPr>
              <p:nvPr/>
            </p:nvGrpSpPr>
            <p:grpSpPr bwMode="auto">
              <a:xfrm>
                <a:off x="844550" y="2992438"/>
                <a:ext cx="2063750" cy="866775"/>
                <a:chOff x="2788167" y="4064627"/>
                <a:chExt cx="2063407" cy="867255"/>
              </a:xfrm>
            </p:grpSpPr>
            <p:sp>
              <p:nvSpPr>
                <p:cNvPr id="510" name="Oval 866"/>
                <p:cNvSpPr>
                  <a:spLocks noChangeArrowheads="1"/>
                </p:cNvSpPr>
                <p:nvPr/>
              </p:nvSpPr>
              <p:spPr bwMode="auto">
                <a:xfrm>
                  <a:off x="2814021" y="4393509"/>
                  <a:ext cx="2026777" cy="538532"/>
                </a:xfrm>
                <a:prstGeom prst="ellipse">
                  <a:avLst/>
                </a:prstGeom>
                <a:solidFill>
                  <a:srgbClr val="F2F6EA"/>
                </a:solidFill>
                <a:ln w="3175">
                  <a:solidFill>
                    <a:schemeClr val="tx1"/>
                  </a:solidFill>
                  <a:prstDash val="sysDot"/>
                  <a:round/>
                  <a:headEnd/>
                  <a:tailEnd/>
                </a:ln>
                <a:effectLst>
                  <a:outerShdw dist="50800" dir="2700000" algn="ctr" rotWithShape="0">
                    <a:schemeClr val="bg1">
                      <a:lumMod val="85000"/>
                    </a:schemeClr>
                  </a:outerShdw>
                </a:effectLst>
              </p:spPr>
              <p:txBody>
                <a:bodyPr wrap="none" anchor="ctr"/>
                <a:lstStyle/>
                <a:p>
                  <a:pPr defTabSz="683741">
                    <a:defRPr/>
                  </a:pPr>
                  <a:endParaRPr lang="en-US" dirty="0">
                    <a:solidFill>
                      <a:srgbClr val="000000"/>
                    </a:solidFill>
                  </a:endParaRPr>
                </a:p>
              </p:txBody>
            </p:sp>
            <p:grpSp>
              <p:nvGrpSpPr>
                <p:cNvPr id="104514" name="Group 316"/>
                <p:cNvGrpSpPr>
                  <a:grpSpLocks/>
                </p:cNvGrpSpPr>
                <p:nvPr/>
              </p:nvGrpSpPr>
              <p:grpSpPr bwMode="auto">
                <a:xfrm>
                  <a:off x="2788159" y="4064603"/>
                  <a:ext cx="587306" cy="646234"/>
                  <a:chOff x="2729" y="3351"/>
                  <a:chExt cx="358" cy="438"/>
                </a:xfrm>
              </p:grpSpPr>
              <p:sp>
                <p:nvSpPr>
                  <p:cNvPr id="71753" name="Freeform 317"/>
                  <p:cNvSpPr>
                    <a:spLocks/>
                  </p:cNvSpPr>
                  <p:nvPr/>
                </p:nvSpPr>
                <p:spPr bwMode="auto">
                  <a:xfrm>
                    <a:off x="2825" y="3439"/>
                    <a:ext cx="165" cy="322"/>
                  </a:xfrm>
                  <a:custGeom>
                    <a:avLst/>
                    <a:gdLst>
                      <a:gd name="T0" fmla="*/ 2 w 201"/>
                      <a:gd name="T1" fmla="*/ 0 h 287"/>
                      <a:gd name="T2" fmla="*/ 0 w 201"/>
                      <a:gd name="T3" fmla="*/ 113673 h 287"/>
                      <a:gd name="T4" fmla="*/ 2 w 201"/>
                      <a:gd name="T5" fmla="*/ 104495 h 287"/>
                      <a:gd name="T6" fmla="*/ 2 w 201"/>
                      <a:gd name="T7" fmla="*/ 113673 h 287"/>
                      <a:gd name="T8" fmla="*/ 2 w 201"/>
                      <a:gd name="T9" fmla="*/ 0 h 287"/>
                      <a:gd name="T10" fmla="*/ 0 60000 65536"/>
                      <a:gd name="T11" fmla="*/ 0 60000 65536"/>
                      <a:gd name="T12" fmla="*/ 0 60000 65536"/>
                      <a:gd name="T13" fmla="*/ 0 60000 65536"/>
                      <a:gd name="T14" fmla="*/ 0 60000 65536"/>
                      <a:gd name="T15" fmla="*/ 0 w 201"/>
                      <a:gd name="T16" fmla="*/ 0 h 287"/>
                      <a:gd name="T17" fmla="*/ 201 w 201"/>
                      <a:gd name="T18" fmla="*/ 287 h 287"/>
                    </a:gdLst>
                    <a:ahLst/>
                    <a:cxnLst>
                      <a:cxn ang="T10">
                        <a:pos x="T0" y="T1"/>
                      </a:cxn>
                      <a:cxn ang="T11">
                        <a:pos x="T2" y="T3"/>
                      </a:cxn>
                      <a:cxn ang="T12">
                        <a:pos x="T4" y="T5"/>
                      </a:cxn>
                      <a:cxn ang="T13">
                        <a:pos x="T6" y="T7"/>
                      </a:cxn>
                      <a:cxn ang="T14">
                        <a:pos x="T8" y="T9"/>
                      </a:cxn>
                    </a:cxnLst>
                    <a:rect l="T15" t="T16" r="T17" b="T18"/>
                    <a:pathLst>
                      <a:path w="201" h="287">
                        <a:moveTo>
                          <a:pt x="100" y="0"/>
                        </a:moveTo>
                        <a:lnTo>
                          <a:pt x="0" y="287"/>
                        </a:lnTo>
                        <a:lnTo>
                          <a:pt x="101" y="264"/>
                        </a:lnTo>
                        <a:lnTo>
                          <a:pt x="201" y="287"/>
                        </a:lnTo>
                        <a:lnTo>
                          <a:pt x="100" y="0"/>
                        </a:lnTo>
                        <a:close/>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4" name="Freeform 318"/>
                  <p:cNvSpPr>
                    <a:spLocks/>
                  </p:cNvSpPr>
                  <p:nvPr/>
                </p:nvSpPr>
                <p:spPr bwMode="auto">
                  <a:xfrm>
                    <a:off x="2825" y="3439"/>
                    <a:ext cx="82" cy="349"/>
                  </a:xfrm>
                  <a:custGeom>
                    <a:avLst/>
                    <a:gdLst>
                      <a:gd name="T0" fmla="*/ 0 w 100"/>
                      <a:gd name="T1" fmla="*/ 114656 h 311"/>
                      <a:gd name="T2" fmla="*/ 2 w 100"/>
                      <a:gd name="T3" fmla="*/ 124850 h 311"/>
                      <a:gd name="T4" fmla="*/ 2 w 100"/>
                      <a:gd name="T5" fmla="*/ 0 h 311"/>
                      <a:gd name="T6" fmla="*/ 0 60000 65536"/>
                      <a:gd name="T7" fmla="*/ 0 60000 65536"/>
                      <a:gd name="T8" fmla="*/ 0 60000 65536"/>
                      <a:gd name="T9" fmla="*/ 0 w 100"/>
                      <a:gd name="T10" fmla="*/ 0 h 311"/>
                      <a:gd name="T11" fmla="*/ 100 w 100"/>
                      <a:gd name="T12" fmla="*/ 311 h 311"/>
                    </a:gdLst>
                    <a:ahLst/>
                    <a:cxnLst>
                      <a:cxn ang="T6">
                        <a:pos x="T0" y="T1"/>
                      </a:cxn>
                      <a:cxn ang="T7">
                        <a:pos x="T2" y="T3"/>
                      </a:cxn>
                      <a:cxn ang="T8">
                        <a:pos x="T4" y="T5"/>
                      </a:cxn>
                    </a:cxnLst>
                    <a:rect l="T9" t="T10" r="T11" b="T12"/>
                    <a:pathLst>
                      <a:path w="100" h="311">
                        <a:moveTo>
                          <a:pt x="0" y="287"/>
                        </a:moveTo>
                        <a:lnTo>
                          <a:pt x="100" y="311"/>
                        </a:lnTo>
                        <a:lnTo>
                          <a:pt x="100"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5" name="Line 319"/>
                  <p:cNvSpPr>
                    <a:spLocks noChangeShapeType="1"/>
                  </p:cNvSpPr>
                  <p:nvPr/>
                </p:nvSpPr>
                <p:spPr bwMode="auto">
                  <a:xfrm flipH="1">
                    <a:off x="2910" y="3759"/>
                    <a:ext cx="84" cy="30"/>
                  </a:xfrm>
                  <a:prstGeom prst="line">
                    <a:avLst/>
                  </a:pr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6" name="Freeform 320"/>
                  <p:cNvSpPr>
                    <a:spLocks/>
                  </p:cNvSpPr>
                  <p:nvPr/>
                </p:nvSpPr>
                <p:spPr bwMode="auto">
                  <a:xfrm>
                    <a:off x="2831" y="3732"/>
                    <a:ext cx="151" cy="27"/>
                  </a:xfrm>
                  <a:custGeom>
                    <a:avLst/>
                    <a:gdLst>
                      <a:gd name="T0" fmla="*/ 0 w 184"/>
                      <a:gd name="T1" fmla="*/ 0 h 24"/>
                      <a:gd name="T2" fmla="*/ 2 w 184"/>
                      <a:gd name="T3" fmla="*/ 10997 h 24"/>
                      <a:gd name="T4" fmla="*/ 2 w 184"/>
                      <a:gd name="T5" fmla="*/ 0 h 24"/>
                      <a:gd name="T6" fmla="*/ 0 60000 65536"/>
                      <a:gd name="T7" fmla="*/ 0 60000 65536"/>
                      <a:gd name="T8" fmla="*/ 0 60000 65536"/>
                      <a:gd name="T9" fmla="*/ 0 w 184"/>
                      <a:gd name="T10" fmla="*/ 0 h 24"/>
                      <a:gd name="T11" fmla="*/ 184 w 184"/>
                      <a:gd name="T12" fmla="*/ 24 h 24"/>
                    </a:gdLst>
                    <a:ahLst/>
                    <a:cxnLst>
                      <a:cxn ang="T6">
                        <a:pos x="T0" y="T1"/>
                      </a:cxn>
                      <a:cxn ang="T7">
                        <a:pos x="T2" y="T3"/>
                      </a:cxn>
                      <a:cxn ang="T8">
                        <a:pos x="T4" y="T5"/>
                      </a:cxn>
                    </a:cxnLst>
                    <a:rect l="T9" t="T10" r="T11" b="T12"/>
                    <a:pathLst>
                      <a:path w="184" h="24">
                        <a:moveTo>
                          <a:pt x="0" y="0"/>
                        </a:moveTo>
                        <a:lnTo>
                          <a:pt x="91" y="24"/>
                        </a:lnTo>
                        <a:lnTo>
                          <a:pt x="184"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7" name="Freeform 321"/>
                  <p:cNvSpPr>
                    <a:spLocks/>
                  </p:cNvSpPr>
                  <p:nvPr/>
                </p:nvSpPr>
                <p:spPr bwMode="auto">
                  <a:xfrm>
                    <a:off x="2842" y="3705"/>
                    <a:ext cx="134" cy="24"/>
                  </a:xfrm>
                  <a:custGeom>
                    <a:avLst/>
                    <a:gdLst>
                      <a:gd name="T0" fmla="*/ 0 w 169"/>
                      <a:gd name="T1" fmla="*/ 0 h 22"/>
                      <a:gd name="T2" fmla="*/ 2 w 169"/>
                      <a:gd name="T3" fmla="*/ 2011 h 22"/>
                      <a:gd name="T4" fmla="*/ 2 w 169"/>
                      <a:gd name="T5" fmla="*/ 0 h 22"/>
                      <a:gd name="T6" fmla="*/ 0 60000 65536"/>
                      <a:gd name="T7" fmla="*/ 0 60000 65536"/>
                      <a:gd name="T8" fmla="*/ 0 60000 65536"/>
                      <a:gd name="T9" fmla="*/ 0 w 169"/>
                      <a:gd name="T10" fmla="*/ 0 h 22"/>
                      <a:gd name="T11" fmla="*/ 169 w 169"/>
                      <a:gd name="T12" fmla="*/ 22 h 22"/>
                    </a:gdLst>
                    <a:ahLst/>
                    <a:cxnLst>
                      <a:cxn ang="T6">
                        <a:pos x="T0" y="T1"/>
                      </a:cxn>
                      <a:cxn ang="T7">
                        <a:pos x="T2" y="T3"/>
                      </a:cxn>
                      <a:cxn ang="T8">
                        <a:pos x="T4" y="T5"/>
                      </a:cxn>
                    </a:cxnLst>
                    <a:rect l="T9" t="T10" r="T11" b="T12"/>
                    <a:pathLst>
                      <a:path w="169" h="22">
                        <a:moveTo>
                          <a:pt x="0" y="0"/>
                        </a:moveTo>
                        <a:lnTo>
                          <a:pt x="85" y="22"/>
                        </a:lnTo>
                        <a:lnTo>
                          <a:pt x="169"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8" name="Freeform 322"/>
                  <p:cNvSpPr>
                    <a:spLocks/>
                  </p:cNvSpPr>
                  <p:nvPr/>
                </p:nvSpPr>
                <p:spPr bwMode="auto">
                  <a:xfrm>
                    <a:off x="2852" y="3650"/>
                    <a:ext cx="112" cy="23"/>
                  </a:xfrm>
                  <a:custGeom>
                    <a:avLst/>
                    <a:gdLst>
                      <a:gd name="T0" fmla="*/ 0 w 137"/>
                      <a:gd name="T1" fmla="*/ 0 h 21"/>
                      <a:gd name="T2" fmla="*/ 2 w 137"/>
                      <a:gd name="T3" fmla="*/ 2320 h 21"/>
                      <a:gd name="T4" fmla="*/ 2 w 137"/>
                      <a:gd name="T5" fmla="*/ 4 h 21"/>
                      <a:gd name="T6" fmla="*/ 0 60000 65536"/>
                      <a:gd name="T7" fmla="*/ 0 60000 65536"/>
                      <a:gd name="T8" fmla="*/ 0 60000 65536"/>
                      <a:gd name="T9" fmla="*/ 0 w 137"/>
                      <a:gd name="T10" fmla="*/ 0 h 21"/>
                      <a:gd name="T11" fmla="*/ 137 w 137"/>
                      <a:gd name="T12" fmla="*/ 21 h 21"/>
                    </a:gdLst>
                    <a:ahLst/>
                    <a:cxnLst>
                      <a:cxn ang="T6">
                        <a:pos x="T0" y="T1"/>
                      </a:cxn>
                      <a:cxn ang="T7">
                        <a:pos x="T2" y="T3"/>
                      </a:cxn>
                      <a:cxn ang="T8">
                        <a:pos x="T4" y="T5"/>
                      </a:cxn>
                    </a:cxnLst>
                    <a:rect l="T9" t="T10" r="T11" b="T12"/>
                    <a:pathLst>
                      <a:path w="137" h="21">
                        <a:moveTo>
                          <a:pt x="0" y="0"/>
                        </a:moveTo>
                        <a:lnTo>
                          <a:pt x="66" y="21"/>
                        </a:lnTo>
                        <a:lnTo>
                          <a:pt x="137" y="4"/>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59" name="Freeform 323"/>
                  <p:cNvSpPr>
                    <a:spLocks/>
                  </p:cNvSpPr>
                  <p:nvPr/>
                </p:nvSpPr>
                <p:spPr bwMode="auto">
                  <a:xfrm>
                    <a:off x="2846" y="3678"/>
                    <a:ext cx="123" cy="23"/>
                  </a:xfrm>
                  <a:custGeom>
                    <a:avLst/>
                    <a:gdLst>
                      <a:gd name="T0" fmla="*/ 0 w 151"/>
                      <a:gd name="T1" fmla="*/ 0 h 21"/>
                      <a:gd name="T2" fmla="*/ 2 w 151"/>
                      <a:gd name="T3" fmla="*/ 2320 h 21"/>
                      <a:gd name="T4" fmla="*/ 2 w 151"/>
                      <a:gd name="T5" fmla="*/ 3 h 21"/>
                      <a:gd name="T6" fmla="*/ 0 60000 65536"/>
                      <a:gd name="T7" fmla="*/ 0 60000 65536"/>
                      <a:gd name="T8" fmla="*/ 0 60000 65536"/>
                      <a:gd name="T9" fmla="*/ 0 w 151"/>
                      <a:gd name="T10" fmla="*/ 0 h 21"/>
                      <a:gd name="T11" fmla="*/ 151 w 151"/>
                      <a:gd name="T12" fmla="*/ 21 h 21"/>
                    </a:gdLst>
                    <a:ahLst/>
                    <a:cxnLst>
                      <a:cxn ang="T6">
                        <a:pos x="T0" y="T1"/>
                      </a:cxn>
                      <a:cxn ang="T7">
                        <a:pos x="T2" y="T3"/>
                      </a:cxn>
                      <a:cxn ang="T8">
                        <a:pos x="T4" y="T5"/>
                      </a:cxn>
                    </a:cxnLst>
                    <a:rect l="T9" t="T10" r="T11" b="T12"/>
                    <a:pathLst>
                      <a:path w="151" h="21">
                        <a:moveTo>
                          <a:pt x="0" y="0"/>
                        </a:moveTo>
                        <a:lnTo>
                          <a:pt x="73" y="21"/>
                        </a:lnTo>
                        <a:lnTo>
                          <a:pt x="151" y="3"/>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0" name="Freeform 324"/>
                  <p:cNvSpPr>
                    <a:spLocks/>
                  </p:cNvSpPr>
                  <p:nvPr/>
                </p:nvSpPr>
                <p:spPr bwMode="auto">
                  <a:xfrm>
                    <a:off x="2860" y="3627"/>
                    <a:ext cx="101" cy="17"/>
                  </a:xfrm>
                  <a:custGeom>
                    <a:avLst/>
                    <a:gdLst>
                      <a:gd name="T0" fmla="*/ 0 w 118"/>
                      <a:gd name="T1" fmla="*/ 0 h 17"/>
                      <a:gd name="T2" fmla="*/ 2 w 118"/>
                      <a:gd name="T3" fmla="*/ 5311 h 17"/>
                      <a:gd name="T4" fmla="*/ 2 w 118"/>
                      <a:gd name="T5" fmla="*/ 2 h 17"/>
                      <a:gd name="T6" fmla="*/ 0 60000 65536"/>
                      <a:gd name="T7" fmla="*/ 0 60000 65536"/>
                      <a:gd name="T8" fmla="*/ 0 60000 65536"/>
                      <a:gd name="T9" fmla="*/ 0 w 118"/>
                      <a:gd name="T10" fmla="*/ 0 h 17"/>
                      <a:gd name="T11" fmla="*/ 118 w 118"/>
                      <a:gd name="T12" fmla="*/ 17 h 17"/>
                    </a:gdLst>
                    <a:ahLst/>
                    <a:cxnLst>
                      <a:cxn ang="T6">
                        <a:pos x="T0" y="T1"/>
                      </a:cxn>
                      <a:cxn ang="T7">
                        <a:pos x="T2" y="T3"/>
                      </a:cxn>
                      <a:cxn ang="T8">
                        <a:pos x="T4" y="T5"/>
                      </a:cxn>
                    </a:cxnLst>
                    <a:rect l="T9" t="T10" r="T11" b="T12"/>
                    <a:pathLst>
                      <a:path w="118" h="17">
                        <a:moveTo>
                          <a:pt x="0" y="0"/>
                        </a:moveTo>
                        <a:lnTo>
                          <a:pt x="56" y="17"/>
                        </a:lnTo>
                        <a:lnTo>
                          <a:pt x="118"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1" name="Freeform 325"/>
                  <p:cNvSpPr>
                    <a:spLocks/>
                  </p:cNvSpPr>
                  <p:nvPr/>
                </p:nvSpPr>
                <p:spPr bwMode="auto">
                  <a:xfrm>
                    <a:off x="2871" y="3599"/>
                    <a:ext cx="78" cy="16"/>
                  </a:xfrm>
                  <a:custGeom>
                    <a:avLst/>
                    <a:gdLst>
                      <a:gd name="T0" fmla="*/ 0 w 101"/>
                      <a:gd name="T1" fmla="*/ 0 h 16"/>
                      <a:gd name="T2" fmla="*/ 2 w 101"/>
                      <a:gd name="T3" fmla="*/ 6874 h 16"/>
                      <a:gd name="T4" fmla="*/ 2 w 101"/>
                      <a:gd name="T5" fmla="*/ 2 h 16"/>
                      <a:gd name="T6" fmla="*/ 0 60000 65536"/>
                      <a:gd name="T7" fmla="*/ 0 60000 65536"/>
                      <a:gd name="T8" fmla="*/ 0 60000 65536"/>
                      <a:gd name="T9" fmla="*/ 0 w 101"/>
                      <a:gd name="T10" fmla="*/ 0 h 16"/>
                      <a:gd name="T11" fmla="*/ 101 w 101"/>
                      <a:gd name="T12" fmla="*/ 16 h 16"/>
                    </a:gdLst>
                    <a:ahLst/>
                    <a:cxnLst>
                      <a:cxn ang="T6">
                        <a:pos x="T0" y="T1"/>
                      </a:cxn>
                      <a:cxn ang="T7">
                        <a:pos x="T2" y="T3"/>
                      </a:cxn>
                      <a:cxn ang="T8">
                        <a:pos x="T4" y="T5"/>
                      </a:cxn>
                    </a:cxnLst>
                    <a:rect l="T9" t="T10" r="T11" b="T12"/>
                    <a:pathLst>
                      <a:path w="101" h="16">
                        <a:moveTo>
                          <a:pt x="0" y="0"/>
                        </a:moveTo>
                        <a:lnTo>
                          <a:pt x="48" y="16"/>
                        </a:lnTo>
                        <a:lnTo>
                          <a:pt x="101"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2" name="Freeform 326"/>
                  <p:cNvSpPr>
                    <a:spLocks/>
                  </p:cNvSpPr>
                  <p:nvPr/>
                </p:nvSpPr>
                <p:spPr bwMode="auto">
                  <a:xfrm>
                    <a:off x="2874" y="3571"/>
                    <a:ext cx="68" cy="14"/>
                  </a:xfrm>
                  <a:custGeom>
                    <a:avLst/>
                    <a:gdLst>
                      <a:gd name="T0" fmla="*/ 0 w 82"/>
                      <a:gd name="T1" fmla="*/ 0 h 12"/>
                      <a:gd name="T2" fmla="*/ 2 w 82"/>
                      <a:gd name="T3" fmla="*/ 749 h 12"/>
                      <a:gd name="T4" fmla="*/ 2 w 82"/>
                      <a:gd name="T5" fmla="*/ 2 h 12"/>
                      <a:gd name="T6" fmla="*/ 0 60000 65536"/>
                      <a:gd name="T7" fmla="*/ 0 60000 65536"/>
                      <a:gd name="T8" fmla="*/ 0 60000 65536"/>
                      <a:gd name="T9" fmla="*/ 0 w 82"/>
                      <a:gd name="T10" fmla="*/ 0 h 12"/>
                      <a:gd name="T11" fmla="*/ 82 w 82"/>
                      <a:gd name="T12" fmla="*/ 12 h 12"/>
                    </a:gdLst>
                    <a:ahLst/>
                    <a:cxnLst>
                      <a:cxn ang="T6">
                        <a:pos x="T0" y="T1"/>
                      </a:cxn>
                      <a:cxn ang="T7">
                        <a:pos x="T2" y="T3"/>
                      </a:cxn>
                      <a:cxn ang="T8">
                        <a:pos x="T4" y="T5"/>
                      </a:cxn>
                    </a:cxnLst>
                    <a:rect l="T9" t="T10" r="T11" b="T12"/>
                    <a:pathLst>
                      <a:path w="82" h="12">
                        <a:moveTo>
                          <a:pt x="0" y="0"/>
                        </a:moveTo>
                        <a:lnTo>
                          <a:pt x="38" y="12"/>
                        </a:lnTo>
                        <a:lnTo>
                          <a:pt x="82"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3" name="Freeform 327"/>
                  <p:cNvSpPr>
                    <a:spLocks/>
                  </p:cNvSpPr>
                  <p:nvPr/>
                </p:nvSpPr>
                <p:spPr bwMode="auto">
                  <a:xfrm>
                    <a:off x="2880" y="3544"/>
                    <a:ext cx="55" cy="12"/>
                  </a:xfrm>
                  <a:custGeom>
                    <a:avLst/>
                    <a:gdLst>
                      <a:gd name="T0" fmla="*/ 0 w 67"/>
                      <a:gd name="T1" fmla="*/ 0 h 9"/>
                      <a:gd name="T2" fmla="*/ 2 w 67"/>
                      <a:gd name="T3" fmla="*/ 2047 h 9"/>
                      <a:gd name="T4" fmla="*/ 2 w 67"/>
                      <a:gd name="T5" fmla="*/ 2 h 9"/>
                      <a:gd name="T6" fmla="*/ 0 60000 65536"/>
                      <a:gd name="T7" fmla="*/ 0 60000 65536"/>
                      <a:gd name="T8" fmla="*/ 0 60000 65536"/>
                      <a:gd name="T9" fmla="*/ 0 w 67"/>
                      <a:gd name="T10" fmla="*/ 0 h 9"/>
                      <a:gd name="T11" fmla="*/ 67 w 67"/>
                      <a:gd name="T12" fmla="*/ 9 h 9"/>
                    </a:gdLst>
                    <a:ahLst/>
                    <a:cxnLst>
                      <a:cxn ang="T6">
                        <a:pos x="T0" y="T1"/>
                      </a:cxn>
                      <a:cxn ang="T7">
                        <a:pos x="T2" y="T3"/>
                      </a:cxn>
                      <a:cxn ang="T8">
                        <a:pos x="T4" y="T5"/>
                      </a:cxn>
                    </a:cxnLst>
                    <a:rect l="T9" t="T10" r="T11" b="T12"/>
                    <a:pathLst>
                      <a:path w="67" h="9">
                        <a:moveTo>
                          <a:pt x="0" y="0"/>
                        </a:moveTo>
                        <a:lnTo>
                          <a:pt x="31" y="9"/>
                        </a:lnTo>
                        <a:lnTo>
                          <a:pt x="67"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4" name="Freeform 328"/>
                  <p:cNvSpPr>
                    <a:spLocks/>
                  </p:cNvSpPr>
                  <p:nvPr/>
                </p:nvSpPr>
                <p:spPr bwMode="auto">
                  <a:xfrm>
                    <a:off x="2887" y="3516"/>
                    <a:ext cx="45" cy="12"/>
                  </a:xfrm>
                  <a:custGeom>
                    <a:avLst/>
                    <a:gdLst>
                      <a:gd name="T0" fmla="*/ 0 w 51"/>
                      <a:gd name="T1" fmla="*/ 0 h 8"/>
                      <a:gd name="T2" fmla="*/ 2 w 51"/>
                      <a:gd name="T3" fmla="*/ 3387 h 8"/>
                      <a:gd name="T4" fmla="*/ 2 w 51"/>
                      <a:gd name="T5" fmla="*/ 2 h 8"/>
                      <a:gd name="T6" fmla="*/ 0 60000 65536"/>
                      <a:gd name="T7" fmla="*/ 0 60000 65536"/>
                      <a:gd name="T8" fmla="*/ 0 60000 65536"/>
                      <a:gd name="T9" fmla="*/ 0 w 51"/>
                      <a:gd name="T10" fmla="*/ 0 h 8"/>
                      <a:gd name="T11" fmla="*/ 51 w 51"/>
                      <a:gd name="T12" fmla="*/ 8 h 8"/>
                    </a:gdLst>
                    <a:ahLst/>
                    <a:cxnLst>
                      <a:cxn ang="T6">
                        <a:pos x="T0" y="T1"/>
                      </a:cxn>
                      <a:cxn ang="T7">
                        <a:pos x="T2" y="T3"/>
                      </a:cxn>
                      <a:cxn ang="T8">
                        <a:pos x="T4" y="T5"/>
                      </a:cxn>
                    </a:cxnLst>
                    <a:rect l="T9" t="T10" r="T11" b="T12"/>
                    <a:pathLst>
                      <a:path w="51" h="8">
                        <a:moveTo>
                          <a:pt x="0" y="0"/>
                        </a:moveTo>
                        <a:lnTo>
                          <a:pt x="23" y="8"/>
                        </a:lnTo>
                        <a:lnTo>
                          <a:pt x="51"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5" name="Freeform 329"/>
                  <p:cNvSpPr>
                    <a:spLocks/>
                  </p:cNvSpPr>
                  <p:nvPr/>
                </p:nvSpPr>
                <p:spPr bwMode="auto">
                  <a:xfrm>
                    <a:off x="2892" y="3490"/>
                    <a:ext cx="29" cy="10"/>
                  </a:xfrm>
                  <a:custGeom>
                    <a:avLst/>
                    <a:gdLst>
                      <a:gd name="T0" fmla="*/ 0 w 35"/>
                      <a:gd name="T1" fmla="*/ 0 h 6"/>
                      <a:gd name="T2" fmla="*/ 2 w 35"/>
                      <a:gd name="T3" fmla="*/ 16951 h 6"/>
                      <a:gd name="T4" fmla="*/ 2 w 35"/>
                      <a:gd name="T5" fmla="*/ 1 h 6"/>
                      <a:gd name="T6" fmla="*/ 0 60000 65536"/>
                      <a:gd name="T7" fmla="*/ 0 60000 65536"/>
                      <a:gd name="T8" fmla="*/ 0 60000 65536"/>
                      <a:gd name="T9" fmla="*/ 0 w 35"/>
                      <a:gd name="T10" fmla="*/ 0 h 6"/>
                      <a:gd name="T11" fmla="*/ 35 w 35"/>
                      <a:gd name="T12" fmla="*/ 6 h 6"/>
                    </a:gdLst>
                    <a:ahLst/>
                    <a:cxnLst>
                      <a:cxn ang="T6">
                        <a:pos x="T0" y="T1"/>
                      </a:cxn>
                      <a:cxn ang="T7">
                        <a:pos x="T2" y="T3"/>
                      </a:cxn>
                      <a:cxn ang="T8">
                        <a:pos x="T4" y="T5"/>
                      </a:cxn>
                    </a:cxnLst>
                    <a:rect l="T9" t="T10" r="T11" b="T12"/>
                    <a:pathLst>
                      <a:path w="35" h="6">
                        <a:moveTo>
                          <a:pt x="0" y="0"/>
                        </a:moveTo>
                        <a:lnTo>
                          <a:pt x="16" y="6"/>
                        </a:lnTo>
                        <a:lnTo>
                          <a:pt x="35" y="1"/>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66" name="Freeform 330"/>
                  <p:cNvSpPr>
                    <a:spLocks/>
                  </p:cNvSpPr>
                  <p:nvPr/>
                </p:nvSpPr>
                <p:spPr bwMode="auto">
                  <a:xfrm>
                    <a:off x="2901" y="3449"/>
                    <a:ext cx="16" cy="31"/>
                  </a:xfrm>
                  <a:custGeom>
                    <a:avLst/>
                    <a:gdLst>
                      <a:gd name="T0" fmla="*/ 3 w 25"/>
                      <a:gd name="T1" fmla="*/ 0 h 28"/>
                      <a:gd name="T2" fmla="*/ 3 w 25"/>
                      <a:gd name="T3" fmla="*/ 4380 h 28"/>
                      <a:gd name="T4" fmla="*/ 3 w 25"/>
                      <a:gd name="T5" fmla="*/ 5601 h 28"/>
                      <a:gd name="T6" fmla="*/ 0 w 25"/>
                      <a:gd name="T7" fmla="*/ 4380 h 28"/>
                      <a:gd name="T8" fmla="*/ 3 w 25"/>
                      <a:gd name="T9" fmla="*/ 0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3" y="0"/>
                        </a:moveTo>
                        <a:lnTo>
                          <a:pt x="25" y="22"/>
                        </a:lnTo>
                        <a:lnTo>
                          <a:pt x="10" y="28"/>
                        </a:lnTo>
                        <a:lnTo>
                          <a:pt x="0" y="22"/>
                        </a:lnTo>
                        <a:lnTo>
                          <a:pt x="13" y="0"/>
                        </a:lnTo>
                        <a:close/>
                      </a:path>
                    </a:pathLst>
                  </a:custGeom>
                  <a:solidFill>
                    <a:srgbClr val="A4B5B6"/>
                  </a:solidFill>
                  <a:ln w="6350">
                    <a:solidFill>
                      <a:schemeClr val="tx1"/>
                    </a:solidFill>
                    <a:miter lim="800000"/>
                    <a:headEnd/>
                    <a:tailEnd/>
                  </a:ln>
                </p:spPr>
                <p:txBody>
                  <a:bodyPr/>
                  <a:lstStyle/>
                  <a:p>
                    <a:pPr defTabSz="683741">
                      <a:defRPr/>
                    </a:pPr>
                    <a:endParaRPr lang="en-US">
                      <a:solidFill>
                        <a:srgbClr val="000000"/>
                      </a:solidFill>
                    </a:endParaRPr>
                  </a:p>
                </p:txBody>
              </p:sp>
              <p:sp>
                <p:nvSpPr>
                  <p:cNvPr id="71767" name="Freeform 331"/>
                  <p:cNvSpPr>
                    <a:spLocks/>
                  </p:cNvSpPr>
                  <p:nvPr/>
                </p:nvSpPr>
                <p:spPr bwMode="auto">
                  <a:xfrm>
                    <a:off x="2885" y="3351"/>
                    <a:ext cx="51" cy="80"/>
                  </a:xfrm>
                  <a:custGeom>
                    <a:avLst/>
                    <a:gdLst>
                      <a:gd name="T0" fmla="*/ 2 w 62"/>
                      <a:gd name="T1" fmla="*/ 0 h 71"/>
                      <a:gd name="T2" fmla="*/ 2 w 62"/>
                      <a:gd name="T3" fmla="*/ 11090 h 71"/>
                      <a:gd name="T4" fmla="*/ 2 w 62"/>
                      <a:gd name="T5" fmla="*/ 25572 h 71"/>
                      <a:gd name="T6" fmla="*/ 2 w 62"/>
                      <a:gd name="T7" fmla="*/ 34757 h 71"/>
                      <a:gd name="T8" fmla="*/ 0 w 62"/>
                      <a:gd name="T9" fmla="*/ 24118 h 71"/>
                      <a:gd name="T10" fmla="*/ 2 w 62"/>
                      <a:gd name="T11" fmla="*/ 9283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68" name="Freeform 332"/>
                  <p:cNvSpPr>
                    <a:spLocks/>
                  </p:cNvSpPr>
                  <p:nvPr/>
                </p:nvSpPr>
                <p:spPr bwMode="auto">
                  <a:xfrm>
                    <a:off x="2920" y="3430"/>
                    <a:ext cx="167" cy="27"/>
                  </a:xfrm>
                  <a:custGeom>
                    <a:avLst/>
                    <a:gdLst>
                      <a:gd name="T0" fmla="*/ 2 w 204"/>
                      <a:gd name="T1" fmla="*/ 3 h 22"/>
                      <a:gd name="T2" fmla="*/ 2 w 204"/>
                      <a:gd name="T3" fmla="*/ 2011 h 22"/>
                      <a:gd name="T4" fmla="*/ 2 w 204"/>
                      <a:gd name="T5" fmla="*/ 667 h 22"/>
                      <a:gd name="T6" fmla="*/ 0 w 204"/>
                      <a:gd name="T7" fmla="*/ 1227 h 22"/>
                      <a:gd name="T8" fmla="*/ 2 w 204"/>
                      <a:gd name="T9" fmla="*/ 0 h 22"/>
                      <a:gd name="T10" fmla="*/ 2 w 204"/>
                      <a:gd name="T11" fmla="*/ 1339 h 22"/>
                      <a:gd name="T12" fmla="*/ 2 w 204"/>
                      <a:gd name="T13" fmla="*/ 3 h 22"/>
                      <a:gd name="T14" fmla="*/ 0 60000 65536"/>
                      <a:gd name="T15" fmla="*/ 0 60000 65536"/>
                      <a:gd name="T16" fmla="*/ 0 60000 65536"/>
                      <a:gd name="T17" fmla="*/ 0 60000 65536"/>
                      <a:gd name="T18" fmla="*/ 0 60000 65536"/>
                      <a:gd name="T19" fmla="*/ 0 60000 65536"/>
                      <a:gd name="T20" fmla="*/ 0 60000 65536"/>
                      <a:gd name="T21" fmla="*/ 0 w 204"/>
                      <a:gd name="T22" fmla="*/ 0 h 22"/>
                      <a:gd name="T23" fmla="*/ 204 w 20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2">
                        <a:moveTo>
                          <a:pt x="204" y="3"/>
                        </a:moveTo>
                        <a:lnTo>
                          <a:pt x="141" y="22"/>
                        </a:lnTo>
                        <a:lnTo>
                          <a:pt x="54" y="7"/>
                        </a:lnTo>
                        <a:lnTo>
                          <a:pt x="0" y="14"/>
                        </a:lnTo>
                        <a:lnTo>
                          <a:pt x="65" y="0"/>
                        </a:lnTo>
                        <a:lnTo>
                          <a:pt x="150" y="15"/>
                        </a:lnTo>
                        <a:lnTo>
                          <a:pt x="204" y="3"/>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69" name="Freeform 333"/>
                  <p:cNvSpPr>
                    <a:spLocks/>
                  </p:cNvSpPr>
                  <p:nvPr/>
                </p:nvSpPr>
                <p:spPr bwMode="auto">
                  <a:xfrm>
                    <a:off x="2729" y="3431"/>
                    <a:ext cx="166" cy="26"/>
                  </a:xfrm>
                  <a:custGeom>
                    <a:avLst/>
                    <a:gdLst>
                      <a:gd name="T0" fmla="*/ 0 w 203"/>
                      <a:gd name="T1" fmla="*/ 1739 h 22"/>
                      <a:gd name="T2" fmla="*/ 2 w 203"/>
                      <a:gd name="T3" fmla="*/ 0 h 22"/>
                      <a:gd name="T4" fmla="*/ 2 w 203"/>
                      <a:gd name="T5" fmla="*/ 1227 h 22"/>
                      <a:gd name="T6" fmla="*/ 2 w 203"/>
                      <a:gd name="T7" fmla="*/ 667 h 22"/>
                      <a:gd name="T8" fmla="*/ 2 w 203"/>
                      <a:gd name="T9" fmla="*/ 2011 h 22"/>
                      <a:gd name="T10" fmla="*/ 2 w 203"/>
                      <a:gd name="T11" fmla="*/ 667 h 22"/>
                      <a:gd name="T12" fmla="*/ 0 w 203"/>
                      <a:gd name="T13" fmla="*/ 1739 h 22"/>
                      <a:gd name="T14" fmla="*/ 0 60000 65536"/>
                      <a:gd name="T15" fmla="*/ 0 60000 65536"/>
                      <a:gd name="T16" fmla="*/ 0 60000 65536"/>
                      <a:gd name="T17" fmla="*/ 0 60000 65536"/>
                      <a:gd name="T18" fmla="*/ 0 60000 65536"/>
                      <a:gd name="T19" fmla="*/ 0 60000 65536"/>
                      <a:gd name="T20" fmla="*/ 0 60000 65536"/>
                      <a:gd name="T21" fmla="*/ 0 w 203"/>
                      <a:gd name="T22" fmla="*/ 0 h 22"/>
                      <a:gd name="T23" fmla="*/ 203 w 20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22">
                        <a:moveTo>
                          <a:pt x="0" y="19"/>
                        </a:moveTo>
                        <a:lnTo>
                          <a:pt x="63" y="0"/>
                        </a:lnTo>
                        <a:lnTo>
                          <a:pt x="149" y="14"/>
                        </a:lnTo>
                        <a:lnTo>
                          <a:pt x="203" y="7"/>
                        </a:lnTo>
                        <a:lnTo>
                          <a:pt x="138" y="22"/>
                        </a:lnTo>
                        <a:lnTo>
                          <a:pt x="53" y="7"/>
                        </a:lnTo>
                        <a:lnTo>
                          <a:pt x="0" y="19"/>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70" name="Freeform 334"/>
                  <p:cNvSpPr>
                    <a:spLocks/>
                  </p:cNvSpPr>
                  <p:nvPr/>
                </p:nvSpPr>
                <p:spPr bwMode="auto">
                  <a:xfrm>
                    <a:off x="2907" y="3457"/>
                    <a:ext cx="51" cy="85"/>
                  </a:xfrm>
                  <a:custGeom>
                    <a:avLst/>
                    <a:gdLst>
                      <a:gd name="T0" fmla="*/ 2 w 62"/>
                      <a:gd name="T1" fmla="*/ 0 h 71"/>
                      <a:gd name="T2" fmla="*/ 2 w 62"/>
                      <a:gd name="T3" fmla="*/ 11090 h 71"/>
                      <a:gd name="T4" fmla="*/ 2 w 62"/>
                      <a:gd name="T5" fmla="*/ 25572 h 71"/>
                      <a:gd name="T6" fmla="*/ 2 w 62"/>
                      <a:gd name="T7" fmla="*/ 34757 h 71"/>
                      <a:gd name="T8" fmla="*/ 0 w 62"/>
                      <a:gd name="T9" fmla="*/ 24118 h 71"/>
                      <a:gd name="T10" fmla="*/ 2 w 62"/>
                      <a:gd name="T11" fmla="*/ 9283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grpSp>
            <p:grpSp>
              <p:nvGrpSpPr>
                <p:cNvPr id="104515" name="Group 337"/>
                <p:cNvGrpSpPr>
                  <a:grpSpLocks/>
                </p:cNvGrpSpPr>
                <p:nvPr/>
              </p:nvGrpSpPr>
              <p:grpSpPr bwMode="auto">
                <a:xfrm>
                  <a:off x="4300817" y="4157132"/>
                  <a:ext cx="550765" cy="602996"/>
                  <a:chOff x="2729" y="3351"/>
                  <a:chExt cx="358" cy="438"/>
                </a:xfrm>
              </p:grpSpPr>
              <p:sp>
                <p:nvSpPr>
                  <p:cNvPr id="71735" name="Freeform 338"/>
                  <p:cNvSpPr>
                    <a:spLocks/>
                  </p:cNvSpPr>
                  <p:nvPr/>
                </p:nvSpPr>
                <p:spPr bwMode="auto">
                  <a:xfrm>
                    <a:off x="2825" y="3437"/>
                    <a:ext cx="165" cy="324"/>
                  </a:xfrm>
                  <a:custGeom>
                    <a:avLst/>
                    <a:gdLst>
                      <a:gd name="T0" fmla="*/ 2 w 201"/>
                      <a:gd name="T1" fmla="*/ 0 h 287"/>
                      <a:gd name="T2" fmla="*/ 0 w 201"/>
                      <a:gd name="T3" fmla="*/ 113673 h 287"/>
                      <a:gd name="T4" fmla="*/ 2 w 201"/>
                      <a:gd name="T5" fmla="*/ 104495 h 287"/>
                      <a:gd name="T6" fmla="*/ 2 w 201"/>
                      <a:gd name="T7" fmla="*/ 113673 h 287"/>
                      <a:gd name="T8" fmla="*/ 2 w 201"/>
                      <a:gd name="T9" fmla="*/ 0 h 287"/>
                      <a:gd name="T10" fmla="*/ 0 60000 65536"/>
                      <a:gd name="T11" fmla="*/ 0 60000 65536"/>
                      <a:gd name="T12" fmla="*/ 0 60000 65536"/>
                      <a:gd name="T13" fmla="*/ 0 60000 65536"/>
                      <a:gd name="T14" fmla="*/ 0 60000 65536"/>
                      <a:gd name="T15" fmla="*/ 0 w 201"/>
                      <a:gd name="T16" fmla="*/ 0 h 287"/>
                      <a:gd name="T17" fmla="*/ 201 w 201"/>
                      <a:gd name="T18" fmla="*/ 287 h 287"/>
                    </a:gdLst>
                    <a:ahLst/>
                    <a:cxnLst>
                      <a:cxn ang="T10">
                        <a:pos x="T0" y="T1"/>
                      </a:cxn>
                      <a:cxn ang="T11">
                        <a:pos x="T2" y="T3"/>
                      </a:cxn>
                      <a:cxn ang="T12">
                        <a:pos x="T4" y="T5"/>
                      </a:cxn>
                      <a:cxn ang="T13">
                        <a:pos x="T6" y="T7"/>
                      </a:cxn>
                      <a:cxn ang="T14">
                        <a:pos x="T8" y="T9"/>
                      </a:cxn>
                    </a:cxnLst>
                    <a:rect l="T15" t="T16" r="T17" b="T18"/>
                    <a:pathLst>
                      <a:path w="201" h="287">
                        <a:moveTo>
                          <a:pt x="100" y="0"/>
                        </a:moveTo>
                        <a:lnTo>
                          <a:pt x="0" y="287"/>
                        </a:lnTo>
                        <a:lnTo>
                          <a:pt x="101" y="264"/>
                        </a:lnTo>
                        <a:lnTo>
                          <a:pt x="201" y="287"/>
                        </a:lnTo>
                        <a:lnTo>
                          <a:pt x="100" y="0"/>
                        </a:lnTo>
                        <a:close/>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36" name="Freeform 339"/>
                  <p:cNvSpPr>
                    <a:spLocks/>
                  </p:cNvSpPr>
                  <p:nvPr/>
                </p:nvSpPr>
                <p:spPr bwMode="auto">
                  <a:xfrm>
                    <a:off x="2825" y="3437"/>
                    <a:ext cx="84" cy="351"/>
                  </a:xfrm>
                  <a:custGeom>
                    <a:avLst/>
                    <a:gdLst>
                      <a:gd name="T0" fmla="*/ 0 w 100"/>
                      <a:gd name="T1" fmla="*/ 114656 h 311"/>
                      <a:gd name="T2" fmla="*/ 2 w 100"/>
                      <a:gd name="T3" fmla="*/ 124850 h 311"/>
                      <a:gd name="T4" fmla="*/ 2 w 100"/>
                      <a:gd name="T5" fmla="*/ 0 h 311"/>
                      <a:gd name="T6" fmla="*/ 0 60000 65536"/>
                      <a:gd name="T7" fmla="*/ 0 60000 65536"/>
                      <a:gd name="T8" fmla="*/ 0 60000 65536"/>
                      <a:gd name="T9" fmla="*/ 0 w 100"/>
                      <a:gd name="T10" fmla="*/ 0 h 311"/>
                      <a:gd name="T11" fmla="*/ 100 w 100"/>
                      <a:gd name="T12" fmla="*/ 311 h 311"/>
                    </a:gdLst>
                    <a:ahLst/>
                    <a:cxnLst>
                      <a:cxn ang="T6">
                        <a:pos x="T0" y="T1"/>
                      </a:cxn>
                      <a:cxn ang="T7">
                        <a:pos x="T2" y="T3"/>
                      </a:cxn>
                      <a:cxn ang="T8">
                        <a:pos x="T4" y="T5"/>
                      </a:cxn>
                    </a:cxnLst>
                    <a:rect l="T9" t="T10" r="T11" b="T12"/>
                    <a:pathLst>
                      <a:path w="100" h="311">
                        <a:moveTo>
                          <a:pt x="0" y="287"/>
                        </a:moveTo>
                        <a:lnTo>
                          <a:pt x="100" y="311"/>
                        </a:lnTo>
                        <a:lnTo>
                          <a:pt x="100"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37" name="Line 340"/>
                  <p:cNvSpPr>
                    <a:spLocks noChangeShapeType="1"/>
                  </p:cNvSpPr>
                  <p:nvPr/>
                </p:nvSpPr>
                <p:spPr bwMode="auto">
                  <a:xfrm flipH="1">
                    <a:off x="2910" y="3759"/>
                    <a:ext cx="89" cy="30"/>
                  </a:xfrm>
                  <a:prstGeom prst="line">
                    <a:avLst/>
                  </a:pr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38" name="Freeform 341"/>
                  <p:cNvSpPr>
                    <a:spLocks/>
                  </p:cNvSpPr>
                  <p:nvPr/>
                </p:nvSpPr>
                <p:spPr bwMode="auto">
                  <a:xfrm>
                    <a:off x="2831" y="3733"/>
                    <a:ext cx="151" cy="30"/>
                  </a:xfrm>
                  <a:custGeom>
                    <a:avLst/>
                    <a:gdLst>
                      <a:gd name="T0" fmla="*/ 0 w 184"/>
                      <a:gd name="T1" fmla="*/ 0 h 24"/>
                      <a:gd name="T2" fmla="*/ 2 w 184"/>
                      <a:gd name="T3" fmla="*/ 10997 h 24"/>
                      <a:gd name="T4" fmla="*/ 2 w 184"/>
                      <a:gd name="T5" fmla="*/ 0 h 24"/>
                      <a:gd name="T6" fmla="*/ 0 60000 65536"/>
                      <a:gd name="T7" fmla="*/ 0 60000 65536"/>
                      <a:gd name="T8" fmla="*/ 0 60000 65536"/>
                      <a:gd name="T9" fmla="*/ 0 w 184"/>
                      <a:gd name="T10" fmla="*/ 0 h 24"/>
                      <a:gd name="T11" fmla="*/ 184 w 184"/>
                      <a:gd name="T12" fmla="*/ 24 h 24"/>
                    </a:gdLst>
                    <a:ahLst/>
                    <a:cxnLst>
                      <a:cxn ang="T6">
                        <a:pos x="T0" y="T1"/>
                      </a:cxn>
                      <a:cxn ang="T7">
                        <a:pos x="T2" y="T3"/>
                      </a:cxn>
                      <a:cxn ang="T8">
                        <a:pos x="T4" y="T5"/>
                      </a:cxn>
                    </a:cxnLst>
                    <a:rect l="T9" t="T10" r="T11" b="T12"/>
                    <a:pathLst>
                      <a:path w="184" h="24">
                        <a:moveTo>
                          <a:pt x="0" y="0"/>
                        </a:moveTo>
                        <a:lnTo>
                          <a:pt x="91" y="24"/>
                        </a:lnTo>
                        <a:lnTo>
                          <a:pt x="184"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39" name="Freeform 342"/>
                  <p:cNvSpPr>
                    <a:spLocks/>
                  </p:cNvSpPr>
                  <p:nvPr/>
                </p:nvSpPr>
                <p:spPr bwMode="auto">
                  <a:xfrm>
                    <a:off x="2843" y="3705"/>
                    <a:ext cx="134" cy="24"/>
                  </a:xfrm>
                  <a:custGeom>
                    <a:avLst/>
                    <a:gdLst>
                      <a:gd name="T0" fmla="*/ 0 w 169"/>
                      <a:gd name="T1" fmla="*/ 0 h 22"/>
                      <a:gd name="T2" fmla="*/ 2 w 169"/>
                      <a:gd name="T3" fmla="*/ 2011 h 22"/>
                      <a:gd name="T4" fmla="*/ 2 w 169"/>
                      <a:gd name="T5" fmla="*/ 0 h 22"/>
                      <a:gd name="T6" fmla="*/ 0 60000 65536"/>
                      <a:gd name="T7" fmla="*/ 0 60000 65536"/>
                      <a:gd name="T8" fmla="*/ 0 60000 65536"/>
                      <a:gd name="T9" fmla="*/ 0 w 169"/>
                      <a:gd name="T10" fmla="*/ 0 h 22"/>
                      <a:gd name="T11" fmla="*/ 169 w 169"/>
                      <a:gd name="T12" fmla="*/ 22 h 22"/>
                    </a:gdLst>
                    <a:ahLst/>
                    <a:cxnLst>
                      <a:cxn ang="T6">
                        <a:pos x="T0" y="T1"/>
                      </a:cxn>
                      <a:cxn ang="T7">
                        <a:pos x="T2" y="T3"/>
                      </a:cxn>
                      <a:cxn ang="T8">
                        <a:pos x="T4" y="T5"/>
                      </a:cxn>
                    </a:cxnLst>
                    <a:rect l="T9" t="T10" r="T11" b="T12"/>
                    <a:pathLst>
                      <a:path w="169" h="22">
                        <a:moveTo>
                          <a:pt x="0" y="0"/>
                        </a:moveTo>
                        <a:lnTo>
                          <a:pt x="85" y="22"/>
                        </a:lnTo>
                        <a:lnTo>
                          <a:pt x="169" y="0"/>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0" name="Freeform 343"/>
                  <p:cNvSpPr>
                    <a:spLocks/>
                  </p:cNvSpPr>
                  <p:nvPr/>
                </p:nvSpPr>
                <p:spPr bwMode="auto">
                  <a:xfrm>
                    <a:off x="2852" y="3650"/>
                    <a:ext cx="112" cy="23"/>
                  </a:xfrm>
                  <a:custGeom>
                    <a:avLst/>
                    <a:gdLst>
                      <a:gd name="T0" fmla="*/ 0 w 137"/>
                      <a:gd name="T1" fmla="*/ 0 h 21"/>
                      <a:gd name="T2" fmla="*/ 2 w 137"/>
                      <a:gd name="T3" fmla="*/ 2320 h 21"/>
                      <a:gd name="T4" fmla="*/ 2 w 137"/>
                      <a:gd name="T5" fmla="*/ 4 h 21"/>
                      <a:gd name="T6" fmla="*/ 0 60000 65536"/>
                      <a:gd name="T7" fmla="*/ 0 60000 65536"/>
                      <a:gd name="T8" fmla="*/ 0 60000 65536"/>
                      <a:gd name="T9" fmla="*/ 0 w 137"/>
                      <a:gd name="T10" fmla="*/ 0 h 21"/>
                      <a:gd name="T11" fmla="*/ 137 w 137"/>
                      <a:gd name="T12" fmla="*/ 21 h 21"/>
                    </a:gdLst>
                    <a:ahLst/>
                    <a:cxnLst>
                      <a:cxn ang="T6">
                        <a:pos x="T0" y="T1"/>
                      </a:cxn>
                      <a:cxn ang="T7">
                        <a:pos x="T2" y="T3"/>
                      </a:cxn>
                      <a:cxn ang="T8">
                        <a:pos x="T4" y="T5"/>
                      </a:cxn>
                    </a:cxnLst>
                    <a:rect l="T9" t="T10" r="T11" b="T12"/>
                    <a:pathLst>
                      <a:path w="137" h="21">
                        <a:moveTo>
                          <a:pt x="0" y="0"/>
                        </a:moveTo>
                        <a:lnTo>
                          <a:pt x="66" y="21"/>
                        </a:lnTo>
                        <a:lnTo>
                          <a:pt x="137" y="4"/>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1" name="Freeform 344"/>
                  <p:cNvSpPr>
                    <a:spLocks/>
                  </p:cNvSpPr>
                  <p:nvPr/>
                </p:nvSpPr>
                <p:spPr bwMode="auto">
                  <a:xfrm>
                    <a:off x="2846" y="3678"/>
                    <a:ext cx="128" cy="23"/>
                  </a:xfrm>
                  <a:custGeom>
                    <a:avLst/>
                    <a:gdLst>
                      <a:gd name="T0" fmla="*/ 0 w 151"/>
                      <a:gd name="T1" fmla="*/ 0 h 21"/>
                      <a:gd name="T2" fmla="*/ 2 w 151"/>
                      <a:gd name="T3" fmla="*/ 2320 h 21"/>
                      <a:gd name="T4" fmla="*/ 2 w 151"/>
                      <a:gd name="T5" fmla="*/ 3 h 21"/>
                      <a:gd name="T6" fmla="*/ 0 60000 65536"/>
                      <a:gd name="T7" fmla="*/ 0 60000 65536"/>
                      <a:gd name="T8" fmla="*/ 0 60000 65536"/>
                      <a:gd name="T9" fmla="*/ 0 w 151"/>
                      <a:gd name="T10" fmla="*/ 0 h 21"/>
                      <a:gd name="T11" fmla="*/ 151 w 151"/>
                      <a:gd name="T12" fmla="*/ 21 h 21"/>
                    </a:gdLst>
                    <a:ahLst/>
                    <a:cxnLst>
                      <a:cxn ang="T6">
                        <a:pos x="T0" y="T1"/>
                      </a:cxn>
                      <a:cxn ang="T7">
                        <a:pos x="T2" y="T3"/>
                      </a:cxn>
                      <a:cxn ang="T8">
                        <a:pos x="T4" y="T5"/>
                      </a:cxn>
                    </a:cxnLst>
                    <a:rect l="T9" t="T10" r="T11" b="T12"/>
                    <a:pathLst>
                      <a:path w="151" h="21">
                        <a:moveTo>
                          <a:pt x="0" y="0"/>
                        </a:moveTo>
                        <a:lnTo>
                          <a:pt x="73" y="21"/>
                        </a:lnTo>
                        <a:lnTo>
                          <a:pt x="151" y="3"/>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2" name="Freeform 345"/>
                  <p:cNvSpPr>
                    <a:spLocks/>
                  </p:cNvSpPr>
                  <p:nvPr/>
                </p:nvSpPr>
                <p:spPr bwMode="auto">
                  <a:xfrm>
                    <a:off x="2860" y="3625"/>
                    <a:ext cx="96" cy="16"/>
                  </a:xfrm>
                  <a:custGeom>
                    <a:avLst/>
                    <a:gdLst>
                      <a:gd name="T0" fmla="*/ 0 w 118"/>
                      <a:gd name="T1" fmla="*/ 0 h 17"/>
                      <a:gd name="T2" fmla="*/ 2 w 118"/>
                      <a:gd name="T3" fmla="*/ 5311 h 17"/>
                      <a:gd name="T4" fmla="*/ 2 w 118"/>
                      <a:gd name="T5" fmla="*/ 2 h 17"/>
                      <a:gd name="T6" fmla="*/ 0 60000 65536"/>
                      <a:gd name="T7" fmla="*/ 0 60000 65536"/>
                      <a:gd name="T8" fmla="*/ 0 60000 65536"/>
                      <a:gd name="T9" fmla="*/ 0 w 118"/>
                      <a:gd name="T10" fmla="*/ 0 h 17"/>
                      <a:gd name="T11" fmla="*/ 118 w 118"/>
                      <a:gd name="T12" fmla="*/ 17 h 17"/>
                    </a:gdLst>
                    <a:ahLst/>
                    <a:cxnLst>
                      <a:cxn ang="T6">
                        <a:pos x="T0" y="T1"/>
                      </a:cxn>
                      <a:cxn ang="T7">
                        <a:pos x="T2" y="T3"/>
                      </a:cxn>
                      <a:cxn ang="T8">
                        <a:pos x="T4" y="T5"/>
                      </a:cxn>
                    </a:cxnLst>
                    <a:rect l="T9" t="T10" r="T11" b="T12"/>
                    <a:pathLst>
                      <a:path w="118" h="17">
                        <a:moveTo>
                          <a:pt x="0" y="0"/>
                        </a:moveTo>
                        <a:lnTo>
                          <a:pt x="56" y="17"/>
                        </a:lnTo>
                        <a:lnTo>
                          <a:pt x="118"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3" name="Freeform 346"/>
                  <p:cNvSpPr>
                    <a:spLocks/>
                  </p:cNvSpPr>
                  <p:nvPr/>
                </p:nvSpPr>
                <p:spPr bwMode="auto">
                  <a:xfrm>
                    <a:off x="2866" y="3597"/>
                    <a:ext cx="83" cy="18"/>
                  </a:xfrm>
                  <a:custGeom>
                    <a:avLst/>
                    <a:gdLst>
                      <a:gd name="T0" fmla="*/ 0 w 101"/>
                      <a:gd name="T1" fmla="*/ 0 h 16"/>
                      <a:gd name="T2" fmla="*/ 2 w 101"/>
                      <a:gd name="T3" fmla="*/ 6874 h 16"/>
                      <a:gd name="T4" fmla="*/ 2 w 101"/>
                      <a:gd name="T5" fmla="*/ 2 h 16"/>
                      <a:gd name="T6" fmla="*/ 0 60000 65536"/>
                      <a:gd name="T7" fmla="*/ 0 60000 65536"/>
                      <a:gd name="T8" fmla="*/ 0 60000 65536"/>
                      <a:gd name="T9" fmla="*/ 0 w 101"/>
                      <a:gd name="T10" fmla="*/ 0 h 16"/>
                      <a:gd name="T11" fmla="*/ 101 w 101"/>
                      <a:gd name="T12" fmla="*/ 16 h 16"/>
                    </a:gdLst>
                    <a:ahLst/>
                    <a:cxnLst>
                      <a:cxn ang="T6">
                        <a:pos x="T0" y="T1"/>
                      </a:cxn>
                      <a:cxn ang="T7">
                        <a:pos x="T2" y="T3"/>
                      </a:cxn>
                      <a:cxn ang="T8">
                        <a:pos x="T4" y="T5"/>
                      </a:cxn>
                    </a:cxnLst>
                    <a:rect l="T9" t="T10" r="T11" b="T12"/>
                    <a:pathLst>
                      <a:path w="101" h="16">
                        <a:moveTo>
                          <a:pt x="0" y="0"/>
                        </a:moveTo>
                        <a:lnTo>
                          <a:pt x="48" y="16"/>
                        </a:lnTo>
                        <a:lnTo>
                          <a:pt x="101"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4" name="Freeform 347"/>
                  <p:cNvSpPr>
                    <a:spLocks/>
                  </p:cNvSpPr>
                  <p:nvPr/>
                </p:nvSpPr>
                <p:spPr bwMode="auto">
                  <a:xfrm>
                    <a:off x="2876" y="3569"/>
                    <a:ext cx="66" cy="13"/>
                  </a:xfrm>
                  <a:custGeom>
                    <a:avLst/>
                    <a:gdLst>
                      <a:gd name="T0" fmla="*/ 0 w 82"/>
                      <a:gd name="T1" fmla="*/ 0 h 12"/>
                      <a:gd name="T2" fmla="*/ 2 w 82"/>
                      <a:gd name="T3" fmla="*/ 749 h 12"/>
                      <a:gd name="T4" fmla="*/ 2 w 82"/>
                      <a:gd name="T5" fmla="*/ 2 h 12"/>
                      <a:gd name="T6" fmla="*/ 0 60000 65536"/>
                      <a:gd name="T7" fmla="*/ 0 60000 65536"/>
                      <a:gd name="T8" fmla="*/ 0 60000 65536"/>
                      <a:gd name="T9" fmla="*/ 0 w 82"/>
                      <a:gd name="T10" fmla="*/ 0 h 12"/>
                      <a:gd name="T11" fmla="*/ 82 w 82"/>
                      <a:gd name="T12" fmla="*/ 12 h 12"/>
                    </a:gdLst>
                    <a:ahLst/>
                    <a:cxnLst>
                      <a:cxn ang="T6">
                        <a:pos x="T0" y="T1"/>
                      </a:cxn>
                      <a:cxn ang="T7">
                        <a:pos x="T2" y="T3"/>
                      </a:cxn>
                      <a:cxn ang="T8">
                        <a:pos x="T4" y="T5"/>
                      </a:cxn>
                    </a:cxnLst>
                    <a:rect l="T9" t="T10" r="T11" b="T12"/>
                    <a:pathLst>
                      <a:path w="82" h="12">
                        <a:moveTo>
                          <a:pt x="0" y="0"/>
                        </a:moveTo>
                        <a:lnTo>
                          <a:pt x="38" y="12"/>
                        </a:lnTo>
                        <a:lnTo>
                          <a:pt x="82"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5" name="Freeform 348"/>
                  <p:cNvSpPr>
                    <a:spLocks/>
                  </p:cNvSpPr>
                  <p:nvPr/>
                </p:nvSpPr>
                <p:spPr bwMode="auto">
                  <a:xfrm>
                    <a:off x="2880" y="3543"/>
                    <a:ext cx="60" cy="8"/>
                  </a:xfrm>
                  <a:custGeom>
                    <a:avLst/>
                    <a:gdLst>
                      <a:gd name="T0" fmla="*/ 0 w 67"/>
                      <a:gd name="T1" fmla="*/ 0 h 9"/>
                      <a:gd name="T2" fmla="*/ 2 w 67"/>
                      <a:gd name="T3" fmla="*/ 2047 h 9"/>
                      <a:gd name="T4" fmla="*/ 2 w 67"/>
                      <a:gd name="T5" fmla="*/ 2 h 9"/>
                      <a:gd name="T6" fmla="*/ 0 60000 65536"/>
                      <a:gd name="T7" fmla="*/ 0 60000 65536"/>
                      <a:gd name="T8" fmla="*/ 0 60000 65536"/>
                      <a:gd name="T9" fmla="*/ 0 w 67"/>
                      <a:gd name="T10" fmla="*/ 0 h 9"/>
                      <a:gd name="T11" fmla="*/ 67 w 67"/>
                      <a:gd name="T12" fmla="*/ 9 h 9"/>
                    </a:gdLst>
                    <a:ahLst/>
                    <a:cxnLst>
                      <a:cxn ang="T6">
                        <a:pos x="T0" y="T1"/>
                      </a:cxn>
                      <a:cxn ang="T7">
                        <a:pos x="T2" y="T3"/>
                      </a:cxn>
                      <a:cxn ang="T8">
                        <a:pos x="T4" y="T5"/>
                      </a:cxn>
                    </a:cxnLst>
                    <a:rect l="T9" t="T10" r="T11" b="T12"/>
                    <a:pathLst>
                      <a:path w="67" h="9">
                        <a:moveTo>
                          <a:pt x="0" y="0"/>
                        </a:moveTo>
                        <a:lnTo>
                          <a:pt x="31" y="9"/>
                        </a:lnTo>
                        <a:lnTo>
                          <a:pt x="67"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6" name="Freeform 349"/>
                  <p:cNvSpPr>
                    <a:spLocks/>
                  </p:cNvSpPr>
                  <p:nvPr/>
                </p:nvSpPr>
                <p:spPr bwMode="auto">
                  <a:xfrm>
                    <a:off x="2887" y="3516"/>
                    <a:ext cx="41" cy="9"/>
                  </a:xfrm>
                  <a:custGeom>
                    <a:avLst/>
                    <a:gdLst>
                      <a:gd name="T0" fmla="*/ 0 w 51"/>
                      <a:gd name="T1" fmla="*/ 0 h 8"/>
                      <a:gd name="T2" fmla="*/ 2 w 51"/>
                      <a:gd name="T3" fmla="*/ 3387 h 8"/>
                      <a:gd name="T4" fmla="*/ 2 w 51"/>
                      <a:gd name="T5" fmla="*/ 2 h 8"/>
                      <a:gd name="T6" fmla="*/ 0 60000 65536"/>
                      <a:gd name="T7" fmla="*/ 0 60000 65536"/>
                      <a:gd name="T8" fmla="*/ 0 60000 65536"/>
                      <a:gd name="T9" fmla="*/ 0 w 51"/>
                      <a:gd name="T10" fmla="*/ 0 h 8"/>
                      <a:gd name="T11" fmla="*/ 51 w 51"/>
                      <a:gd name="T12" fmla="*/ 8 h 8"/>
                    </a:gdLst>
                    <a:ahLst/>
                    <a:cxnLst>
                      <a:cxn ang="T6">
                        <a:pos x="T0" y="T1"/>
                      </a:cxn>
                      <a:cxn ang="T7">
                        <a:pos x="T2" y="T3"/>
                      </a:cxn>
                      <a:cxn ang="T8">
                        <a:pos x="T4" y="T5"/>
                      </a:cxn>
                    </a:cxnLst>
                    <a:rect l="T9" t="T10" r="T11" b="T12"/>
                    <a:pathLst>
                      <a:path w="51" h="8">
                        <a:moveTo>
                          <a:pt x="0" y="0"/>
                        </a:moveTo>
                        <a:lnTo>
                          <a:pt x="23" y="8"/>
                        </a:lnTo>
                        <a:lnTo>
                          <a:pt x="51" y="2"/>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7" name="Freeform 350"/>
                  <p:cNvSpPr>
                    <a:spLocks/>
                  </p:cNvSpPr>
                  <p:nvPr/>
                </p:nvSpPr>
                <p:spPr bwMode="auto">
                  <a:xfrm>
                    <a:off x="2892" y="3490"/>
                    <a:ext cx="29" cy="7"/>
                  </a:xfrm>
                  <a:custGeom>
                    <a:avLst/>
                    <a:gdLst>
                      <a:gd name="T0" fmla="*/ 0 w 35"/>
                      <a:gd name="T1" fmla="*/ 0 h 6"/>
                      <a:gd name="T2" fmla="*/ 2 w 35"/>
                      <a:gd name="T3" fmla="*/ 16951 h 6"/>
                      <a:gd name="T4" fmla="*/ 2 w 35"/>
                      <a:gd name="T5" fmla="*/ 1 h 6"/>
                      <a:gd name="T6" fmla="*/ 0 60000 65536"/>
                      <a:gd name="T7" fmla="*/ 0 60000 65536"/>
                      <a:gd name="T8" fmla="*/ 0 60000 65536"/>
                      <a:gd name="T9" fmla="*/ 0 w 35"/>
                      <a:gd name="T10" fmla="*/ 0 h 6"/>
                      <a:gd name="T11" fmla="*/ 35 w 35"/>
                      <a:gd name="T12" fmla="*/ 6 h 6"/>
                    </a:gdLst>
                    <a:ahLst/>
                    <a:cxnLst>
                      <a:cxn ang="T6">
                        <a:pos x="T0" y="T1"/>
                      </a:cxn>
                      <a:cxn ang="T7">
                        <a:pos x="T2" y="T3"/>
                      </a:cxn>
                      <a:cxn ang="T8">
                        <a:pos x="T4" y="T5"/>
                      </a:cxn>
                    </a:cxnLst>
                    <a:rect l="T9" t="T10" r="T11" b="T12"/>
                    <a:pathLst>
                      <a:path w="35" h="6">
                        <a:moveTo>
                          <a:pt x="0" y="0"/>
                        </a:moveTo>
                        <a:lnTo>
                          <a:pt x="16" y="6"/>
                        </a:lnTo>
                        <a:lnTo>
                          <a:pt x="35" y="1"/>
                        </a:lnTo>
                      </a:path>
                    </a:pathLst>
                  </a:custGeom>
                  <a:noFill/>
                  <a:ln w="6350">
                    <a:solidFill>
                      <a:schemeClr val="tx1"/>
                    </a:solidFill>
                    <a:miter lim="800000"/>
                    <a:headEnd/>
                    <a:tailEnd/>
                  </a:ln>
                </p:spPr>
                <p:txBody>
                  <a:bodyPr/>
                  <a:lstStyle/>
                  <a:p>
                    <a:pPr defTabSz="683741">
                      <a:defRPr/>
                    </a:pPr>
                    <a:endParaRPr lang="en-US">
                      <a:solidFill>
                        <a:srgbClr val="000000"/>
                      </a:solidFill>
                    </a:endParaRPr>
                  </a:p>
                </p:txBody>
              </p:sp>
              <p:sp>
                <p:nvSpPr>
                  <p:cNvPr id="71748" name="Freeform 351"/>
                  <p:cNvSpPr>
                    <a:spLocks/>
                  </p:cNvSpPr>
                  <p:nvPr/>
                </p:nvSpPr>
                <p:spPr bwMode="auto">
                  <a:xfrm>
                    <a:off x="2897" y="3449"/>
                    <a:ext cx="21" cy="31"/>
                  </a:xfrm>
                  <a:custGeom>
                    <a:avLst/>
                    <a:gdLst>
                      <a:gd name="T0" fmla="*/ 3 w 25"/>
                      <a:gd name="T1" fmla="*/ 0 h 28"/>
                      <a:gd name="T2" fmla="*/ 3 w 25"/>
                      <a:gd name="T3" fmla="*/ 4380 h 28"/>
                      <a:gd name="T4" fmla="*/ 3 w 25"/>
                      <a:gd name="T5" fmla="*/ 5601 h 28"/>
                      <a:gd name="T6" fmla="*/ 0 w 25"/>
                      <a:gd name="T7" fmla="*/ 4380 h 28"/>
                      <a:gd name="T8" fmla="*/ 3 w 25"/>
                      <a:gd name="T9" fmla="*/ 0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3" y="0"/>
                        </a:moveTo>
                        <a:lnTo>
                          <a:pt x="25" y="22"/>
                        </a:lnTo>
                        <a:lnTo>
                          <a:pt x="10" y="28"/>
                        </a:lnTo>
                        <a:lnTo>
                          <a:pt x="0" y="22"/>
                        </a:lnTo>
                        <a:lnTo>
                          <a:pt x="13" y="0"/>
                        </a:lnTo>
                        <a:close/>
                      </a:path>
                    </a:pathLst>
                  </a:custGeom>
                  <a:solidFill>
                    <a:srgbClr val="A4B5B6"/>
                  </a:solidFill>
                  <a:ln w="6350">
                    <a:solidFill>
                      <a:schemeClr val="tx1"/>
                    </a:solidFill>
                    <a:miter lim="800000"/>
                    <a:headEnd/>
                    <a:tailEnd/>
                  </a:ln>
                </p:spPr>
                <p:txBody>
                  <a:bodyPr/>
                  <a:lstStyle/>
                  <a:p>
                    <a:pPr defTabSz="683741">
                      <a:defRPr/>
                    </a:pPr>
                    <a:endParaRPr lang="en-US">
                      <a:solidFill>
                        <a:srgbClr val="000000"/>
                      </a:solidFill>
                    </a:endParaRPr>
                  </a:p>
                </p:txBody>
              </p:sp>
              <p:sp>
                <p:nvSpPr>
                  <p:cNvPr id="71749" name="Freeform 352"/>
                  <p:cNvSpPr>
                    <a:spLocks/>
                  </p:cNvSpPr>
                  <p:nvPr/>
                </p:nvSpPr>
                <p:spPr bwMode="auto">
                  <a:xfrm>
                    <a:off x="2885" y="3351"/>
                    <a:ext cx="56" cy="80"/>
                  </a:xfrm>
                  <a:custGeom>
                    <a:avLst/>
                    <a:gdLst>
                      <a:gd name="T0" fmla="*/ 2 w 62"/>
                      <a:gd name="T1" fmla="*/ 0 h 71"/>
                      <a:gd name="T2" fmla="*/ 2 w 62"/>
                      <a:gd name="T3" fmla="*/ 11090 h 71"/>
                      <a:gd name="T4" fmla="*/ 2 w 62"/>
                      <a:gd name="T5" fmla="*/ 25572 h 71"/>
                      <a:gd name="T6" fmla="*/ 2 w 62"/>
                      <a:gd name="T7" fmla="*/ 34757 h 71"/>
                      <a:gd name="T8" fmla="*/ 0 w 62"/>
                      <a:gd name="T9" fmla="*/ 24118 h 71"/>
                      <a:gd name="T10" fmla="*/ 2 w 62"/>
                      <a:gd name="T11" fmla="*/ 9283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50" name="Freeform 353"/>
                  <p:cNvSpPr>
                    <a:spLocks/>
                  </p:cNvSpPr>
                  <p:nvPr/>
                </p:nvSpPr>
                <p:spPr bwMode="auto">
                  <a:xfrm>
                    <a:off x="2920" y="3430"/>
                    <a:ext cx="167" cy="22"/>
                  </a:xfrm>
                  <a:custGeom>
                    <a:avLst/>
                    <a:gdLst>
                      <a:gd name="T0" fmla="*/ 2 w 204"/>
                      <a:gd name="T1" fmla="*/ 3 h 22"/>
                      <a:gd name="T2" fmla="*/ 2 w 204"/>
                      <a:gd name="T3" fmla="*/ 2011 h 22"/>
                      <a:gd name="T4" fmla="*/ 2 w 204"/>
                      <a:gd name="T5" fmla="*/ 667 h 22"/>
                      <a:gd name="T6" fmla="*/ 0 w 204"/>
                      <a:gd name="T7" fmla="*/ 1227 h 22"/>
                      <a:gd name="T8" fmla="*/ 2 w 204"/>
                      <a:gd name="T9" fmla="*/ 0 h 22"/>
                      <a:gd name="T10" fmla="*/ 2 w 204"/>
                      <a:gd name="T11" fmla="*/ 1339 h 22"/>
                      <a:gd name="T12" fmla="*/ 2 w 204"/>
                      <a:gd name="T13" fmla="*/ 3 h 22"/>
                      <a:gd name="T14" fmla="*/ 0 60000 65536"/>
                      <a:gd name="T15" fmla="*/ 0 60000 65536"/>
                      <a:gd name="T16" fmla="*/ 0 60000 65536"/>
                      <a:gd name="T17" fmla="*/ 0 60000 65536"/>
                      <a:gd name="T18" fmla="*/ 0 60000 65536"/>
                      <a:gd name="T19" fmla="*/ 0 60000 65536"/>
                      <a:gd name="T20" fmla="*/ 0 60000 65536"/>
                      <a:gd name="T21" fmla="*/ 0 w 204"/>
                      <a:gd name="T22" fmla="*/ 0 h 22"/>
                      <a:gd name="T23" fmla="*/ 204 w 20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2">
                        <a:moveTo>
                          <a:pt x="204" y="3"/>
                        </a:moveTo>
                        <a:lnTo>
                          <a:pt x="141" y="22"/>
                        </a:lnTo>
                        <a:lnTo>
                          <a:pt x="54" y="7"/>
                        </a:lnTo>
                        <a:lnTo>
                          <a:pt x="0" y="14"/>
                        </a:lnTo>
                        <a:lnTo>
                          <a:pt x="65" y="0"/>
                        </a:lnTo>
                        <a:lnTo>
                          <a:pt x="150" y="15"/>
                        </a:lnTo>
                        <a:lnTo>
                          <a:pt x="204" y="3"/>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51" name="Freeform 354"/>
                  <p:cNvSpPr>
                    <a:spLocks/>
                  </p:cNvSpPr>
                  <p:nvPr/>
                </p:nvSpPr>
                <p:spPr bwMode="auto">
                  <a:xfrm>
                    <a:off x="2729" y="3430"/>
                    <a:ext cx="166" cy="22"/>
                  </a:xfrm>
                  <a:custGeom>
                    <a:avLst/>
                    <a:gdLst>
                      <a:gd name="T0" fmla="*/ 0 w 203"/>
                      <a:gd name="T1" fmla="*/ 1739 h 22"/>
                      <a:gd name="T2" fmla="*/ 2 w 203"/>
                      <a:gd name="T3" fmla="*/ 0 h 22"/>
                      <a:gd name="T4" fmla="*/ 2 w 203"/>
                      <a:gd name="T5" fmla="*/ 1227 h 22"/>
                      <a:gd name="T6" fmla="*/ 2 w 203"/>
                      <a:gd name="T7" fmla="*/ 667 h 22"/>
                      <a:gd name="T8" fmla="*/ 2 w 203"/>
                      <a:gd name="T9" fmla="*/ 2011 h 22"/>
                      <a:gd name="T10" fmla="*/ 2 w 203"/>
                      <a:gd name="T11" fmla="*/ 667 h 22"/>
                      <a:gd name="T12" fmla="*/ 0 w 203"/>
                      <a:gd name="T13" fmla="*/ 1739 h 22"/>
                      <a:gd name="T14" fmla="*/ 0 60000 65536"/>
                      <a:gd name="T15" fmla="*/ 0 60000 65536"/>
                      <a:gd name="T16" fmla="*/ 0 60000 65536"/>
                      <a:gd name="T17" fmla="*/ 0 60000 65536"/>
                      <a:gd name="T18" fmla="*/ 0 60000 65536"/>
                      <a:gd name="T19" fmla="*/ 0 60000 65536"/>
                      <a:gd name="T20" fmla="*/ 0 60000 65536"/>
                      <a:gd name="T21" fmla="*/ 0 w 203"/>
                      <a:gd name="T22" fmla="*/ 0 h 22"/>
                      <a:gd name="T23" fmla="*/ 203 w 20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22">
                        <a:moveTo>
                          <a:pt x="0" y="19"/>
                        </a:moveTo>
                        <a:lnTo>
                          <a:pt x="63" y="0"/>
                        </a:lnTo>
                        <a:lnTo>
                          <a:pt x="149" y="14"/>
                        </a:lnTo>
                        <a:lnTo>
                          <a:pt x="203" y="7"/>
                        </a:lnTo>
                        <a:lnTo>
                          <a:pt x="138" y="22"/>
                        </a:lnTo>
                        <a:lnTo>
                          <a:pt x="53" y="7"/>
                        </a:lnTo>
                        <a:lnTo>
                          <a:pt x="0" y="19"/>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sp>
                <p:nvSpPr>
                  <p:cNvPr id="71752" name="Freeform 355"/>
                  <p:cNvSpPr>
                    <a:spLocks/>
                  </p:cNvSpPr>
                  <p:nvPr/>
                </p:nvSpPr>
                <p:spPr bwMode="auto">
                  <a:xfrm>
                    <a:off x="2909" y="3457"/>
                    <a:ext cx="54" cy="80"/>
                  </a:xfrm>
                  <a:custGeom>
                    <a:avLst/>
                    <a:gdLst>
                      <a:gd name="T0" fmla="*/ 2 w 62"/>
                      <a:gd name="T1" fmla="*/ 0 h 71"/>
                      <a:gd name="T2" fmla="*/ 2 w 62"/>
                      <a:gd name="T3" fmla="*/ 11090 h 71"/>
                      <a:gd name="T4" fmla="*/ 2 w 62"/>
                      <a:gd name="T5" fmla="*/ 25572 h 71"/>
                      <a:gd name="T6" fmla="*/ 2 w 62"/>
                      <a:gd name="T7" fmla="*/ 34757 h 71"/>
                      <a:gd name="T8" fmla="*/ 0 w 62"/>
                      <a:gd name="T9" fmla="*/ 24118 h 71"/>
                      <a:gd name="T10" fmla="*/ 2 w 62"/>
                      <a:gd name="T11" fmla="*/ 9283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solidFill>
                    <a:srgbClr val="FCD79E"/>
                  </a:solidFill>
                  <a:ln w="6350">
                    <a:solidFill>
                      <a:srgbClr val="FF0000"/>
                    </a:solidFill>
                    <a:miter lim="800000"/>
                    <a:headEnd/>
                    <a:tailEnd/>
                  </a:ln>
                </p:spPr>
                <p:txBody>
                  <a:bodyPr/>
                  <a:lstStyle/>
                  <a:p>
                    <a:pPr defTabSz="683741">
                      <a:defRPr/>
                    </a:pPr>
                    <a:endParaRPr lang="en-US">
                      <a:solidFill>
                        <a:srgbClr val="000000"/>
                      </a:solidFill>
                    </a:endParaRPr>
                  </a:p>
                </p:txBody>
              </p:sp>
            </p:grpSp>
            <p:grpSp>
              <p:nvGrpSpPr>
                <p:cNvPr id="104516" name="Group 373"/>
                <p:cNvGrpSpPr>
                  <a:grpSpLocks/>
                </p:cNvGrpSpPr>
                <p:nvPr/>
              </p:nvGrpSpPr>
              <p:grpSpPr bwMode="auto">
                <a:xfrm>
                  <a:off x="3214947" y="4447808"/>
                  <a:ext cx="1195500" cy="427623"/>
                  <a:chOff x="1045" y="2044"/>
                  <a:chExt cx="831" cy="457"/>
                </a:xfrm>
              </p:grpSpPr>
              <p:sp>
                <p:nvSpPr>
                  <p:cNvPr id="71728" name="AutoShape 359"/>
                  <p:cNvSpPr>
                    <a:spLocks noChangeArrowheads="1"/>
                  </p:cNvSpPr>
                  <p:nvPr/>
                </p:nvSpPr>
                <p:spPr bwMode="auto">
                  <a:xfrm>
                    <a:off x="1045" y="2185"/>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29" name="AutoShape 362"/>
                  <p:cNvSpPr>
                    <a:spLocks noChangeArrowheads="1"/>
                  </p:cNvSpPr>
                  <p:nvPr/>
                </p:nvSpPr>
                <p:spPr bwMode="auto">
                  <a:xfrm>
                    <a:off x="1201" y="2319"/>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30" name="AutoShape 363"/>
                  <p:cNvSpPr>
                    <a:spLocks noChangeArrowheads="1"/>
                  </p:cNvSpPr>
                  <p:nvPr/>
                </p:nvSpPr>
                <p:spPr bwMode="auto">
                  <a:xfrm>
                    <a:off x="1204" y="2044"/>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31" name="AutoShape 364"/>
                  <p:cNvSpPr>
                    <a:spLocks noChangeArrowheads="1"/>
                  </p:cNvSpPr>
                  <p:nvPr/>
                </p:nvSpPr>
                <p:spPr bwMode="auto">
                  <a:xfrm>
                    <a:off x="1675" y="2181"/>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32" name="AutoShape 369"/>
                  <p:cNvSpPr>
                    <a:spLocks noChangeArrowheads="1"/>
                  </p:cNvSpPr>
                  <p:nvPr/>
                </p:nvSpPr>
                <p:spPr bwMode="auto">
                  <a:xfrm>
                    <a:off x="1354" y="2185"/>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33" name="AutoShape 370"/>
                  <p:cNvSpPr>
                    <a:spLocks noChangeArrowheads="1"/>
                  </p:cNvSpPr>
                  <p:nvPr/>
                </p:nvSpPr>
                <p:spPr bwMode="auto">
                  <a:xfrm>
                    <a:off x="1513" y="2044"/>
                    <a:ext cx="201" cy="182"/>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sp>
                <p:nvSpPr>
                  <p:cNvPr id="71734" name="AutoShape 372"/>
                  <p:cNvSpPr>
                    <a:spLocks noChangeArrowheads="1"/>
                  </p:cNvSpPr>
                  <p:nvPr/>
                </p:nvSpPr>
                <p:spPr bwMode="auto">
                  <a:xfrm>
                    <a:off x="1520" y="2317"/>
                    <a:ext cx="202" cy="180"/>
                  </a:xfrm>
                  <a:prstGeom prst="octagon">
                    <a:avLst>
                      <a:gd name="adj" fmla="val 29287"/>
                    </a:avLst>
                  </a:prstGeom>
                  <a:noFill/>
                  <a:ln w="6350">
                    <a:solidFill>
                      <a:schemeClr val="tx1"/>
                    </a:solidFill>
                    <a:prstDash val="dash"/>
                    <a:miter lim="800000"/>
                    <a:headEnd/>
                    <a:tailEnd/>
                  </a:ln>
                </p:spPr>
                <p:txBody>
                  <a:bodyPr wrap="none" anchor="ctr"/>
                  <a:lstStyle/>
                  <a:p>
                    <a:pPr defTabSz="683741">
                      <a:defRPr/>
                    </a:pPr>
                    <a:endParaRPr lang="en-US">
                      <a:solidFill>
                        <a:srgbClr val="000000"/>
                      </a:solidFill>
                    </a:endParaRPr>
                  </a:p>
                </p:txBody>
              </p:sp>
            </p:grpSp>
          </p:grpSp>
          <p:cxnSp>
            <p:nvCxnSpPr>
              <p:cNvPr id="624" name="Straight Connector 623"/>
              <p:cNvCxnSpPr/>
              <p:nvPr/>
            </p:nvCxnSpPr>
            <p:spPr>
              <a:xfrm flipV="1">
                <a:off x="2776879" y="3621215"/>
                <a:ext cx="465110" cy="95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517" name="Group 627"/>
            <p:cNvGrpSpPr>
              <a:grpSpLocks/>
            </p:cNvGrpSpPr>
            <p:nvPr/>
          </p:nvGrpSpPr>
          <p:grpSpPr bwMode="auto">
            <a:xfrm>
              <a:off x="5973763" y="3111676"/>
              <a:ext cx="2443162" cy="868362"/>
              <a:chOff x="5973763" y="3111676"/>
              <a:chExt cx="2443162" cy="868362"/>
            </a:xfrm>
          </p:grpSpPr>
          <p:grpSp>
            <p:nvGrpSpPr>
              <p:cNvPr id="104518" name="Group 507"/>
              <p:cNvGrpSpPr>
                <a:grpSpLocks/>
              </p:cNvGrpSpPr>
              <p:nvPr/>
            </p:nvGrpSpPr>
            <p:grpSpPr bwMode="auto">
              <a:xfrm>
                <a:off x="6353175" y="3111676"/>
                <a:ext cx="2063750" cy="868362"/>
                <a:chOff x="2788167" y="4064627"/>
                <a:chExt cx="2063407" cy="867255"/>
              </a:xfrm>
              <a:solidFill>
                <a:srgbClr val="F2F6EA"/>
              </a:solidFill>
            </p:grpSpPr>
            <p:sp>
              <p:nvSpPr>
                <p:cNvPr id="573" name="Oval 866"/>
                <p:cNvSpPr>
                  <a:spLocks noChangeArrowheads="1"/>
                </p:cNvSpPr>
                <p:nvPr/>
              </p:nvSpPr>
              <p:spPr bwMode="auto">
                <a:xfrm>
                  <a:off x="2813563" y="4394406"/>
                  <a:ext cx="2026901" cy="537476"/>
                </a:xfrm>
                <a:prstGeom prst="ellipse">
                  <a:avLst/>
                </a:prstGeom>
                <a:grpFill/>
                <a:ln w="3175">
                  <a:solidFill>
                    <a:schemeClr val="tx1"/>
                  </a:solidFill>
                  <a:prstDash val="sysDot"/>
                  <a:round/>
                  <a:headEnd/>
                  <a:tailEnd/>
                </a:ln>
                <a:effectLst>
                  <a:outerShdw dist="50800" dir="2700000" algn="ctr" rotWithShape="0">
                    <a:schemeClr val="bg1">
                      <a:lumMod val="85000"/>
                    </a:schemeClr>
                  </a:outerShdw>
                </a:effectLst>
              </p:spPr>
              <p:txBody>
                <a:bodyPr wrap="none" anchor="ctr"/>
                <a:lstStyle/>
                <a:p>
                  <a:pPr defTabSz="683741">
                    <a:defRPr/>
                  </a:pPr>
                  <a:endParaRPr lang="en-US" dirty="0">
                    <a:solidFill>
                      <a:srgbClr val="000000"/>
                    </a:solidFill>
                  </a:endParaRPr>
                </a:p>
              </p:txBody>
            </p:sp>
            <p:grpSp>
              <p:nvGrpSpPr>
                <p:cNvPr id="104519" name="Group 316"/>
                <p:cNvGrpSpPr>
                  <a:grpSpLocks/>
                </p:cNvGrpSpPr>
                <p:nvPr/>
              </p:nvGrpSpPr>
              <p:grpSpPr bwMode="auto">
                <a:xfrm>
                  <a:off x="2788159" y="4064597"/>
                  <a:ext cx="587306" cy="646233"/>
                  <a:chOff x="2729" y="3351"/>
                  <a:chExt cx="358" cy="438"/>
                </a:xfrm>
                <a:grpFill/>
              </p:grpSpPr>
              <p:sp>
                <p:nvSpPr>
                  <p:cNvPr id="606" name="Freeform 317"/>
                  <p:cNvSpPr>
                    <a:spLocks/>
                  </p:cNvSpPr>
                  <p:nvPr/>
                </p:nvSpPr>
                <p:spPr bwMode="auto">
                  <a:xfrm>
                    <a:off x="2825" y="3439"/>
                    <a:ext cx="165" cy="322"/>
                  </a:xfrm>
                  <a:custGeom>
                    <a:avLst/>
                    <a:gdLst>
                      <a:gd name="T0" fmla="*/ 21 w 201"/>
                      <a:gd name="T1" fmla="*/ 0 h 287"/>
                      <a:gd name="T2" fmla="*/ 0 w 201"/>
                      <a:gd name="T3" fmla="*/ 719 h 287"/>
                      <a:gd name="T4" fmla="*/ 21 w 201"/>
                      <a:gd name="T5" fmla="*/ 661 h 287"/>
                      <a:gd name="T6" fmla="*/ 42 w 201"/>
                      <a:gd name="T7" fmla="*/ 719 h 287"/>
                      <a:gd name="T8" fmla="*/ 21 w 201"/>
                      <a:gd name="T9" fmla="*/ 0 h 287"/>
                      <a:gd name="T10" fmla="*/ 0 60000 65536"/>
                      <a:gd name="T11" fmla="*/ 0 60000 65536"/>
                      <a:gd name="T12" fmla="*/ 0 60000 65536"/>
                      <a:gd name="T13" fmla="*/ 0 60000 65536"/>
                      <a:gd name="T14" fmla="*/ 0 60000 65536"/>
                      <a:gd name="T15" fmla="*/ 0 w 201"/>
                      <a:gd name="T16" fmla="*/ 0 h 287"/>
                      <a:gd name="T17" fmla="*/ 201 w 201"/>
                      <a:gd name="T18" fmla="*/ 287 h 287"/>
                    </a:gdLst>
                    <a:ahLst/>
                    <a:cxnLst>
                      <a:cxn ang="T10">
                        <a:pos x="T0" y="T1"/>
                      </a:cxn>
                      <a:cxn ang="T11">
                        <a:pos x="T2" y="T3"/>
                      </a:cxn>
                      <a:cxn ang="T12">
                        <a:pos x="T4" y="T5"/>
                      </a:cxn>
                      <a:cxn ang="T13">
                        <a:pos x="T6" y="T7"/>
                      </a:cxn>
                      <a:cxn ang="T14">
                        <a:pos x="T8" y="T9"/>
                      </a:cxn>
                    </a:cxnLst>
                    <a:rect l="T15" t="T16" r="T17" b="T18"/>
                    <a:pathLst>
                      <a:path w="201" h="287">
                        <a:moveTo>
                          <a:pt x="100" y="0"/>
                        </a:moveTo>
                        <a:lnTo>
                          <a:pt x="0" y="287"/>
                        </a:lnTo>
                        <a:lnTo>
                          <a:pt x="101" y="264"/>
                        </a:lnTo>
                        <a:lnTo>
                          <a:pt x="201" y="287"/>
                        </a:lnTo>
                        <a:lnTo>
                          <a:pt x="100" y="0"/>
                        </a:lnTo>
                        <a:close/>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7" name="Freeform 318"/>
                  <p:cNvSpPr>
                    <a:spLocks/>
                  </p:cNvSpPr>
                  <p:nvPr/>
                </p:nvSpPr>
                <p:spPr bwMode="auto">
                  <a:xfrm>
                    <a:off x="2825" y="3439"/>
                    <a:ext cx="82" cy="349"/>
                  </a:xfrm>
                  <a:custGeom>
                    <a:avLst/>
                    <a:gdLst>
                      <a:gd name="T0" fmla="*/ 0 w 100"/>
                      <a:gd name="T1" fmla="*/ 719 h 311"/>
                      <a:gd name="T2" fmla="*/ 21 w 100"/>
                      <a:gd name="T3" fmla="*/ 783 h 311"/>
                      <a:gd name="T4" fmla="*/ 21 w 100"/>
                      <a:gd name="T5" fmla="*/ 0 h 311"/>
                      <a:gd name="T6" fmla="*/ 0 60000 65536"/>
                      <a:gd name="T7" fmla="*/ 0 60000 65536"/>
                      <a:gd name="T8" fmla="*/ 0 60000 65536"/>
                      <a:gd name="T9" fmla="*/ 0 w 100"/>
                      <a:gd name="T10" fmla="*/ 0 h 311"/>
                      <a:gd name="T11" fmla="*/ 100 w 100"/>
                      <a:gd name="T12" fmla="*/ 311 h 311"/>
                    </a:gdLst>
                    <a:ahLst/>
                    <a:cxnLst>
                      <a:cxn ang="T6">
                        <a:pos x="T0" y="T1"/>
                      </a:cxn>
                      <a:cxn ang="T7">
                        <a:pos x="T2" y="T3"/>
                      </a:cxn>
                      <a:cxn ang="T8">
                        <a:pos x="T4" y="T5"/>
                      </a:cxn>
                    </a:cxnLst>
                    <a:rect l="T9" t="T10" r="T11" b="T12"/>
                    <a:pathLst>
                      <a:path w="100" h="311">
                        <a:moveTo>
                          <a:pt x="0" y="287"/>
                        </a:moveTo>
                        <a:lnTo>
                          <a:pt x="100" y="311"/>
                        </a:lnTo>
                        <a:lnTo>
                          <a:pt x="100"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8" name="Line 319"/>
                  <p:cNvSpPr>
                    <a:spLocks noChangeShapeType="1"/>
                  </p:cNvSpPr>
                  <p:nvPr/>
                </p:nvSpPr>
                <p:spPr bwMode="auto">
                  <a:xfrm flipH="1">
                    <a:off x="2910" y="3759"/>
                    <a:ext cx="84" cy="30"/>
                  </a:xfrm>
                  <a:prstGeom prst="line">
                    <a:avLst/>
                  </a:pr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9" name="Freeform 320"/>
                  <p:cNvSpPr>
                    <a:spLocks/>
                  </p:cNvSpPr>
                  <p:nvPr/>
                </p:nvSpPr>
                <p:spPr bwMode="auto">
                  <a:xfrm>
                    <a:off x="2831" y="3732"/>
                    <a:ext cx="151" cy="27"/>
                  </a:xfrm>
                  <a:custGeom>
                    <a:avLst/>
                    <a:gdLst>
                      <a:gd name="T0" fmla="*/ 0 w 184"/>
                      <a:gd name="T1" fmla="*/ 0 h 24"/>
                      <a:gd name="T2" fmla="*/ 19 w 184"/>
                      <a:gd name="T3" fmla="*/ 61 h 24"/>
                      <a:gd name="T4" fmla="*/ 39 w 184"/>
                      <a:gd name="T5" fmla="*/ 0 h 24"/>
                      <a:gd name="T6" fmla="*/ 0 60000 65536"/>
                      <a:gd name="T7" fmla="*/ 0 60000 65536"/>
                      <a:gd name="T8" fmla="*/ 0 60000 65536"/>
                      <a:gd name="T9" fmla="*/ 0 w 184"/>
                      <a:gd name="T10" fmla="*/ 0 h 24"/>
                      <a:gd name="T11" fmla="*/ 184 w 184"/>
                      <a:gd name="T12" fmla="*/ 24 h 24"/>
                    </a:gdLst>
                    <a:ahLst/>
                    <a:cxnLst>
                      <a:cxn ang="T6">
                        <a:pos x="T0" y="T1"/>
                      </a:cxn>
                      <a:cxn ang="T7">
                        <a:pos x="T2" y="T3"/>
                      </a:cxn>
                      <a:cxn ang="T8">
                        <a:pos x="T4" y="T5"/>
                      </a:cxn>
                    </a:cxnLst>
                    <a:rect l="T9" t="T10" r="T11" b="T12"/>
                    <a:pathLst>
                      <a:path w="184" h="24">
                        <a:moveTo>
                          <a:pt x="0" y="0"/>
                        </a:moveTo>
                        <a:lnTo>
                          <a:pt x="91" y="24"/>
                        </a:lnTo>
                        <a:lnTo>
                          <a:pt x="184"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0" name="Freeform 321"/>
                  <p:cNvSpPr>
                    <a:spLocks/>
                  </p:cNvSpPr>
                  <p:nvPr/>
                </p:nvSpPr>
                <p:spPr bwMode="auto">
                  <a:xfrm>
                    <a:off x="2839" y="3705"/>
                    <a:ext cx="138" cy="24"/>
                  </a:xfrm>
                  <a:custGeom>
                    <a:avLst/>
                    <a:gdLst>
                      <a:gd name="T0" fmla="*/ 0 w 169"/>
                      <a:gd name="T1" fmla="*/ 0 h 22"/>
                      <a:gd name="T2" fmla="*/ 16 w 169"/>
                      <a:gd name="T3" fmla="*/ 44 h 22"/>
                      <a:gd name="T4" fmla="*/ 33 w 169"/>
                      <a:gd name="T5" fmla="*/ 0 h 22"/>
                      <a:gd name="T6" fmla="*/ 0 60000 65536"/>
                      <a:gd name="T7" fmla="*/ 0 60000 65536"/>
                      <a:gd name="T8" fmla="*/ 0 60000 65536"/>
                      <a:gd name="T9" fmla="*/ 0 w 169"/>
                      <a:gd name="T10" fmla="*/ 0 h 22"/>
                      <a:gd name="T11" fmla="*/ 169 w 169"/>
                      <a:gd name="T12" fmla="*/ 22 h 22"/>
                    </a:gdLst>
                    <a:ahLst/>
                    <a:cxnLst>
                      <a:cxn ang="T6">
                        <a:pos x="T0" y="T1"/>
                      </a:cxn>
                      <a:cxn ang="T7">
                        <a:pos x="T2" y="T3"/>
                      </a:cxn>
                      <a:cxn ang="T8">
                        <a:pos x="T4" y="T5"/>
                      </a:cxn>
                    </a:cxnLst>
                    <a:rect l="T9" t="T10" r="T11" b="T12"/>
                    <a:pathLst>
                      <a:path w="169" h="22">
                        <a:moveTo>
                          <a:pt x="0" y="0"/>
                        </a:moveTo>
                        <a:lnTo>
                          <a:pt x="85" y="22"/>
                        </a:lnTo>
                        <a:lnTo>
                          <a:pt x="169"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1" name="Freeform 322"/>
                  <p:cNvSpPr>
                    <a:spLocks/>
                  </p:cNvSpPr>
                  <p:nvPr/>
                </p:nvSpPr>
                <p:spPr bwMode="auto">
                  <a:xfrm>
                    <a:off x="2852" y="3650"/>
                    <a:ext cx="112" cy="23"/>
                  </a:xfrm>
                  <a:custGeom>
                    <a:avLst/>
                    <a:gdLst>
                      <a:gd name="T0" fmla="*/ 0 w 137"/>
                      <a:gd name="T1" fmla="*/ 0 h 21"/>
                      <a:gd name="T2" fmla="*/ 13 w 137"/>
                      <a:gd name="T3" fmla="*/ 43 h 21"/>
                      <a:gd name="T4" fmla="*/ 28 w 137"/>
                      <a:gd name="T5" fmla="*/ 4 h 21"/>
                      <a:gd name="T6" fmla="*/ 0 60000 65536"/>
                      <a:gd name="T7" fmla="*/ 0 60000 65536"/>
                      <a:gd name="T8" fmla="*/ 0 60000 65536"/>
                      <a:gd name="T9" fmla="*/ 0 w 137"/>
                      <a:gd name="T10" fmla="*/ 0 h 21"/>
                      <a:gd name="T11" fmla="*/ 137 w 137"/>
                      <a:gd name="T12" fmla="*/ 21 h 21"/>
                    </a:gdLst>
                    <a:ahLst/>
                    <a:cxnLst>
                      <a:cxn ang="T6">
                        <a:pos x="T0" y="T1"/>
                      </a:cxn>
                      <a:cxn ang="T7">
                        <a:pos x="T2" y="T3"/>
                      </a:cxn>
                      <a:cxn ang="T8">
                        <a:pos x="T4" y="T5"/>
                      </a:cxn>
                    </a:cxnLst>
                    <a:rect l="T9" t="T10" r="T11" b="T12"/>
                    <a:pathLst>
                      <a:path w="137" h="21">
                        <a:moveTo>
                          <a:pt x="0" y="0"/>
                        </a:moveTo>
                        <a:lnTo>
                          <a:pt x="66" y="21"/>
                        </a:lnTo>
                        <a:lnTo>
                          <a:pt x="137" y="4"/>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2" name="Freeform 323"/>
                  <p:cNvSpPr>
                    <a:spLocks/>
                  </p:cNvSpPr>
                  <p:nvPr/>
                </p:nvSpPr>
                <p:spPr bwMode="auto">
                  <a:xfrm>
                    <a:off x="2846" y="3678"/>
                    <a:ext cx="123" cy="23"/>
                  </a:xfrm>
                  <a:custGeom>
                    <a:avLst/>
                    <a:gdLst>
                      <a:gd name="T0" fmla="*/ 0 w 151"/>
                      <a:gd name="T1" fmla="*/ 0 h 21"/>
                      <a:gd name="T2" fmla="*/ 14 w 151"/>
                      <a:gd name="T3" fmla="*/ 43 h 21"/>
                      <a:gd name="T4" fmla="*/ 29 w 151"/>
                      <a:gd name="T5" fmla="*/ 3 h 21"/>
                      <a:gd name="T6" fmla="*/ 0 60000 65536"/>
                      <a:gd name="T7" fmla="*/ 0 60000 65536"/>
                      <a:gd name="T8" fmla="*/ 0 60000 65536"/>
                      <a:gd name="T9" fmla="*/ 0 w 151"/>
                      <a:gd name="T10" fmla="*/ 0 h 21"/>
                      <a:gd name="T11" fmla="*/ 151 w 151"/>
                      <a:gd name="T12" fmla="*/ 21 h 21"/>
                    </a:gdLst>
                    <a:ahLst/>
                    <a:cxnLst>
                      <a:cxn ang="T6">
                        <a:pos x="T0" y="T1"/>
                      </a:cxn>
                      <a:cxn ang="T7">
                        <a:pos x="T2" y="T3"/>
                      </a:cxn>
                      <a:cxn ang="T8">
                        <a:pos x="T4" y="T5"/>
                      </a:cxn>
                    </a:cxnLst>
                    <a:rect l="T9" t="T10" r="T11" b="T12"/>
                    <a:pathLst>
                      <a:path w="151" h="21">
                        <a:moveTo>
                          <a:pt x="0" y="0"/>
                        </a:moveTo>
                        <a:lnTo>
                          <a:pt x="73" y="21"/>
                        </a:lnTo>
                        <a:lnTo>
                          <a:pt x="151" y="3"/>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3" name="Freeform 324"/>
                  <p:cNvSpPr>
                    <a:spLocks/>
                  </p:cNvSpPr>
                  <p:nvPr/>
                </p:nvSpPr>
                <p:spPr bwMode="auto">
                  <a:xfrm>
                    <a:off x="2860" y="3625"/>
                    <a:ext cx="96" cy="19"/>
                  </a:xfrm>
                  <a:custGeom>
                    <a:avLst/>
                    <a:gdLst>
                      <a:gd name="T0" fmla="*/ 0 w 118"/>
                      <a:gd name="T1" fmla="*/ 0 h 17"/>
                      <a:gd name="T2" fmla="*/ 11 w 118"/>
                      <a:gd name="T3" fmla="*/ 40 h 17"/>
                      <a:gd name="T4" fmla="*/ 22 w 118"/>
                      <a:gd name="T5" fmla="*/ 2 h 17"/>
                      <a:gd name="T6" fmla="*/ 0 60000 65536"/>
                      <a:gd name="T7" fmla="*/ 0 60000 65536"/>
                      <a:gd name="T8" fmla="*/ 0 60000 65536"/>
                      <a:gd name="T9" fmla="*/ 0 w 118"/>
                      <a:gd name="T10" fmla="*/ 0 h 17"/>
                      <a:gd name="T11" fmla="*/ 118 w 118"/>
                      <a:gd name="T12" fmla="*/ 17 h 17"/>
                    </a:gdLst>
                    <a:ahLst/>
                    <a:cxnLst>
                      <a:cxn ang="T6">
                        <a:pos x="T0" y="T1"/>
                      </a:cxn>
                      <a:cxn ang="T7">
                        <a:pos x="T2" y="T3"/>
                      </a:cxn>
                      <a:cxn ang="T8">
                        <a:pos x="T4" y="T5"/>
                      </a:cxn>
                    </a:cxnLst>
                    <a:rect l="T9" t="T10" r="T11" b="T12"/>
                    <a:pathLst>
                      <a:path w="118" h="17">
                        <a:moveTo>
                          <a:pt x="0" y="0"/>
                        </a:moveTo>
                        <a:lnTo>
                          <a:pt x="56" y="17"/>
                        </a:lnTo>
                        <a:lnTo>
                          <a:pt x="118"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4" name="Freeform 325"/>
                  <p:cNvSpPr>
                    <a:spLocks/>
                  </p:cNvSpPr>
                  <p:nvPr/>
                </p:nvSpPr>
                <p:spPr bwMode="auto">
                  <a:xfrm>
                    <a:off x="2866" y="3597"/>
                    <a:ext cx="83" cy="18"/>
                  </a:xfrm>
                  <a:custGeom>
                    <a:avLst/>
                    <a:gdLst>
                      <a:gd name="T0" fmla="*/ 0 w 101"/>
                      <a:gd name="T1" fmla="*/ 0 h 16"/>
                      <a:gd name="T2" fmla="*/ 10 w 101"/>
                      <a:gd name="T3" fmla="*/ 39 h 16"/>
                      <a:gd name="T4" fmla="*/ 21 w 101"/>
                      <a:gd name="T5" fmla="*/ 2 h 16"/>
                      <a:gd name="T6" fmla="*/ 0 60000 65536"/>
                      <a:gd name="T7" fmla="*/ 0 60000 65536"/>
                      <a:gd name="T8" fmla="*/ 0 60000 65536"/>
                      <a:gd name="T9" fmla="*/ 0 w 101"/>
                      <a:gd name="T10" fmla="*/ 0 h 16"/>
                      <a:gd name="T11" fmla="*/ 101 w 101"/>
                      <a:gd name="T12" fmla="*/ 16 h 16"/>
                    </a:gdLst>
                    <a:ahLst/>
                    <a:cxnLst>
                      <a:cxn ang="T6">
                        <a:pos x="T0" y="T1"/>
                      </a:cxn>
                      <a:cxn ang="T7">
                        <a:pos x="T2" y="T3"/>
                      </a:cxn>
                      <a:cxn ang="T8">
                        <a:pos x="T4" y="T5"/>
                      </a:cxn>
                    </a:cxnLst>
                    <a:rect l="T9" t="T10" r="T11" b="T12"/>
                    <a:pathLst>
                      <a:path w="101" h="16">
                        <a:moveTo>
                          <a:pt x="0" y="0"/>
                        </a:moveTo>
                        <a:lnTo>
                          <a:pt x="48" y="16"/>
                        </a:lnTo>
                        <a:lnTo>
                          <a:pt x="101"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5" name="Freeform 326"/>
                  <p:cNvSpPr>
                    <a:spLocks/>
                  </p:cNvSpPr>
                  <p:nvPr/>
                </p:nvSpPr>
                <p:spPr bwMode="auto">
                  <a:xfrm>
                    <a:off x="2874" y="3569"/>
                    <a:ext cx="68" cy="13"/>
                  </a:xfrm>
                  <a:custGeom>
                    <a:avLst/>
                    <a:gdLst>
                      <a:gd name="T0" fmla="*/ 0 w 82"/>
                      <a:gd name="T1" fmla="*/ 0 h 12"/>
                      <a:gd name="T2" fmla="*/ 8 w 82"/>
                      <a:gd name="T3" fmla="*/ 22 h 12"/>
                      <a:gd name="T4" fmla="*/ 18 w 82"/>
                      <a:gd name="T5" fmla="*/ 2 h 12"/>
                      <a:gd name="T6" fmla="*/ 0 60000 65536"/>
                      <a:gd name="T7" fmla="*/ 0 60000 65536"/>
                      <a:gd name="T8" fmla="*/ 0 60000 65536"/>
                      <a:gd name="T9" fmla="*/ 0 w 82"/>
                      <a:gd name="T10" fmla="*/ 0 h 12"/>
                      <a:gd name="T11" fmla="*/ 82 w 82"/>
                      <a:gd name="T12" fmla="*/ 12 h 12"/>
                    </a:gdLst>
                    <a:ahLst/>
                    <a:cxnLst>
                      <a:cxn ang="T6">
                        <a:pos x="T0" y="T1"/>
                      </a:cxn>
                      <a:cxn ang="T7">
                        <a:pos x="T2" y="T3"/>
                      </a:cxn>
                      <a:cxn ang="T8">
                        <a:pos x="T4" y="T5"/>
                      </a:cxn>
                    </a:cxnLst>
                    <a:rect l="T9" t="T10" r="T11" b="T12"/>
                    <a:pathLst>
                      <a:path w="82" h="12">
                        <a:moveTo>
                          <a:pt x="0" y="0"/>
                        </a:moveTo>
                        <a:lnTo>
                          <a:pt x="38" y="12"/>
                        </a:lnTo>
                        <a:lnTo>
                          <a:pt x="82"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6" name="Freeform 327"/>
                  <p:cNvSpPr>
                    <a:spLocks/>
                  </p:cNvSpPr>
                  <p:nvPr/>
                </p:nvSpPr>
                <p:spPr bwMode="auto">
                  <a:xfrm>
                    <a:off x="2880" y="3544"/>
                    <a:ext cx="55" cy="10"/>
                  </a:xfrm>
                  <a:custGeom>
                    <a:avLst/>
                    <a:gdLst>
                      <a:gd name="T0" fmla="*/ 0 w 67"/>
                      <a:gd name="T1" fmla="*/ 0 h 9"/>
                      <a:gd name="T2" fmla="*/ 6 w 67"/>
                      <a:gd name="T3" fmla="*/ 20 h 9"/>
                      <a:gd name="T4" fmla="*/ 14 w 67"/>
                      <a:gd name="T5" fmla="*/ 2 h 9"/>
                      <a:gd name="T6" fmla="*/ 0 60000 65536"/>
                      <a:gd name="T7" fmla="*/ 0 60000 65536"/>
                      <a:gd name="T8" fmla="*/ 0 60000 65536"/>
                      <a:gd name="T9" fmla="*/ 0 w 67"/>
                      <a:gd name="T10" fmla="*/ 0 h 9"/>
                      <a:gd name="T11" fmla="*/ 67 w 67"/>
                      <a:gd name="T12" fmla="*/ 9 h 9"/>
                    </a:gdLst>
                    <a:ahLst/>
                    <a:cxnLst>
                      <a:cxn ang="T6">
                        <a:pos x="T0" y="T1"/>
                      </a:cxn>
                      <a:cxn ang="T7">
                        <a:pos x="T2" y="T3"/>
                      </a:cxn>
                      <a:cxn ang="T8">
                        <a:pos x="T4" y="T5"/>
                      </a:cxn>
                    </a:cxnLst>
                    <a:rect l="T9" t="T10" r="T11" b="T12"/>
                    <a:pathLst>
                      <a:path w="67" h="9">
                        <a:moveTo>
                          <a:pt x="0" y="0"/>
                        </a:moveTo>
                        <a:lnTo>
                          <a:pt x="31" y="9"/>
                        </a:lnTo>
                        <a:lnTo>
                          <a:pt x="67"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7" name="Freeform 328"/>
                  <p:cNvSpPr>
                    <a:spLocks/>
                  </p:cNvSpPr>
                  <p:nvPr/>
                </p:nvSpPr>
                <p:spPr bwMode="auto">
                  <a:xfrm>
                    <a:off x="2887" y="3516"/>
                    <a:ext cx="41" cy="9"/>
                  </a:xfrm>
                  <a:custGeom>
                    <a:avLst/>
                    <a:gdLst>
                      <a:gd name="T0" fmla="*/ 0 w 51"/>
                      <a:gd name="T1" fmla="*/ 0 h 8"/>
                      <a:gd name="T2" fmla="*/ 4 w 51"/>
                      <a:gd name="T3" fmla="*/ 19 h 8"/>
                      <a:gd name="T4" fmla="*/ 9 w 51"/>
                      <a:gd name="T5" fmla="*/ 2 h 8"/>
                      <a:gd name="T6" fmla="*/ 0 60000 65536"/>
                      <a:gd name="T7" fmla="*/ 0 60000 65536"/>
                      <a:gd name="T8" fmla="*/ 0 60000 65536"/>
                      <a:gd name="T9" fmla="*/ 0 w 51"/>
                      <a:gd name="T10" fmla="*/ 0 h 8"/>
                      <a:gd name="T11" fmla="*/ 51 w 51"/>
                      <a:gd name="T12" fmla="*/ 8 h 8"/>
                    </a:gdLst>
                    <a:ahLst/>
                    <a:cxnLst>
                      <a:cxn ang="T6">
                        <a:pos x="T0" y="T1"/>
                      </a:cxn>
                      <a:cxn ang="T7">
                        <a:pos x="T2" y="T3"/>
                      </a:cxn>
                      <a:cxn ang="T8">
                        <a:pos x="T4" y="T5"/>
                      </a:cxn>
                    </a:cxnLst>
                    <a:rect l="T9" t="T10" r="T11" b="T12"/>
                    <a:pathLst>
                      <a:path w="51" h="8">
                        <a:moveTo>
                          <a:pt x="0" y="0"/>
                        </a:moveTo>
                        <a:lnTo>
                          <a:pt x="23" y="8"/>
                        </a:lnTo>
                        <a:lnTo>
                          <a:pt x="51"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8" name="Freeform 329"/>
                  <p:cNvSpPr>
                    <a:spLocks/>
                  </p:cNvSpPr>
                  <p:nvPr/>
                </p:nvSpPr>
                <p:spPr bwMode="auto">
                  <a:xfrm>
                    <a:off x="2892" y="3490"/>
                    <a:ext cx="29" cy="7"/>
                  </a:xfrm>
                  <a:custGeom>
                    <a:avLst/>
                    <a:gdLst>
                      <a:gd name="T0" fmla="*/ 0 w 35"/>
                      <a:gd name="T1" fmla="*/ 0 h 6"/>
                      <a:gd name="T2" fmla="*/ 3 w 35"/>
                      <a:gd name="T3" fmla="*/ 20 h 6"/>
                      <a:gd name="T4" fmla="*/ 8 w 35"/>
                      <a:gd name="T5" fmla="*/ 1 h 6"/>
                      <a:gd name="T6" fmla="*/ 0 60000 65536"/>
                      <a:gd name="T7" fmla="*/ 0 60000 65536"/>
                      <a:gd name="T8" fmla="*/ 0 60000 65536"/>
                      <a:gd name="T9" fmla="*/ 0 w 35"/>
                      <a:gd name="T10" fmla="*/ 0 h 6"/>
                      <a:gd name="T11" fmla="*/ 35 w 35"/>
                      <a:gd name="T12" fmla="*/ 6 h 6"/>
                    </a:gdLst>
                    <a:ahLst/>
                    <a:cxnLst>
                      <a:cxn ang="T6">
                        <a:pos x="T0" y="T1"/>
                      </a:cxn>
                      <a:cxn ang="T7">
                        <a:pos x="T2" y="T3"/>
                      </a:cxn>
                      <a:cxn ang="T8">
                        <a:pos x="T4" y="T5"/>
                      </a:cxn>
                    </a:cxnLst>
                    <a:rect l="T9" t="T10" r="T11" b="T12"/>
                    <a:pathLst>
                      <a:path w="35" h="6">
                        <a:moveTo>
                          <a:pt x="0" y="0"/>
                        </a:moveTo>
                        <a:lnTo>
                          <a:pt x="16" y="6"/>
                        </a:lnTo>
                        <a:lnTo>
                          <a:pt x="35" y="1"/>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19" name="Freeform 330"/>
                  <p:cNvSpPr>
                    <a:spLocks/>
                  </p:cNvSpPr>
                  <p:nvPr/>
                </p:nvSpPr>
                <p:spPr bwMode="auto">
                  <a:xfrm>
                    <a:off x="2897" y="3449"/>
                    <a:ext cx="21" cy="31"/>
                  </a:xfrm>
                  <a:custGeom>
                    <a:avLst/>
                    <a:gdLst>
                      <a:gd name="T0" fmla="*/ 3 w 25"/>
                      <a:gd name="T1" fmla="*/ 0 h 28"/>
                      <a:gd name="T2" fmla="*/ 7 w 25"/>
                      <a:gd name="T3" fmla="*/ 50 h 28"/>
                      <a:gd name="T4" fmla="*/ 3 w 25"/>
                      <a:gd name="T5" fmla="*/ 64 h 28"/>
                      <a:gd name="T6" fmla="*/ 0 w 25"/>
                      <a:gd name="T7" fmla="*/ 50 h 28"/>
                      <a:gd name="T8" fmla="*/ 3 w 25"/>
                      <a:gd name="T9" fmla="*/ 0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3" y="0"/>
                        </a:moveTo>
                        <a:lnTo>
                          <a:pt x="25" y="22"/>
                        </a:lnTo>
                        <a:lnTo>
                          <a:pt x="10" y="28"/>
                        </a:lnTo>
                        <a:lnTo>
                          <a:pt x="0" y="22"/>
                        </a:lnTo>
                        <a:lnTo>
                          <a:pt x="13" y="0"/>
                        </a:lnTo>
                        <a:close/>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20" name="Freeform 331"/>
                  <p:cNvSpPr>
                    <a:spLocks/>
                  </p:cNvSpPr>
                  <p:nvPr/>
                </p:nvSpPr>
                <p:spPr bwMode="auto">
                  <a:xfrm>
                    <a:off x="2885" y="3351"/>
                    <a:ext cx="51" cy="80"/>
                  </a:xfrm>
                  <a:custGeom>
                    <a:avLst/>
                    <a:gdLst>
                      <a:gd name="T0" fmla="*/ 2 w 62"/>
                      <a:gd name="T1" fmla="*/ 0 h 71"/>
                      <a:gd name="T2" fmla="*/ 13 w 62"/>
                      <a:gd name="T3" fmla="*/ 59 h 71"/>
                      <a:gd name="T4" fmla="*/ 5 w 62"/>
                      <a:gd name="T5" fmla="*/ 134 h 71"/>
                      <a:gd name="T6" fmla="*/ 9 w 62"/>
                      <a:gd name="T7" fmla="*/ 183 h 71"/>
                      <a:gd name="T8" fmla="*/ 0 w 62"/>
                      <a:gd name="T9" fmla="*/ 126 h 71"/>
                      <a:gd name="T10" fmla="*/ 9 w 62"/>
                      <a:gd name="T11" fmla="*/ 48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21" name="Freeform 332"/>
                  <p:cNvSpPr>
                    <a:spLocks/>
                  </p:cNvSpPr>
                  <p:nvPr/>
                </p:nvSpPr>
                <p:spPr bwMode="auto">
                  <a:xfrm>
                    <a:off x="2920" y="3430"/>
                    <a:ext cx="167" cy="24"/>
                  </a:xfrm>
                  <a:custGeom>
                    <a:avLst/>
                    <a:gdLst>
                      <a:gd name="T0" fmla="*/ 41 w 204"/>
                      <a:gd name="T1" fmla="*/ 3 h 22"/>
                      <a:gd name="T2" fmla="*/ 29 w 204"/>
                      <a:gd name="T3" fmla="*/ 44 h 22"/>
                      <a:gd name="T4" fmla="*/ 11 w 204"/>
                      <a:gd name="T5" fmla="*/ 15 h 22"/>
                      <a:gd name="T6" fmla="*/ 0 w 204"/>
                      <a:gd name="T7" fmla="*/ 27 h 22"/>
                      <a:gd name="T8" fmla="*/ 13 w 204"/>
                      <a:gd name="T9" fmla="*/ 0 h 22"/>
                      <a:gd name="T10" fmla="*/ 31 w 204"/>
                      <a:gd name="T11" fmla="*/ 29 h 22"/>
                      <a:gd name="T12" fmla="*/ 41 w 204"/>
                      <a:gd name="T13" fmla="*/ 3 h 22"/>
                      <a:gd name="T14" fmla="*/ 0 60000 65536"/>
                      <a:gd name="T15" fmla="*/ 0 60000 65536"/>
                      <a:gd name="T16" fmla="*/ 0 60000 65536"/>
                      <a:gd name="T17" fmla="*/ 0 60000 65536"/>
                      <a:gd name="T18" fmla="*/ 0 60000 65536"/>
                      <a:gd name="T19" fmla="*/ 0 60000 65536"/>
                      <a:gd name="T20" fmla="*/ 0 60000 65536"/>
                      <a:gd name="T21" fmla="*/ 0 w 204"/>
                      <a:gd name="T22" fmla="*/ 0 h 22"/>
                      <a:gd name="T23" fmla="*/ 204 w 20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2">
                        <a:moveTo>
                          <a:pt x="204" y="3"/>
                        </a:moveTo>
                        <a:lnTo>
                          <a:pt x="141" y="22"/>
                        </a:lnTo>
                        <a:lnTo>
                          <a:pt x="54" y="7"/>
                        </a:lnTo>
                        <a:lnTo>
                          <a:pt x="0" y="14"/>
                        </a:lnTo>
                        <a:lnTo>
                          <a:pt x="65" y="0"/>
                        </a:lnTo>
                        <a:lnTo>
                          <a:pt x="150" y="15"/>
                        </a:lnTo>
                        <a:lnTo>
                          <a:pt x="204" y="3"/>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22" name="Freeform 333"/>
                  <p:cNvSpPr>
                    <a:spLocks/>
                  </p:cNvSpPr>
                  <p:nvPr/>
                </p:nvSpPr>
                <p:spPr bwMode="auto">
                  <a:xfrm>
                    <a:off x="2729" y="3431"/>
                    <a:ext cx="166" cy="24"/>
                  </a:xfrm>
                  <a:custGeom>
                    <a:avLst/>
                    <a:gdLst>
                      <a:gd name="T0" fmla="*/ 0 w 203"/>
                      <a:gd name="T1" fmla="*/ 38 h 22"/>
                      <a:gd name="T2" fmla="*/ 13 w 203"/>
                      <a:gd name="T3" fmla="*/ 0 h 22"/>
                      <a:gd name="T4" fmla="*/ 30 w 203"/>
                      <a:gd name="T5" fmla="*/ 27 h 22"/>
                      <a:gd name="T6" fmla="*/ 41 w 203"/>
                      <a:gd name="T7" fmla="*/ 15 h 22"/>
                      <a:gd name="T8" fmla="*/ 28 w 203"/>
                      <a:gd name="T9" fmla="*/ 44 h 22"/>
                      <a:gd name="T10" fmla="*/ 11 w 203"/>
                      <a:gd name="T11" fmla="*/ 15 h 22"/>
                      <a:gd name="T12" fmla="*/ 0 w 203"/>
                      <a:gd name="T13" fmla="*/ 38 h 22"/>
                      <a:gd name="T14" fmla="*/ 0 60000 65536"/>
                      <a:gd name="T15" fmla="*/ 0 60000 65536"/>
                      <a:gd name="T16" fmla="*/ 0 60000 65536"/>
                      <a:gd name="T17" fmla="*/ 0 60000 65536"/>
                      <a:gd name="T18" fmla="*/ 0 60000 65536"/>
                      <a:gd name="T19" fmla="*/ 0 60000 65536"/>
                      <a:gd name="T20" fmla="*/ 0 60000 65536"/>
                      <a:gd name="T21" fmla="*/ 0 w 203"/>
                      <a:gd name="T22" fmla="*/ 0 h 22"/>
                      <a:gd name="T23" fmla="*/ 203 w 20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22">
                        <a:moveTo>
                          <a:pt x="0" y="19"/>
                        </a:moveTo>
                        <a:lnTo>
                          <a:pt x="63" y="0"/>
                        </a:lnTo>
                        <a:lnTo>
                          <a:pt x="149" y="14"/>
                        </a:lnTo>
                        <a:lnTo>
                          <a:pt x="203" y="7"/>
                        </a:lnTo>
                        <a:lnTo>
                          <a:pt x="138" y="22"/>
                        </a:lnTo>
                        <a:lnTo>
                          <a:pt x="53" y="7"/>
                        </a:lnTo>
                        <a:lnTo>
                          <a:pt x="0" y="19"/>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23" name="Freeform 334"/>
                  <p:cNvSpPr>
                    <a:spLocks/>
                  </p:cNvSpPr>
                  <p:nvPr/>
                </p:nvSpPr>
                <p:spPr bwMode="auto">
                  <a:xfrm>
                    <a:off x="2907" y="3457"/>
                    <a:ext cx="51" cy="80"/>
                  </a:xfrm>
                  <a:custGeom>
                    <a:avLst/>
                    <a:gdLst>
                      <a:gd name="T0" fmla="*/ 2 w 62"/>
                      <a:gd name="T1" fmla="*/ 0 h 71"/>
                      <a:gd name="T2" fmla="*/ 13 w 62"/>
                      <a:gd name="T3" fmla="*/ 59 h 71"/>
                      <a:gd name="T4" fmla="*/ 5 w 62"/>
                      <a:gd name="T5" fmla="*/ 134 h 71"/>
                      <a:gd name="T6" fmla="*/ 9 w 62"/>
                      <a:gd name="T7" fmla="*/ 183 h 71"/>
                      <a:gd name="T8" fmla="*/ 0 w 62"/>
                      <a:gd name="T9" fmla="*/ 126 h 71"/>
                      <a:gd name="T10" fmla="*/ 9 w 62"/>
                      <a:gd name="T11" fmla="*/ 48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grpSp>
            <p:grpSp>
              <p:nvGrpSpPr>
                <p:cNvPr id="104520" name="Group 337"/>
                <p:cNvGrpSpPr>
                  <a:grpSpLocks/>
                </p:cNvGrpSpPr>
                <p:nvPr/>
              </p:nvGrpSpPr>
              <p:grpSpPr bwMode="auto">
                <a:xfrm>
                  <a:off x="4300817" y="4157130"/>
                  <a:ext cx="550765" cy="602996"/>
                  <a:chOff x="2729" y="3351"/>
                  <a:chExt cx="358" cy="438"/>
                </a:xfrm>
                <a:grpFill/>
              </p:grpSpPr>
              <p:sp>
                <p:nvSpPr>
                  <p:cNvPr id="587" name="Freeform 338"/>
                  <p:cNvSpPr>
                    <a:spLocks/>
                  </p:cNvSpPr>
                  <p:nvPr/>
                </p:nvSpPr>
                <p:spPr bwMode="auto">
                  <a:xfrm>
                    <a:off x="2825" y="3439"/>
                    <a:ext cx="165" cy="322"/>
                  </a:xfrm>
                  <a:custGeom>
                    <a:avLst/>
                    <a:gdLst>
                      <a:gd name="T0" fmla="*/ 21 w 201"/>
                      <a:gd name="T1" fmla="*/ 0 h 287"/>
                      <a:gd name="T2" fmla="*/ 0 w 201"/>
                      <a:gd name="T3" fmla="*/ 719 h 287"/>
                      <a:gd name="T4" fmla="*/ 21 w 201"/>
                      <a:gd name="T5" fmla="*/ 661 h 287"/>
                      <a:gd name="T6" fmla="*/ 42 w 201"/>
                      <a:gd name="T7" fmla="*/ 719 h 287"/>
                      <a:gd name="T8" fmla="*/ 21 w 201"/>
                      <a:gd name="T9" fmla="*/ 0 h 287"/>
                      <a:gd name="T10" fmla="*/ 0 60000 65536"/>
                      <a:gd name="T11" fmla="*/ 0 60000 65536"/>
                      <a:gd name="T12" fmla="*/ 0 60000 65536"/>
                      <a:gd name="T13" fmla="*/ 0 60000 65536"/>
                      <a:gd name="T14" fmla="*/ 0 60000 65536"/>
                      <a:gd name="T15" fmla="*/ 0 w 201"/>
                      <a:gd name="T16" fmla="*/ 0 h 287"/>
                      <a:gd name="T17" fmla="*/ 201 w 201"/>
                      <a:gd name="T18" fmla="*/ 287 h 287"/>
                    </a:gdLst>
                    <a:ahLst/>
                    <a:cxnLst>
                      <a:cxn ang="T10">
                        <a:pos x="T0" y="T1"/>
                      </a:cxn>
                      <a:cxn ang="T11">
                        <a:pos x="T2" y="T3"/>
                      </a:cxn>
                      <a:cxn ang="T12">
                        <a:pos x="T4" y="T5"/>
                      </a:cxn>
                      <a:cxn ang="T13">
                        <a:pos x="T6" y="T7"/>
                      </a:cxn>
                      <a:cxn ang="T14">
                        <a:pos x="T8" y="T9"/>
                      </a:cxn>
                    </a:cxnLst>
                    <a:rect l="T15" t="T16" r="T17" b="T18"/>
                    <a:pathLst>
                      <a:path w="201" h="287">
                        <a:moveTo>
                          <a:pt x="100" y="0"/>
                        </a:moveTo>
                        <a:lnTo>
                          <a:pt x="0" y="287"/>
                        </a:lnTo>
                        <a:lnTo>
                          <a:pt x="101" y="264"/>
                        </a:lnTo>
                        <a:lnTo>
                          <a:pt x="201" y="287"/>
                        </a:lnTo>
                        <a:lnTo>
                          <a:pt x="100" y="0"/>
                        </a:lnTo>
                        <a:close/>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89" name="Freeform 339"/>
                  <p:cNvSpPr>
                    <a:spLocks/>
                  </p:cNvSpPr>
                  <p:nvPr/>
                </p:nvSpPr>
                <p:spPr bwMode="auto">
                  <a:xfrm>
                    <a:off x="2825" y="3439"/>
                    <a:ext cx="82" cy="349"/>
                  </a:xfrm>
                  <a:custGeom>
                    <a:avLst/>
                    <a:gdLst>
                      <a:gd name="T0" fmla="*/ 0 w 100"/>
                      <a:gd name="T1" fmla="*/ 719 h 311"/>
                      <a:gd name="T2" fmla="*/ 21 w 100"/>
                      <a:gd name="T3" fmla="*/ 783 h 311"/>
                      <a:gd name="T4" fmla="*/ 21 w 100"/>
                      <a:gd name="T5" fmla="*/ 0 h 311"/>
                      <a:gd name="T6" fmla="*/ 0 60000 65536"/>
                      <a:gd name="T7" fmla="*/ 0 60000 65536"/>
                      <a:gd name="T8" fmla="*/ 0 60000 65536"/>
                      <a:gd name="T9" fmla="*/ 0 w 100"/>
                      <a:gd name="T10" fmla="*/ 0 h 311"/>
                      <a:gd name="T11" fmla="*/ 100 w 100"/>
                      <a:gd name="T12" fmla="*/ 311 h 311"/>
                    </a:gdLst>
                    <a:ahLst/>
                    <a:cxnLst>
                      <a:cxn ang="T6">
                        <a:pos x="T0" y="T1"/>
                      </a:cxn>
                      <a:cxn ang="T7">
                        <a:pos x="T2" y="T3"/>
                      </a:cxn>
                      <a:cxn ang="T8">
                        <a:pos x="T4" y="T5"/>
                      </a:cxn>
                    </a:cxnLst>
                    <a:rect l="T9" t="T10" r="T11" b="T12"/>
                    <a:pathLst>
                      <a:path w="100" h="311">
                        <a:moveTo>
                          <a:pt x="0" y="287"/>
                        </a:moveTo>
                        <a:lnTo>
                          <a:pt x="100" y="311"/>
                        </a:lnTo>
                        <a:lnTo>
                          <a:pt x="100"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0" name="Line 340"/>
                  <p:cNvSpPr>
                    <a:spLocks noChangeShapeType="1"/>
                  </p:cNvSpPr>
                  <p:nvPr/>
                </p:nvSpPr>
                <p:spPr bwMode="auto">
                  <a:xfrm flipH="1">
                    <a:off x="2910" y="3759"/>
                    <a:ext cx="84" cy="30"/>
                  </a:xfrm>
                  <a:prstGeom prst="line">
                    <a:avLst/>
                  </a:pr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1" name="Freeform 341"/>
                  <p:cNvSpPr>
                    <a:spLocks/>
                  </p:cNvSpPr>
                  <p:nvPr/>
                </p:nvSpPr>
                <p:spPr bwMode="auto">
                  <a:xfrm>
                    <a:off x="2831" y="3732"/>
                    <a:ext cx="151" cy="27"/>
                  </a:xfrm>
                  <a:custGeom>
                    <a:avLst/>
                    <a:gdLst>
                      <a:gd name="T0" fmla="*/ 0 w 184"/>
                      <a:gd name="T1" fmla="*/ 0 h 24"/>
                      <a:gd name="T2" fmla="*/ 19 w 184"/>
                      <a:gd name="T3" fmla="*/ 61 h 24"/>
                      <a:gd name="T4" fmla="*/ 39 w 184"/>
                      <a:gd name="T5" fmla="*/ 0 h 24"/>
                      <a:gd name="T6" fmla="*/ 0 60000 65536"/>
                      <a:gd name="T7" fmla="*/ 0 60000 65536"/>
                      <a:gd name="T8" fmla="*/ 0 60000 65536"/>
                      <a:gd name="T9" fmla="*/ 0 w 184"/>
                      <a:gd name="T10" fmla="*/ 0 h 24"/>
                      <a:gd name="T11" fmla="*/ 184 w 184"/>
                      <a:gd name="T12" fmla="*/ 24 h 24"/>
                    </a:gdLst>
                    <a:ahLst/>
                    <a:cxnLst>
                      <a:cxn ang="T6">
                        <a:pos x="T0" y="T1"/>
                      </a:cxn>
                      <a:cxn ang="T7">
                        <a:pos x="T2" y="T3"/>
                      </a:cxn>
                      <a:cxn ang="T8">
                        <a:pos x="T4" y="T5"/>
                      </a:cxn>
                    </a:cxnLst>
                    <a:rect l="T9" t="T10" r="T11" b="T12"/>
                    <a:pathLst>
                      <a:path w="184" h="24">
                        <a:moveTo>
                          <a:pt x="0" y="0"/>
                        </a:moveTo>
                        <a:lnTo>
                          <a:pt x="91" y="24"/>
                        </a:lnTo>
                        <a:lnTo>
                          <a:pt x="184"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2" name="Freeform 342"/>
                  <p:cNvSpPr>
                    <a:spLocks/>
                  </p:cNvSpPr>
                  <p:nvPr/>
                </p:nvSpPr>
                <p:spPr bwMode="auto">
                  <a:xfrm>
                    <a:off x="2839" y="3705"/>
                    <a:ext cx="138" cy="24"/>
                  </a:xfrm>
                  <a:custGeom>
                    <a:avLst/>
                    <a:gdLst>
                      <a:gd name="T0" fmla="*/ 0 w 169"/>
                      <a:gd name="T1" fmla="*/ 0 h 22"/>
                      <a:gd name="T2" fmla="*/ 16 w 169"/>
                      <a:gd name="T3" fmla="*/ 44 h 22"/>
                      <a:gd name="T4" fmla="*/ 33 w 169"/>
                      <a:gd name="T5" fmla="*/ 0 h 22"/>
                      <a:gd name="T6" fmla="*/ 0 60000 65536"/>
                      <a:gd name="T7" fmla="*/ 0 60000 65536"/>
                      <a:gd name="T8" fmla="*/ 0 60000 65536"/>
                      <a:gd name="T9" fmla="*/ 0 w 169"/>
                      <a:gd name="T10" fmla="*/ 0 h 22"/>
                      <a:gd name="T11" fmla="*/ 169 w 169"/>
                      <a:gd name="T12" fmla="*/ 22 h 22"/>
                    </a:gdLst>
                    <a:ahLst/>
                    <a:cxnLst>
                      <a:cxn ang="T6">
                        <a:pos x="T0" y="T1"/>
                      </a:cxn>
                      <a:cxn ang="T7">
                        <a:pos x="T2" y="T3"/>
                      </a:cxn>
                      <a:cxn ang="T8">
                        <a:pos x="T4" y="T5"/>
                      </a:cxn>
                    </a:cxnLst>
                    <a:rect l="T9" t="T10" r="T11" b="T12"/>
                    <a:pathLst>
                      <a:path w="169" h="22">
                        <a:moveTo>
                          <a:pt x="0" y="0"/>
                        </a:moveTo>
                        <a:lnTo>
                          <a:pt x="85" y="22"/>
                        </a:lnTo>
                        <a:lnTo>
                          <a:pt x="169" y="0"/>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3" name="Freeform 343"/>
                  <p:cNvSpPr>
                    <a:spLocks/>
                  </p:cNvSpPr>
                  <p:nvPr/>
                </p:nvSpPr>
                <p:spPr bwMode="auto">
                  <a:xfrm>
                    <a:off x="2852" y="3650"/>
                    <a:ext cx="112" cy="23"/>
                  </a:xfrm>
                  <a:custGeom>
                    <a:avLst/>
                    <a:gdLst>
                      <a:gd name="T0" fmla="*/ 0 w 137"/>
                      <a:gd name="T1" fmla="*/ 0 h 21"/>
                      <a:gd name="T2" fmla="*/ 13 w 137"/>
                      <a:gd name="T3" fmla="*/ 43 h 21"/>
                      <a:gd name="T4" fmla="*/ 28 w 137"/>
                      <a:gd name="T5" fmla="*/ 4 h 21"/>
                      <a:gd name="T6" fmla="*/ 0 60000 65536"/>
                      <a:gd name="T7" fmla="*/ 0 60000 65536"/>
                      <a:gd name="T8" fmla="*/ 0 60000 65536"/>
                      <a:gd name="T9" fmla="*/ 0 w 137"/>
                      <a:gd name="T10" fmla="*/ 0 h 21"/>
                      <a:gd name="T11" fmla="*/ 137 w 137"/>
                      <a:gd name="T12" fmla="*/ 21 h 21"/>
                    </a:gdLst>
                    <a:ahLst/>
                    <a:cxnLst>
                      <a:cxn ang="T6">
                        <a:pos x="T0" y="T1"/>
                      </a:cxn>
                      <a:cxn ang="T7">
                        <a:pos x="T2" y="T3"/>
                      </a:cxn>
                      <a:cxn ang="T8">
                        <a:pos x="T4" y="T5"/>
                      </a:cxn>
                    </a:cxnLst>
                    <a:rect l="T9" t="T10" r="T11" b="T12"/>
                    <a:pathLst>
                      <a:path w="137" h="21">
                        <a:moveTo>
                          <a:pt x="0" y="0"/>
                        </a:moveTo>
                        <a:lnTo>
                          <a:pt x="66" y="21"/>
                        </a:lnTo>
                        <a:lnTo>
                          <a:pt x="137" y="4"/>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4" name="Freeform 344"/>
                  <p:cNvSpPr>
                    <a:spLocks/>
                  </p:cNvSpPr>
                  <p:nvPr/>
                </p:nvSpPr>
                <p:spPr bwMode="auto">
                  <a:xfrm>
                    <a:off x="2846" y="3678"/>
                    <a:ext cx="123" cy="23"/>
                  </a:xfrm>
                  <a:custGeom>
                    <a:avLst/>
                    <a:gdLst>
                      <a:gd name="T0" fmla="*/ 0 w 151"/>
                      <a:gd name="T1" fmla="*/ 0 h 21"/>
                      <a:gd name="T2" fmla="*/ 14 w 151"/>
                      <a:gd name="T3" fmla="*/ 43 h 21"/>
                      <a:gd name="T4" fmla="*/ 29 w 151"/>
                      <a:gd name="T5" fmla="*/ 3 h 21"/>
                      <a:gd name="T6" fmla="*/ 0 60000 65536"/>
                      <a:gd name="T7" fmla="*/ 0 60000 65536"/>
                      <a:gd name="T8" fmla="*/ 0 60000 65536"/>
                      <a:gd name="T9" fmla="*/ 0 w 151"/>
                      <a:gd name="T10" fmla="*/ 0 h 21"/>
                      <a:gd name="T11" fmla="*/ 151 w 151"/>
                      <a:gd name="T12" fmla="*/ 21 h 21"/>
                    </a:gdLst>
                    <a:ahLst/>
                    <a:cxnLst>
                      <a:cxn ang="T6">
                        <a:pos x="T0" y="T1"/>
                      </a:cxn>
                      <a:cxn ang="T7">
                        <a:pos x="T2" y="T3"/>
                      </a:cxn>
                      <a:cxn ang="T8">
                        <a:pos x="T4" y="T5"/>
                      </a:cxn>
                    </a:cxnLst>
                    <a:rect l="T9" t="T10" r="T11" b="T12"/>
                    <a:pathLst>
                      <a:path w="151" h="21">
                        <a:moveTo>
                          <a:pt x="0" y="0"/>
                        </a:moveTo>
                        <a:lnTo>
                          <a:pt x="73" y="21"/>
                        </a:lnTo>
                        <a:lnTo>
                          <a:pt x="151" y="3"/>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5" name="Freeform 345"/>
                  <p:cNvSpPr>
                    <a:spLocks/>
                  </p:cNvSpPr>
                  <p:nvPr/>
                </p:nvSpPr>
                <p:spPr bwMode="auto">
                  <a:xfrm>
                    <a:off x="2860" y="3625"/>
                    <a:ext cx="96" cy="19"/>
                  </a:xfrm>
                  <a:custGeom>
                    <a:avLst/>
                    <a:gdLst>
                      <a:gd name="T0" fmla="*/ 0 w 118"/>
                      <a:gd name="T1" fmla="*/ 0 h 17"/>
                      <a:gd name="T2" fmla="*/ 11 w 118"/>
                      <a:gd name="T3" fmla="*/ 40 h 17"/>
                      <a:gd name="T4" fmla="*/ 22 w 118"/>
                      <a:gd name="T5" fmla="*/ 2 h 17"/>
                      <a:gd name="T6" fmla="*/ 0 60000 65536"/>
                      <a:gd name="T7" fmla="*/ 0 60000 65536"/>
                      <a:gd name="T8" fmla="*/ 0 60000 65536"/>
                      <a:gd name="T9" fmla="*/ 0 w 118"/>
                      <a:gd name="T10" fmla="*/ 0 h 17"/>
                      <a:gd name="T11" fmla="*/ 118 w 118"/>
                      <a:gd name="T12" fmla="*/ 17 h 17"/>
                    </a:gdLst>
                    <a:ahLst/>
                    <a:cxnLst>
                      <a:cxn ang="T6">
                        <a:pos x="T0" y="T1"/>
                      </a:cxn>
                      <a:cxn ang="T7">
                        <a:pos x="T2" y="T3"/>
                      </a:cxn>
                      <a:cxn ang="T8">
                        <a:pos x="T4" y="T5"/>
                      </a:cxn>
                    </a:cxnLst>
                    <a:rect l="T9" t="T10" r="T11" b="T12"/>
                    <a:pathLst>
                      <a:path w="118" h="17">
                        <a:moveTo>
                          <a:pt x="0" y="0"/>
                        </a:moveTo>
                        <a:lnTo>
                          <a:pt x="56" y="17"/>
                        </a:lnTo>
                        <a:lnTo>
                          <a:pt x="118"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6" name="Freeform 346"/>
                  <p:cNvSpPr>
                    <a:spLocks/>
                  </p:cNvSpPr>
                  <p:nvPr/>
                </p:nvSpPr>
                <p:spPr bwMode="auto">
                  <a:xfrm>
                    <a:off x="2866" y="3597"/>
                    <a:ext cx="83" cy="18"/>
                  </a:xfrm>
                  <a:custGeom>
                    <a:avLst/>
                    <a:gdLst>
                      <a:gd name="T0" fmla="*/ 0 w 101"/>
                      <a:gd name="T1" fmla="*/ 0 h 16"/>
                      <a:gd name="T2" fmla="*/ 10 w 101"/>
                      <a:gd name="T3" fmla="*/ 39 h 16"/>
                      <a:gd name="T4" fmla="*/ 21 w 101"/>
                      <a:gd name="T5" fmla="*/ 2 h 16"/>
                      <a:gd name="T6" fmla="*/ 0 60000 65536"/>
                      <a:gd name="T7" fmla="*/ 0 60000 65536"/>
                      <a:gd name="T8" fmla="*/ 0 60000 65536"/>
                      <a:gd name="T9" fmla="*/ 0 w 101"/>
                      <a:gd name="T10" fmla="*/ 0 h 16"/>
                      <a:gd name="T11" fmla="*/ 101 w 101"/>
                      <a:gd name="T12" fmla="*/ 16 h 16"/>
                    </a:gdLst>
                    <a:ahLst/>
                    <a:cxnLst>
                      <a:cxn ang="T6">
                        <a:pos x="T0" y="T1"/>
                      </a:cxn>
                      <a:cxn ang="T7">
                        <a:pos x="T2" y="T3"/>
                      </a:cxn>
                      <a:cxn ang="T8">
                        <a:pos x="T4" y="T5"/>
                      </a:cxn>
                    </a:cxnLst>
                    <a:rect l="T9" t="T10" r="T11" b="T12"/>
                    <a:pathLst>
                      <a:path w="101" h="16">
                        <a:moveTo>
                          <a:pt x="0" y="0"/>
                        </a:moveTo>
                        <a:lnTo>
                          <a:pt x="48" y="16"/>
                        </a:lnTo>
                        <a:lnTo>
                          <a:pt x="101"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7" name="Freeform 347"/>
                  <p:cNvSpPr>
                    <a:spLocks/>
                  </p:cNvSpPr>
                  <p:nvPr/>
                </p:nvSpPr>
                <p:spPr bwMode="auto">
                  <a:xfrm>
                    <a:off x="2874" y="3569"/>
                    <a:ext cx="68" cy="13"/>
                  </a:xfrm>
                  <a:custGeom>
                    <a:avLst/>
                    <a:gdLst>
                      <a:gd name="T0" fmla="*/ 0 w 82"/>
                      <a:gd name="T1" fmla="*/ 0 h 12"/>
                      <a:gd name="T2" fmla="*/ 8 w 82"/>
                      <a:gd name="T3" fmla="*/ 22 h 12"/>
                      <a:gd name="T4" fmla="*/ 18 w 82"/>
                      <a:gd name="T5" fmla="*/ 2 h 12"/>
                      <a:gd name="T6" fmla="*/ 0 60000 65536"/>
                      <a:gd name="T7" fmla="*/ 0 60000 65536"/>
                      <a:gd name="T8" fmla="*/ 0 60000 65536"/>
                      <a:gd name="T9" fmla="*/ 0 w 82"/>
                      <a:gd name="T10" fmla="*/ 0 h 12"/>
                      <a:gd name="T11" fmla="*/ 82 w 82"/>
                      <a:gd name="T12" fmla="*/ 12 h 12"/>
                    </a:gdLst>
                    <a:ahLst/>
                    <a:cxnLst>
                      <a:cxn ang="T6">
                        <a:pos x="T0" y="T1"/>
                      </a:cxn>
                      <a:cxn ang="T7">
                        <a:pos x="T2" y="T3"/>
                      </a:cxn>
                      <a:cxn ang="T8">
                        <a:pos x="T4" y="T5"/>
                      </a:cxn>
                    </a:cxnLst>
                    <a:rect l="T9" t="T10" r="T11" b="T12"/>
                    <a:pathLst>
                      <a:path w="82" h="12">
                        <a:moveTo>
                          <a:pt x="0" y="0"/>
                        </a:moveTo>
                        <a:lnTo>
                          <a:pt x="38" y="12"/>
                        </a:lnTo>
                        <a:lnTo>
                          <a:pt x="82"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8" name="Freeform 348"/>
                  <p:cNvSpPr>
                    <a:spLocks/>
                  </p:cNvSpPr>
                  <p:nvPr/>
                </p:nvSpPr>
                <p:spPr bwMode="auto">
                  <a:xfrm>
                    <a:off x="2880" y="3544"/>
                    <a:ext cx="55" cy="10"/>
                  </a:xfrm>
                  <a:custGeom>
                    <a:avLst/>
                    <a:gdLst>
                      <a:gd name="T0" fmla="*/ 0 w 67"/>
                      <a:gd name="T1" fmla="*/ 0 h 9"/>
                      <a:gd name="T2" fmla="*/ 6 w 67"/>
                      <a:gd name="T3" fmla="*/ 20 h 9"/>
                      <a:gd name="T4" fmla="*/ 14 w 67"/>
                      <a:gd name="T5" fmla="*/ 2 h 9"/>
                      <a:gd name="T6" fmla="*/ 0 60000 65536"/>
                      <a:gd name="T7" fmla="*/ 0 60000 65536"/>
                      <a:gd name="T8" fmla="*/ 0 60000 65536"/>
                      <a:gd name="T9" fmla="*/ 0 w 67"/>
                      <a:gd name="T10" fmla="*/ 0 h 9"/>
                      <a:gd name="T11" fmla="*/ 67 w 67"/>
                      <a:gd name="T12" fmla="*/ 9 h 9"/>
                    </a:gdLst>
                    <a:ahLst/>
                    <a:cxnLst>
                      <a:cxn ang="T6">
                        <a:pos x="T0" y="T1"/>
                      </a:cxn>
                      <a:cxn ang="T7">
                        <a:pos x="T2" y="T3"/>
                      </a:cxn>
                      <a:cxn ang="T8">
                        <a:pos x="T4" y="T5"/>
                      </a:cxn>
                    </a:cxnLst>
                    <a:rect l="T9" t="T10" r="T11" b="T12"/>
                    <a:pathLst>
                      <a:path w="67" h="9">
                        <a:moveTo>
                          <a:pt x="0" y="0"/>
                        </a:moveTo>
                        <a:lnTo>
                          <a:pt x="31" y="9"/>
                        </a:lnTo>
                        <a:lnTo>
                          <a:pt x="67"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599" name="Freeform 349"/>
                  <p:cNvSpPr>
                    <a:spLocks/>
                  </p:cNvSpPr>
                  <p:nvPr/>
                </p:nvSpPr>
                <p:spPr bwMode="auto">
                  <a:xfrm>
                    <a:off x="2887" y="3516"/>
                    <a:ext cx="41" cy="9"/>
                  </a:xfrm>
                  <a:custGeom>
                    <a:avLst/>
                    <a:gdLst>
                      <a:gd name="T0" fmla="*/ 0 w 51"/>
                      <a:gd name="T1" fmla="*/ 0 h 8"/>
                      <a:gd name="T2" fmla="*/ 4 w 51"/>
                      <a:gd name="T3" fmla="*/ 19 h 8"/>
                      <a:gd name="T4" fmla="*/ 9 w 51"/>
                      <a:gd name="T5" fmla="*/ 2 h 8"/>
                      <a:gd name="T6" fmla="*/ 0 60000 65536"/>
                      <a:gd name="T7" fmla="*/ 0 60000 65536"/>
                      <a:gd name="T8" fmla="*/ 0 60000 65536"/>
                      <a:gd name="T9" fmla="*/ 0 w 51"/>
                      <a:gd name="T10" fmla="*/ 0 h 8"/>
                      <a:gd name="T11" fmla="*/ 51 w 51"/>
                      <a:gd name="T12" fmla="*/ 8 h 8"/>
                    </a:gdLst>
                    <a:ahLst/>
                    <a:cxnLst>
                      <a:cxn ang="T6">
                        <a:pos x="T0" y="T1"/>
                      </a:cxn>
                      <a:cxn ang="T7">
                        <a:pos x="T2" y="T3"/>
                      </a:cxn>
                      <a:cxn ang="T8">
                        <a:pos x="T4" y="T5"/>
                      </a:cxn>
                    </a:cxnLst>
                    <a:rect l="T9" t="T10" r="T11" b="T12"/>
                    <a:pathLst>
                      <a:path w="51" h="8">
                        <a:moveTo>
                          <a:pt x="0" y="0"/>
                        </a:moveTo>
                        <a:lnTo>
                          <a:pt x="23" y="8"/>
                        </a:lnTo>
                        <a:lnTo>
                          <a:pt x="51" y="2"/>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0" name="Freeform 350"/>
                  <p:cNvSpPr>
                    <a:spLocks/>
                  </p:cNvSpPr>
                  <p:nvPr/>
                </p:nvSpPr>
                <p:spPr bwMode="auto">
                  <a:xfrm>
                    <a:off x="2892" y="3490"/>
                    <a:ext cx="29" cy="7"/>
                  </a:xfrm>
                  <a:custGeom>
                    <a:avLst/>
                    <a:gdLst>
                      <a:gd name="T0" fmla="*/ 0 w 35"/>
                      <a:gd name="T1" fmla="*/ 0 h 6"/>
                      <a:gd name="T2" fmla="*/ 3 w 35"/>
                      <a:gd name="T3" fmla="*/ 20 h 6"/>
                      <a:gd name="T4" fmla="*/ 8 w 35"/>
                      <a:gd name="T5" fmla="*/ 1 h 6"/>
                      <a:gd name="T6" fmla="*/ 0 60000 65536"/>
                      <a:gd name="T7" fmla="*/ 0 60000 65536"/>
                      <a:gd name="T8" fmla="*/ 0 60000 65536"/>
                      <a:gd name="T9" fmla="*/ 0 w 35"/>
                      <a:gd name="T10" fmla="*/ 0 h 6"/>
                      <a:gd name="T11" fmla="*/ 35 w 35"/>
                      <a:gd name="T12" fmla="*/ 6 h 6"/>
                    </a:gdLst>
                    <a:ahLst/>
                    <a:cxnLst>
                      <a:cxn ang="T6">
                        <a:pos x="T0" y="T1"/>
                      </a:cxn>
                      <a:cxn ang="T7">
                        <a:pos x="T2" y="T3"/>
                      </a:cxn>
                      <a:cxn ang="T8">
                        <a:pos x="T4" y="T5"/>
                      </a:cxn>
                    </a:cxnLst>
                    <a:rect l="T9" t="T10" r="T11" b="T12"/>
                    <a:pathLst>
                      <a:path w="35" h="6">
                        <a:moveTo>
                          <a:pt x="0" y="0"/>
                        </a:moveTo>
                        <a:lnTo>
                          <a:pt x="16" y="6"/>
                        </a:lnTo>
                        <a:lnTo>
                          <a:pt x="35" y="1"/>
                        </a:lnTo>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1" name="Freeform 351"/>
                  <p:cNvSpPr>
                    <a:spLocks/>
                  </p:cNvSpPr>
                  <p:nvPr/>
                </p:nvSpPr>
                <p:spPr bwMode="auto">
                  <a:xfrm>
                    <a:off x="2897" y="3449"/>
                    <a:ext cx="21" cy="31"/>
                  </a:xfrm>
                  <a:custGeom>
                    <a:avLst/>
                    <a:gdLst>
                      <a:gd name="T0" fmla="*/ 3 w 25"/>
                      <a:gd name="T1" fmla="*/ 0 h 28"/>
                      <a:gd name="T2" fmla="*/ 7 w 25"/>
                      <a:gd name="T3" fmla="*/ 50 h 28"/>
                      <a:gd name="T4" fmla="*/ 3 w 25"/>
                      <a:gd name="T5" fmla="*/ 64 h 28"/>
                      <a:gd name="T6" fmla="*/ 0 w 25"/>
                      <a:gd name="T7" fmla="*/ 50 h 28"/>
                      <a:gd name="T8" fmla="*/ 3 w 25"/>
                      <a:gd name="T9" fmla="*/ 0 h 28"/>
                      <a:gd name="T10" fmla="*/ 0 60000 65536"/>
                      <a:gd name="T11" fmla="*/ 0 60000 65536"/>
                      <a:gd name="T12" fmla="*/ 0 60000 65536"/>
                      <a:gd name="T13" fmla="*/ 0 60000 65536"/>
                      <a:gd name="T14" fmla="*/ 0 60000 65536"/>
                      <a:gd name="T15" fmla="*/ 0 w 25"/>
                      <a:gd name="T16" fmla="*/ 0 h 28"/>
                      <a:gd name="T17" fmla="*/ 25 w 25"/>
                      <a:gd name="T18" fmla="*/ 28 h 28"/>
                    </a:gdLst>
                    <a:ahLst/>
                    <a:cxnLst>
                      <a:cxn ang="T10">
                        <a:pos x="T0" y="T1"/>
                      </a:cxn>
                      <a:cxn ang="T11">
                        <a:pos x="T2" y="T3"/>
                      </a:cxn>
                      <a:cxn ang="T12">
                        <a:pos x="T4" y="T5"/>
                      </a:cxn>
                      <a:cxn ang="T13">
                        <a:pos x="T6" y="T7"/>
                      </a:cxn>
                      <a:cxn ang="T14">
                        <a:pos x="T8" y="T9"/>
                      </a:cxn>
                    </a:cxnLst>
                    <a:rect l="T15" t="T16" r="T17" b="T18"/>
                    <a:pathLst>
                      <a:path w="25" h="28">
                        <a:moveTo>
                          <a:pt x="13" y="0"/>
                        </a:moveTo>
                        <a:lnTo>
                          <a:pt x="25" y="22"/>
                        </a:lnTo>
                        <a:lnTo>
                          <a:pt x="10" y="28"/>
                        </a:lnTo>
                        <a:lnTo>
                          <a:pt x="0" y="22"/>
                        </a:lnTo>
                        <a:lnTo>
                          <a:pt x="13" y="0"/>
                        </a:lnTo>
                        <a:close/>
                      </a:path>
                    </a:pathLst>
                  </a:custGeom>
                  <a:grpFill/>
                  <a:ln w="6350">
                    <a:solidFill>
                      <a:schemeClr val="tx1"/>
                    </a:solidFill>
                    <a:miter lim="800000"/>
                    <a:headEnd/>
                    <a:tailEnd/>
                  </a:ln>
                </p:spPr>
                <p:txBody>
                  <a:bodyPr/>
                  <a:lstStyle/>
                  <a:p>
                    <a:pPr defTabSz="683741">
                      <a:defRPr/>
                    </a:pPr>
                    <a:endParaRPr lang="en-US" dirty="0">
                      <a:solidFill>
                        <a:srgbClr val="000000"/>
                      </a:solidFill>
                    </a:endParaRPr>
                  </a:p>
                </p:txBody>
              </p:sp>
              <p:sp>
                <p:nvSpPr>
                  <p:cNvPr id="602" name="Freeform 352"/>
                  <p:cNvSpPr>
                    <a:spLocks/>
                  </p:cNvSpPr>
                  <p:nvPr/>
                </p:nvSpPr>
                <p:spPr bwMode="auto">
                  <a:xfrm>
                    <a:off x="2885" y="3351"/>
                    <a:ext cx="51" cy="80"/>
                  </a:xfrm>
                  <a:custGeom>
                    <a:avLst/>
                    <a:gdLst>
                      <a:gd name="T0" fmla="*/ 2 w 62"/>
                      <a:gd name="T1" fmla="*/ 0 h 71"/>
                      <a:gd name="T2" fmla="*/ 13 w 62"/>
                      <a:gd name="T3" fmla="*/ 59 h 71"/>
                      <a:gd name="T4" fmla="*/ 5 w 62"/>
                      <a:gd name="T5" fmla="*/ 134 h 71"/>
                      <a:gd name="T6" fmla="*/ 9 w 62"/>
                      <a:gd name="T7" fmla="*/ 183 h 71"/>
                      <a:gd name="T8" fmla="*/ 0 w 62"/>
                      <a:gd name="T9" fmla="*/ 126 h 71"/>
                      <a:gd name="T10" fmla="*/ 9 w 62"/>
                      <a:gd name="T11" fmla="*/ 48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03" name="Freeform 353"/>
                  <p:cNvSpPr>
                    <a:spLocks/>
                  </p:cNvSpPr>
                  <p:nvPr/>
                </p:nvSpPr>
                <p:spPr bwMode="auto">
                  <a:xfrm>
                    <a:off x="2920" y="3430"/>
                    <a:ext cx="167" cy="24"/>
                  </a:xfrm>
                  <a:custGeom>
                    <a:avLst/>
                    <a:gdLst>
                      <a:gd name="T0" fmla="*/ 41 w 204"/>
                      <a:gd name="T1" fmla="*/ 3 h 22"/>
                      <a:gd name="T2" fmla="*/ 29 w 204"/>
                      <a:gd name="T3" fmla="*/ 44 h 22"/>
                      <a:gd name="T4" fmla="*/ 11 w 204"/>
                      <a:gd name="T5" fmla="*/ 15 h 22"/>
                      <a:gd name="T6" fmla="*/ 0 w 204"/>
                      <a:gd name="T7" fmla="*/ 27 h 22"/>
                      <a:gd name="T8" fmla="*/ 13 w 204"/>
                      <a:gd name="T9" fmla="*/ 0 h 22"/>
                      <a:gd name="T10" fmla="*/ 31 w 204"/>
                      <a:gd name="T11" fmla="*/ 29 h 22"/>
                      <a:gd name="T12" fmla="*/ 41 w 204"/>
                      <a:gd name="T13" fmla="*/ 3 h 22"/>
                      <a:gd name="T14" fmla="*/ 0 60000 65536"/>
                      <a:gd name="T15" fmla="*/ 0 60000 65536"/>
                      <a:gd name="T16" fmla="*/ 0 60000 65536"/>
                      <a:gd name="T17" fmla="*/ 0 60000 65536"/>
                      <a:gd name="T18" fmla="*/ 0 60000 65536"/>
                      <a:gd name="T19" fmla="*/ 0 60000 65536"/>
                      <a:gd name="T20" fmla="*/ 0 60000 65536"/>
                      <a:gd name="T21" fmla="*/ 0 w 204"/>
                      <a:gd name="T22" fmla="*/ 0 h 22"/>
                      <a:gd name="T23" fmla="*/ 204 w 20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22">
                        <a:moveTo>
                          <a:pt x="204" y="3"/>
                        </a:moveTo>
                        <a:lnTo>
                          <a:pt x="141" y="22"/>
                        </a:lnTo>
                        <a:lnTo>
                          <a:pt x="54" y="7"/>
                        </a:lnTo>
                        <a:lnTo>
                          <a:pt x="0" y="14"/>
                        </a:lnTo>
                        <a:lnTo>
                          <a:pt x="65" y="0"/>
                        </a:lnTo>
                        <a:lnTo>
                          <a:pt x="150" y="15"/>
                        </a:lnTo>
                        <a:lnTo>
                          <a:pt x="204" y="3"/>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04" name="Freeform 354"/>
                  <p:cNvSpPr>
                    <a:spLocks/>
                  </p:cNvSpPr>
                  <p:nvPr/>
                </p:nvSpPr>
                <p:spPr bwMode="auto">
                  <a:xfrm>
                    <a:off x="2729" y="3431"/>
                    <a:ext cx="166" cy="24"/>
                  </a:xfrm>
                  <a:custGeom>
                    <a:avLst/>
                    <a:gdLst>
                      <a:gd name="T0" fmla="*/ 0 w 203"/>
                      <a:gd name="T1" fmla="*/ 38 h 22"/>
                      <a:gd name="T2" fmla="*/ 13 w 203"/>
                      <a:gd name="T3" fmla="*/ 0 h 22"/>
                      <a:gd name="T4" fmla="*/ 30 w 203"/>
                      <a:gd name="T5" fmla="*/ 27 h 22"/>
                      <a:gd name="T6" fmla="*/ 41 w 203"/>
                      <a:gd name="T7" fmla="*/ 15 h 22"/>
                      <a:gd name="T8" fmla="*/ 28 w 203"/>
                      <a:gd name="T9" fmla="*/ 44 h 22"/>
                      <a:gd name="T10" fmla="*/ 11 w 203"/>
                      <a:gd name="T11" fmla="*/ 15 h 22"/>
                      <a:gd name="T12" fmla="*/ 0 w 203"/>
                      <a:gd name="T13" fmla="*/ 38 h 22"/>
                      <a:gd name="T14" fmla="*/ 0 60000 65536"/>
                      <a:gd name="T15" fmla="*/ 0 60000 65536"/>
                      <a:gd name="T16" fmla="*/ 0 60000 65536"/>
                      <a:gd name="T17" fmla="*/ 0 60000 65536"/>
                      <a:gd name="T18" fmla="*/ 0 60000 65536"/>
                      <a:gd name="T19" fmla="*/ 0 60000 65536"/>
                      <a:gd name="T20" fmla="*/ 0 60000 65536"/>
                      <a:gd name="T21" fmla="*/ 0 w 203"/>
                      <a:gd name="T22" fmla="*/ 0 h 22"/>
                      <a:gd name="T23" fmla="*/ 203 w 20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22">
                        <a:moveTo>
                          <a:pt x="0" y="19"/>
                        </a:moveTo>
                        <a:lnTo>
                          <a:pt x="63" y="0"/>
                        </a:lnTo>
                        <a:lnTo>
                          <a:pt x="149" y="14"/>
                        </a:lnTo>
                        <a:lnTo>
                          <a:pt x="203" y="7"/>
                        </a:lnTo>
                        <a:lnTo>
                          <a:pt x="138" y="22"/>
                        </a:lnTo>
                        <a:lnTo>
                          <a:pt x="53" y="7"/>
                        </a:lnTo>
                        <a:lnTo>
                          <a:pt x="0" y="19"/>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sp>
                <p:nvSpPr>
                  <p:cNvPr id="605" name="Freeform 355"/>
                  <p:cNvSpPr>
                    <a:spLocks/>
                  </p:cNvSpPr>
                  <p:nvPr/>
                </p:nvSpPr>
                <p:spPr bwMode="auto">
                  <a:xfrm>
                    <a:off x="2907" y="3457"/>
                    <a:ext cx="51" cy="80"/>
                  </a:xfrm>
                  <a:custGeom>
                    <a:avLst/>
                    <a:gdLst>
                      <a:gd name="T0" fmla="*/ 2 w 62"/>
                      <a:gd name="T1" fmla="*/ 0 h 71"/>
                      <a:gd name="T2" fmla="*/ 13 w 62"/>
                      <a:gd name="T3" fmla="*/ 59 h 71"/>
                      <a:gd name="T4" fmla="*/ 5 w 62"/>
                      <a:gd name="T5" fmla="*/ 134 h 71"/>
                      <a:gd name="T6" fmla="*/ 9 w 62"/>
                      <a:gd name="T7" fmla="*/ 183 h 71"/>
                      <a:gd name="T8" fmla="*/ 0 w 62"/>
                      <a:gd name="T9" fmla="*/ 126 h 71"/>
                      <a:gd name="T10" fmla="*/ 9 w 62"/>
                      <a:gd name="T11" fmla="*/ 48 h 71"/>
                      <a:gd name="T12" fmla="*/ 2 w 62"/>
                      <a:gd name="T13" fmla="*/ 0 h 71"/>
                      <a:gd name="T14" fmla="*/ 0 60000 65536"/>
                      <a:gd name="T15" fmla="*/ 0 60000 65536"/>
                      <a:gd name="T16" fmla="*/ 0 60000 65536"/>
                      <a:gd name="T17" fmla="*/ 0 60000 65536"/>
                      <a:gd name="T18" fmla="*/ 0 60000 65536"/>
                      <a:gd name="T19" fmla="*/ 0 60000 65536"/>
                      <a:gd name="T20" fmla="*/ 0 60000 65536"/>
                      <a:gd name="T21" fmla="*/ 0 w 62"/>
                      <a:gd name="T22" fmla="*/ 0 h 71"/>
                      <a:gd name="T23" fmla="*/ 62 w 62"/>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71">
                        <a:moveTo>
                          <a:pt x="8" y="0"/>
                        </a:moveTo>
                        <a:lnTo>
                          <a:pt x="62" y="22"/>
                        </a:lnTo>
                        <a:lnTo>
                          <a:pt x="21" y="52"/>
                        </a:lnTo>
                        <a:lnTo>
                          <a:pt x="41" y="71"/>
                        </a:lnTo>
                        <a:lnTo>
                          <a:pt x="0" y="48"/>
                        </a:lnTo>
                        <a:lnTo>
                          <a:pt x="43" y="19"/>
                        </a:lnTo>
                        <a:lnTo>
                          <a:pt x="8" y="0"/>
                        </a:lnTo>
                        <a:close/>
                      </a:path>
                    </a:pathLst>
                  </a:custGeom>
                  <a:grpFill/>
                  <a:ln w="6350">
                    <a:solidFill>
                      <a:srgbClr val="FF0000"/>
                    </a:solidFill>
                    <a:miter lim="800000"/>
                    <a:headEnd/>
                    <a:tailEnd/>
                  </a:ln>
                </p:spPr>
                <p:txBody>
                  <a:bodyPr/>
                  <a:lstStyle/>
                  <a:p>
                    <a:pPr defTabSz="683741">
                      <a:defRPr/>
                    </a:pPr>
                    <a:endParaRPr lang="en-US" dirty="0">
                      <a:solidFill>
                        <a:srgbClr val="000000"/>
                      </a:solidFill>
                    </a:endParaRPr>
                  </a:p>
                </p:txBody>
              </p:sp>
            </p:grpSp>
            <p:grpSp>
              <p:nvGrpSpPr>
                <p:cNvPr id="104521" name="Group 373"/>
                <p:cNvGrpSpPr>
                  <a:grpSpLocks/>
                </p:cNvGrpSpPr>
                <p:nvPr/>
              </p:nvGrpSpPr>
              <p:grpSpPr bwMode="auto">
                <a:xfrm>
                  <a:off x="3214947" y="4447806"/>
                  <a:ext cx="1195500" cy="427623"/>
                  <a:chOff x="1045" y="2044"/>
                  <a:chExt cx="831" cy="457"/>
                </a:xfrm>
                <a:grpFill/>
              </p:grpSpPr>
              <p:sp>
                <p:nvSpPr>
                  <p:cNvPr id="579" name="AutoShape 359"/>
                  <p:cNvSpPr>
                    <a:spLocks noChangeArrowheads="1"/>
                  </p:cNvSpPr>
                  <p:nvPr/>
                </p:nvSpPr>
                <p:spPr bwMode="auto">
                  <a:xfrm>
                    <a:off x="1045" y="2185"/>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0" name="AutoShape 362"/>
                  <p:cNvSpPr>
                    <a:spLocks noChangeArrowheads="1"/>
                  </p:cNvSpPr>
                  <p:nvPr/>
                </p:nvSpPr>
                <p:spPr bwMode="auto">
                  <a:xfrm>
                    <a:off x="1201" y="2320"/>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1" name="AutoShape 363"/>
                  <p:cNvSpPr>
                    <a:spLocks noChangeArrowheads="1"/>
                  </p:cNvSpPr>
                  <p:nvPr/>
                </p:nvSpPr>
                <p:spPr bwMode="auto">
                  <a:xfrm>
                    <a:off x="1204" y="2044"/>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3" name="AutoShape 364"/>
                  <p:cNvSpPr>
                    <a:spLocks noChangeArrowheads="1"/>
                  </p:cNvSpPr>
                  <p:nvPr/>
                </p:nvSpPr>
                <p:spPr bwMode="auto">
                  <a:xfrm>
                    <a:off x="1675" y="2182"/>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4" name="AutoShape 369"/>
                  <p:cNvSpPr>
                    <a:spLocks noChangeArrowheads="1"/>
                  </p:cNvSpPr>
                  <p:nvPr/>
                </p:nvSpPr>
                <p:spPr bwMode="auto">
                  <a:xfrm>
                    <a:off x="1354" y="2185"/>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5" name="AutoShape 370"/>
                  <p:cNvSpPr>
                    <a:spLocks noChangeArrowheads="1"/>
                  </p:cNvSpPr>
                  <p:nvPr/>
                </p:nvSpPr>
                <p:spPr bwMode="auto">
                  <a:xfrm>
                    <a:off x="1513" y="2044"/>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sp>
                <p:nvSpPr>
                  <p:cNvPr id="586" name="AutoShape 372"/>
                  <p:cNvSpPr>
                    <a:spLocks noChangeArrowheads="1"/>
                  </p:cNvSpPr>
                  <p:nvPr/>
                </p:nvSpPr>
                <p:spPr bwMode="auto">
                  <a:xfrm>
                    <a:off x="1516" y="2317"/>
                    <a:ext cx="201" cy="181"/>
                  </a:xfrm>
                  <a:prstGeom prst="octagon">
                    <a:avLst>
                      <a:gd name="adj" fmla="val 29287"/>
                    </a:avLst>
                  </a:prstGeom>
                  <a:grpFill/>
                  <a:ln w="6350">
                    <a:solidFill>
                      <a:schemeClr val="tx1"/>
                    </a:solidFill>
                    <a:prstDash val="dash"/>
                    <a:miter lim="800000"/>
                    <a:headEnd/>
                    <a:tailEnd/>
                  </a:ln>
                </p:spPr>
                <p:txBody>
                  <a:bodyPr wrap="none" anchor="ctr"/>
                  <a:lstStyle/>
                  <a:p>
                    <a:pPr defTabSz="683741">
                      <a:defRPr/>
                    </a:pPr>
                    <a:endParaRPr lang="en-US" dirty="0">
                      <a:solidFill>
                        <a:srgbClr val="000000"/>
                      </a:solidFill>
                    </a:endParaRPr>
                  </a:p>
                </p:txBody>
              </p:sp>
            </p:grpSp>
          </p:grpSp>
          <p:cxnSp>
            <p:nvCxnSpPr>
              <p:cNvPr id="625" name="Straight Connector 624"/>
              <p:cNvCxnSpPr/>
              <p:nvPr/>
            </p:nvCxnSpPr>
            <p:spPr>
              <a:xfrm flipV="1">
                <a:off x="5973910" y="3654558"/>
                <a:ext cx="541305" cy="3016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30" name="Straight Connector 629"/>
          <p:cNvCxnSpPr/>
          <p:nvPr/>
        </p:nvCxnSpPr>
        <p:spPr>
          <a:xfrm flipV="1">
            <a:off x="1759744" y="3236119"/>
            <a:ext cx="5926931" cy="7144"/>
          </a:xfrm>
          <a:prstGeom prst="line">
            <a:avLst/>
          </a:prstGeom>
          <a:ln w="15875">
            <a:solidFill>
              <a:schemeClr val="tx1"/>
            </a:solidFill>
            <a:prstDash val="dash"/>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4522" name="Group 630"/>
          <p:cNvGrpSpPr>
            <a:grpSpLocks/>
          </p:cNvGrpSpPr>
          <p:nvPr/>
        </p:nvGrpSpPr>
        <p:grpSpPr bwMode="auto">
          <a:xfrm>
            <a:off x="1700213" y="2655094"/>
            <a:ext cx="4171950" cy="1740694"/>
            <a:chOff x="742950" y="3540125"/>
            <a:chExt cx="5562600" cy="2320925"/>
          </a:xfrm>
        </p:grpSpPr>
        <p:cxnSp>
          <p:nvCxnSpPr>
            <p:cNvPr id="632" name="Straight Connector 631"/>
            <p:cNvCxnSpPr/>
            <p:nvPr/>
          </p:nvCxnSpPr>
          <p:spPr>
            <a:xfrm rot="16200000" flipH="1">
              <a:off x="1735137" y="4559301"/>
              <a:ext cx="2035175" cy="24765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p:cNvCxnSpPr/>
            <p:nvPr/>
          </p:nvCxnSpPr>
          <p:spPr>
            <a:xfrm rot="5400000">
              <a:off x="70643" y="4212432"/>
              <a:ext cx="1725613" cy="38100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rot="5400000">
              <a:off x="-147637" y="4559300"/>
              <a:ext cx="2298700" cy="30480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flipH="1">
              <a:off x="3657600" y="3929063"/>
              <a:ext cx="206375" cy="1106487"/>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5122863" y="3994150"/>
              <a:ext cx="217487" cy="1119188"/>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a:off x="5934075" y="3702050"/>
              <a:ext cx="371475" cy="2124075"/>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grpSp>
      <p:cxnSp>
        <p:nvCxnSpPr>
          <p:cNvPr id="641" name="Straight Connector 640"/>
          <p:cNvCxnSpPr/>
          <p:nvPr/>
        </p:nvCxnSpPr>
        <p:spPr>
          <a:xfrm flipV="1">
            <a:off x="1804988" y="1878807"/>
            <a:ext cx="5926931" cy="7144"/>
          </a:xfrm>
          <a:prstGeom prst="line">
            <a:avLst/>
          </a:prstGeom>
          <a:ln w="15875">
            <a:solidFill>
              <a:schemeClr val="tx1"/>
            </a:solidFill>
            <a:prstDash val="dash"/>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4523" name="Group 658"/>
          <p:cNvGrpSpPr>
            <a:grpSpLocks/>
          </p:cNvGrpSpPr>
          <p:nvPr/>
        </p:nvGrpSpPr>
        <p:grpSpPr bwMode="auto">
          <a:xfrm>
            <a:off x="3290888" y="1351360"/>
            <a:ext cx="2322910" cy="1290638"/>
            <a:chOff x="2921000" y="909451"/>
            <a:chExt cx="3097213" cy="1482725"/>
          </a:xfrm>
        </p:grpSpPr>
        <p:cxnSp>
          <p:nvCxnSpPr>
            <p:cNvPr id="654" name="Straight Connector 653"/>
            <p:cNvCxnSpPr/>
            <p:nvPr/>
          </p:nvCxnSpPr>
          <p:spPr>
            <a:xfrm rot="5400000">
              <a:off x="5118808" y="1264343"/>
              <a:ext cx="1254297" cy="544513"/>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p:cNvCxnSpPr/>
            <p:nvPr/>
          </p:nvCxnSpPr>
          <p:spPr>
            <a:xfrm rot="16200000" flipH="1">
              <a:off x="2394194" y="1443095"/>
              <a:ext cx="1475886" cy="422275"/>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grpSp>
      <p:sp>
        <p:nvSpPr>
          <p:cNvPr id="675" name="Explosion 2 674"/>
          <p:cNvSpPr/>
          <p:nvPr/>
        </p:nvSpPr>
        <p:spPr>
          <a:xfrm rot="21285206">
            <a:off x="3621881" y="4251722"/>
            <a:ext cx="957263" cy="433388"/>
          </a:xfrm>
          <a:prstGeom prst="irregularSeal2">
            <a:avLst/>
          </a:prstGeom>
          <a:solidFill>
            <a:srgbClr val="FFFF00">
              <a:alpha val="54000"/>
            </a:srgbClr>
          </a:solidFill>
          <a:ln w="6350">
            <a:solidFill>
              <a:srgbClr val="FF0000"/>
            </a:solidFill>
            <a:prstDash val="sysDash"/>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366" tIns="34184" rIns="68366" bIns="34184" anchor="ctr"/>
          <a:lstStyle/>
          <a:p>
            <a:pPr algn="ctr" defTabSz="683741">
              <a:defRPr/>
            </a:pPr>
            <a:endParaRPr lang="en-US" dirty="0">
              <a:solidFill>
                <a:srgbClr val="FFFFFF"/>
              </a:solidFill>
            </a:endParaRPr>
          </a:p>
        </p:txBody>
      </p:sp>
      <p:sp>
        <p:nvSpPr>
          <p:cNvPr id="677" name="Explosion 2 676"/>
          <p:cNvSpPr/>
          <p:nvPr/>
        </p:nvSpPr>
        <p:spPr>
          <a:xfrm rot="21285206">
            <a:off x="3952875" y="2362200"/>
            <a:ext cx="604838" cy="329804"/>
          </a:xfrm>
          <a:prstGeom prst="irregularSeal2">
            <a:avLst/>
          </a:prstGeom>
          <a:solidFill>
            <a:srgbClr val="FFFF00">
              <a:alpha val="54000"/>
            </a:srgbClr>
          </a:solidFill>
          <a:ln w="6350">
            <a:solidFill>
              <a:srgbClr val="FF0000"/>
            </a:solidFill>
            <a:prstDash val="sysDash"/>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366" tIns="34184" rIns="68366" bIns="34184" anchor="ctr"/>
          <a:lstStyle/>
          <a:p>
            <a:pPr algn="ctr" defTabSz="683741">
              <a:defRPr/>
            </a:pPr>
            <a:endParaRPr lang="en-US" dirty="0">
              <a:solidFill>
                <a:srgbClr val="FFFFFF"/>
              </a:solidFill>
            </a:endParaRPr>
          </a:p>
        </p:txBody>
      </p:sp>
      <p:sp>
        <p:nvSpPr>
          <p:cNvPr id="678" name="Explosion 2 677"/>
          <p:cNvSpPr/>
          <p:nvPr/>
        </p:nvSpPr>
        <p:spPr>
          <a:xfrm rot="21285206">
            <a:off x="4017169" y="2759869"/>
            <a:ext cx="604838" cy="329804"/>
          </a:xfrm>
          <a:prstGeom prst="irregularSeal2">
            <a:avLst/>
          </a:prstGeom>
          <a:solidFill>
            <a:srgbClr val="FFFF00">
              <a:alpha val="40000"/>
            </a:srgbClr>
          </a:solidFill>
          <a:ln w="6350">
            <a:solidFill>
              <a:srgbClr val="FF0000"/>
            </a:solidFill>
            <a:prstDash val="sysDash"/>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366" tIns="34184" rIns="68366" bIns="34184" anchor="ctr"/>
          <a:lstStyle/>
          <a:p>
            <a:pPr algn="ctr" defTabSz="683741">
              <a:defRPr/>
            </a:pPr>
            <a:endParaRPr lang="en-US" dirty="0">
              <a:solidFill>
                <a:srgbClr val="FFFFFF"/>
              </a:solidFill>
            </a:endParaRPr>
          </a:p>
        </p:txBody>
      </p:sp>
      <p:grpSp>
        <p:nvGrpSpPr>
          <p:cNvPr id="104524" name="Group 428"/>
          <p:cNvGrpSpPr>
            <a:grpSpLocks/>
          </p:cNvGrpSpPr>
          <p:nvPr/>
        </p:nvGrpSpPr>
        <p:grpSpPr bwMode="auto">
          <a:xfrm>
            <a:off x="2843477" y="931166"/>
            <a:ext cx="5120473" cy="786587"/>
            <a:chOff x="2312988" y="1241555"/>
            <a:chExt cx="6826707" cy="1048782"/>
          </a:xfrm>
        </p:grpSpPr>
        <p:sp>
          <p:nvSpPr>
            <p:cNvPr id="661" name="Flowchart: Connector 660"/>
            <p:cNvSpPr/>
            <p:nvPr/>
          </p:nvSpPr>
          <p:spPr bwMode="auto">
            <a:xfrm>
              <a:off x="2878089" y="1517650"/>
              <a:ext cx="3085833" cy="652463"/>
            </a:xfrm>
            <a:prstGeom prst="flowChartConnector">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3741">
                <a:defRPr/>
              </a:pPr>
              <a:endParaRPr lang="en-US" dirty="0">
                <a:solidFill>
                  <a:srgbClr val="FFFFFF"/>
                </a:solidFill>
              </a:endParaRPr>
            </a:p>
          </p:txBody>
        </p:sp>
        <p:pic>
          <p:nvPicPr>
            <p:cNvPr id="104466" name="Picture 364" descr="j0245319"/>
            <p:cNvPicPr>
              <a:picLocks noChangeAspect="1" noChangeArrowheads="1"/>
            </p:cNvPicPr>
            <p:nvPr/>
          </p:nvPicPr>
          <p:blipFill>
            <a:blip r:embed="rId6"/>
            <a:srcRect/>
            <a:stretch>
              <a:fillRect/>
            </a:stretch>
          </p:blipFill>
          <p:spPr bwMode="auto">
            <a:xfrm>
              <a:off x="2668588" y="1430223"/>
              <a:ext cx="431800" cy="487187"/>
            </a:xfrm>
            <a:prstGeom prst="rect">
              <a:avLst/>
            </a:prstGeom>
            <a:noFill/>
            <a:ln w="12700">
              <a:noFill/>
              <a:miter lim="800000"/>
              <a:headEnd/>
              <a:tailEnd/>
            </a:ln>
          </p:spPr>
        </p:pic>
        <p:pic>
          <p:nvPicPr>
            <p:cNvPr id="104467" name="Picture 364" descr="j0245319"/>
            <p:cNvPicPr>
              <a:picLocks noChangeAspect="1" noChangeArrowheads="1"/>
            </p:cNvPicPr>
            <p:nvPr/>
          </p:nvPicPr>
          <p:blipFill>
            <a:blip r:embed="rId6"/>
            <a:srcRect/>
            <a:stretch>
              <a:fillRect/>
            </a:stretch>
          </p:blipFill>
          <p:spPr bwMode="auto">
            <a:xfrm>
              <a:off x="5765801" y="1423875"/>
              <a:ext cx="431800" cy="487187"/>
            </a:xfrm>
            <a:prstGeom prst="rect">
              <a:avLst/>
            </a:prstGeom>
            <a:noFill/>
            <a:ln w="12700">
              <a:noFill/>
              <a:miter lim="800000"/>
              <a:headEnd/>
              <a:tailEnd/>
            </a:ln>
          </p:spPr>
        </p:pic>
        <p:pic>
          <p:nvPicPr>
            <p:cNvPr id="104468" name="Picture 9"/>
            <p:cNvPicPr>
              <a:picLocks noChangeAspect="1" noChangeArrowheads="1"/>
            </p:cNvPicPr>
            <p:nvPr/>
          </p:nvPicPr>
          <p:blipFill>
            <a:blip r:embed="rId7"/>
            <a:srcRect/>
            <a:stretch>
              <a:fillRect/>
            </a:stretch>
          </p:blipFill>
          <p:spPr bwMode="auto">
            <a:xfrm>
              <a:off x="6188076" y="1485766"/>
              <a:ext cx="315912" cy="357058"/>
            </a:xfrm>
            <a:prstGeom prst="rect">
              <a:avLst/>
            </a:prstGeom>
            <a:noFill/>
            <a:ln w="9525">
              <a:noFill/>
              <a:miter lim="800000"/>
              <a:headEnd/>
              <a:tailEnd/>
            </a:ln>
          </p:spPr>
        </p:pic>
        <p:pic>
          <p:nvPicPr>
            <p:cNvPr id="104469" name="Picture 364" descr="j0245319"/>
            <p:cNvPicPr>
              <a:picLocks noChangeAspect="1" noChangeArrowheads="1"/>
            </p:cNvPicPr>
            <p:nvPr/>
          </p:nvPicPr>
          <p:blipFill>
            <a:blip r:embed="rId6"/>
            <a:srcRect/>
            <a:stretch>
              <a:fillRect/>
            </a:stretch>
          </p:blipFill>
          <p:spPr bwMode="auto">
            <a:xfrm>
              <a:off x="4500564" y="1265413"/>
              <a:ext cx="431800" cy="487187"/>
            </a:xfrm>
            <a:prstGeom prst="rect">
              <a:avLst/>
            </a:prstGeom>
            <a:noFill/>
            <a:ln w="12700">
              <a:noFill/>
              <a:miter lim="800000"/>
              <a:headEnd/>
              <a:tailEnd/>
            </a:ln>
          </p:spPr>
        </p:pic>
        <p:pic>
          <p:nvPicPr>
            <p:cNvPr id="104470" name="Picture 9"/>
            <p:cNvPicPr>
              <a:picLocks noChangeAspect="1" noChangeArrowheads="1"/>
            </p:cNvPicPr>
            <p:nvPr/>
          </p:nvPicPr>
          <p:blipFill>
            <a:blip r:embed="rId7"/>
            <a:srcRect/>
            <a:stretch>
              <a:fillRect/>
            </a:stretch>
          </p:blipFill>
          <p:spPr bwMode="auto">
            <a:xfrm>
              <a:off x="4876579" y="1241555"/>
              <a:ext cx="314325" cy="358645"/>
            </a:xfrm>
            <a:prstGeom prst="rect">
              <a:avLst/>
            </a:prstGeom>
            <a:noFill/>
            <a:ln w="9525">
              <a:noFill/>
              <a:miter lim="800000"/>
              <a:headEnd/>
              <a:tailEnd/>
            </a:ln>
          </p:spPr>
        </p:pic>
        <p:pic>
          <p:nvPicPr>
            <p:cNvPr id="104471" name="Picture 9"/>
            <p:cNvPicPr>
              <a:picLocks noChangeAspect="1" noChangeArrowheads="1"/>
            </p:cNvPicPr>
            <p:nvPr/>
          </p:nvPicPr>
          <p:blipFill>
            <a:blip r:embed="rId7"/>
            <a:srcRect/>
            <a:stretch>
              <a:fillRect/>
            </a:stretch>
          </p:blipFill>
          <p:spPr bwMode="auto">
            <a:xfrm>
              <a:off x="2312988" y="1463549"/>
              <a:ext cx="315913" cy="358645"/>
            </a:xfrm>
            <a:prstGeom prst="rect">
              <a:avLst/>
            </a:prstGeom>
            <a:noFill/>
            <a:ln w="9525">
              <a:noFill/>
              <a:miter lim="800000"/>
              <a:headEnd/>
              <a:tailEnd/>
            </a:ln>
          </p:spPr>
        </p:pic>
        <p:cxnSp>
          <p:nvCxnSpPr>
            <p:cNvPr id="668" name="Straight Connector 667"/>
            <p:cNvCxnSpPr/>
            <p:nvPr/>
          </p:nvCxnSpPr>
          <p:spPr bwMode="auto">
            <a:xfrm flipV="1">
              <a:off x="4151154" y="1606550"/>
              <a:ext cx="441287" cy="4397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4473" name="Picture 364" descr="j0245319"/>
            <p:cNvPicPr>
              <a:picLocks noChangeAspect="1" noChangeArrowheads="1"/>
            </p:cNvPicPr>
            <p:nvPr/>
          </p:nvPicPr>
          <p:blipFill>
            <a:blip r:embed="rId6"/>
            <a:srcRect/>
            <a:stretch>
              <a:fillRect/>
            </a:stretch>
          </p:blipFill>
          <p:spPr bwMode="auto">
            <a:xfrm>
              <a:off x="3808413" y="1803151"/>
              <a:ext cx="433388" cy="487186"/>
            </a:xfrm>
            <a:prstGeom prst="rect">
              <a:avLst/>
            </a:prstGeom>
            <a:noFill/>
            <a:ln w="12700">
              <a:noFill/>
              <a:miter lim="800000"/>
              <a:headEnd/>
              <a:tailEnd/>
            </a:ln>
          </p:spPr>
        </p:pic>
        <p:sp>
          <p:nvSpPr>
            <p:cNvPr id="104474" name="Rectangle 114"/>
            <p:cNvSpPr>
              <a:spLocks noChangeArrowheads="1"/>
            </p:cNvSpPr>
            <p:nvPr/>
          </p:nvSpPr>
          <p:spPr bwMode="auto">
            <a:xfrm>
              <a:off x="4454739" y="1655565"/>
              <a:ext cx="960010" cy="553997"/>
            </a:xfrm>
            <a:prstGeom prst="rect">
              <a:avLst/>
            </a:prstGeom>
            <a:noFill/>
            <a:ln w="9525">
              <a:noFill/>
              <a:miter lim="800000"/>
              <a:headEnd/>
              <a:tailEnd/>
            </a:ln>
          </p:spPr>
          <p:txBody>
            <a:bodyPr wrap="none">
              <a:spAutoFit/>
            </a:bodyPr>
            <a:lstStyle/>
            <a:p>
              <a:pPr algn="ctr" defTabSz="683419"/>
              <a:r>
                <a:rPr lang="en-US" altLang="zh-CN" sz="1050" dirty="0">
                  <a:solidFill>
                    <a:srgbClr val="000000"/>
                  </a:solidFill>
                </a:rPr>
                <a:t>Human, </a:t>
              </a:r>
            </a:p>
            <a:p>
              <a:pPr algn="ctr" defTabSz="683419"/>
              <a:r>
                <a:rPr lang="en-US" altLang="zh-CN" sz="1050" dirty="0">
                  <a:solidFill>
                    <a:srgbClr val="000000"/>
                  </a:solidFill>
                </a:rPr>
                <a:t>computer</a:t>
              </a:r>
            </a:p>
          </p:txBody>
        </p:sp>
        <p:sp>
          <p:nvSpPr>
            <p:cNvPr id="104476" name="Rectangle 7"/>
            <p:cNvSpPr>
              <a:spLocks noChangeArrowheads="1"/>
            </p:cNvSpPr>
            <p:nvPr/>
          </p:nvSpPr>
          <p:spPr bwMode="auto">
            <a:xfrm>
              <a:off x="7388769" y="1342238"/>
              <a:ext cx="1750926" cy="369332"/>
            </a:xfrm>
            <a:prstGeom prst="rect">
              <a:avLst/>
            </a:prstGeom>
            <a:noFill/>
            <a:ln w="9525">
              <a:noFill/>
              <a:miter lim="800000"/>
              <a:headEnd/>
              <a:tailEnd/>
            </a:ln>
          </p:spPr>
          <p:txBody>
            <a:bodyPr wrap="none">
              <a:spAutoFit/>
            </a:bodyPr>
            <a:lstStyle/>
            <a:p>
              <a:pPr marL="255985" indent="-255985" algn="ctr" defTabSz="683419">
                <a:spcBef>
                  <a:spcPct val="20000"/>
                </a:spcBef>
                <a:buClr>
                  <a:srgbClr val="FF3300"/>
                </a:buClr>
              </a:pPr>
              <a:r>
                <a:rPr lang="en-US" altLang="zh-CN" sz="1200" b="1" i="1" u="sng" dirty="0">
                  <a:solidFill>
                    <a:srgbClr val="006600"/>
                  </a:solidFill>
                </a:rPr>
                <a:t>Control operators</a:t>
              </a:r>
            </a:p>
          </p:txBody>
        </p:sp>
      </p:grpSp>
      <p:sp>
        <p:nvSpPr>
          <p:cNvPr id="428" name="Multiply 427"/>
          <p:cNvSpPr/>
          <p:nvPr/>
        </p:nvSpPr>
        <p:spPr>
          <a:xfrm>
            <a:off x="2971800" y="2514600"/>
            <a:ext cx="342900" cy="342900"/>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29" name="Picture 2" descr="https://encrypted-tbn3.gstatic.com/images?q=tbn:ANd9GcTonIMCrcqYYjt6vG-4_tbDHVk-qDsic_uEyMjAcI6FdcIq266F0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9567" y="1085850"/>
            <a:ext cx="511755" cy="511755"/>
          </a:xfrm>
          <a:prstGeom prst="rect">
            <a:avLst/>
          </a:prstGeom>
          <a:noFill/>
          <a:extLst>
            <a:ext uri="{909E8E84-426E-40DD-AFC4-6F175D3DCCD1}">
              <a14:hiddenFill xmlns:a14="http://schemas.microsoft.com/office/drawing/2010/main">
                <a:solidFill>
                  <a:srgbClr val="FFFFFF"/>
                </a:solidFill>
              </a14:hiddenFill>
            </a:ext>
          </a:extLst>
        </p:spPr>
      </p:pic>
      <p:sp>
        <p:nvSpPr>
          <p:cNvPr id="433" name="Title 3"/>
          <p:cNvSpPr txBox="1">
            <a:spLocks/>
          </p:cNvSpPr>
          <p:nvPr/>
        </p:nvSpPr>
        <p:spPr>
          <a:xfrm>
            <a:off x="14360" y="10415"/>
            <a:ext cx="7028114" cy="540845"/>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325" dirty="0">
                <a:solidFill>
                  <a:srgbClr val="0070C0"/>
                </a:solidFill>
              </a:rPr>
              <a:t>Interdependent multi-layer view of the smart grid</a:t>
            </a:r>
          </a:p>
        </p:txBody>
      </p:sp>
      <p:pic>
        <p:nvPicPr>
          <p:cNvPr id="430" name="Picture 429" descr="MU Logo-BTD-H-BG-4C.png">
            <a:hlinkClick r:id="rId8" action="ppaction://hlinksldjump"/>
            <a:extLst>
              <a:ext uri="{FF2B5EF4-FFF2-40B4-BE49-F238E27FC236}">
                <a16:creationId xmlns:a16="http://schemas.microsoft.com/office/drawing/2014/main" id="{E8F72C3D-7E71-4CC5-A377-5C37E53E70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4756" y="4839284"/>
            <a:ext cx="1825541" cy="248237"/>
          </a:xfrm>
          <a:prstGeom prst="rect">
            <a:avLst/>
          </a:prstGeom>
        </p:spPr>
      </p:pic>
    </p:spTree>
    <p:extLst>
      <p:ext uri="{BB962C8B-B14F-4D97-AF65-F5344CB8AC3E}">
        <p14:creationId xmlns:p14="http://schemas.microsoft.com/office/powerpoint/2010/main" val="20471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0"/>
                                        </p:tgtEl>
                                        <p:attrNameLst>
                                          <p:attrName>style.visibility</p:attrName>
                                        </p:attrNameLst>
                                      </p:cBhvr>
                                      <p:to>
                                        <p:strVal val="visible"/>
                                      </p:to>
                                    </p:set>
                                    <p:animEffect transition="in" filter="wipe(left)">
                                      <p:cBhvr>
                                        <p:cTn id="12" dur="500"/>
                                        <p:tgtEl>
                                          <p:spTgt spid="630"/>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01"/>
                                        </p:tgtEl>
                                        <p:attrNameLst>
                                          <p:attrName>style.visibility</p:attrName>
                                        </p:attrNameLst>
                                      </p:cBhvr>
                                      <p:to>
                                        <p:strVal val="visible"/>
                                      </p:to>
                                    </p:se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heckerboard(across)">
                                      <p:cBhvr>
                                        <p:cTn id="19" dur="500"/>
                                        <p:tgtEl>
                                          <p:spTgt spid="15"/>
                                        </p:tgtEl>
                                      </p:cBhvr>
                                    </p:animEffect>
                                  </p:childTnLst>
                                </p:cTn>
                              </p:par>
                            </p:childTnLst>
                          </p:cTn>
                        </p:par>
                        <p:par>
                          <p:cTn id="20" fill="hold" nodeType="afterGroup">
                            <p:stCondLst>
                              <p:cond delay="1000"/>
                            </p:stCondLst>
                            <p:childTnLst>
                              <p:par>
                                <p:cTn id="21" presetID="6" presetClass="entr" presetSubtype="3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circle(out)">
                                      <p:cBhvr>
                                        <p:cTn id="23" dur="2000"/>
                                        <p:tgtEl>
                                          <p:spTgt spid="31"/>
                                        </p:tgtEl>
                                      </p:cBhvr>
                                    </p:animEffect>
                                  </p:childTnLst>
                                </p:cTn>
                              </p:par>
                            </p:childTnLst>
                          </p:cTn>
                        </p:par>
                        <p:par>
                          <p:cTn id="24" fill="hold" nodeType="afterGroup">
                            <p:stCondLst>
                              <p:cond delay="3000"/>
                            </p:stCondLst>
                            <p:childTnLst>
                              <p:par>
                                <p:cTn id="25" presetID="22" presetClass="entr" presetSubtype="1" fill="hold" nodeType="afterEffect">
                                  <p:stCondLst>
                                    <p:cond delay="0"/>
                                  </p:stCondLst>
                                  <p:childTnLst>
                                    <p:set>
                                      <p:cBhvr>
                                        <p:cTn id="26" dur="1" fill="hold">
                                          <p:stCondLst>
                                            <p:cond delay="0"/>
                                          </p:stCondLst>
                                        </p:cTn>
                                        <p:tgtEl>
                                          <p:spTgt spid="104522"/>
                                        </p:tgtEl>
                                        <p:attrNameLst>
                                          <p:attrName>style.visibility</p:attrName>
                                        </p:attrNameLst>
                                      </p:cBhvr>
                                      <p:to>
                                        <p:strVal val="visible"/>
                                      </p:to>
                                    </p:set>
                                    <p:animEffect transition="in" filter="wipe(up)">
                                      <p:cBhvr>
                                        <p:cTn id="27" dur="500"/>
                                        <p:tgtEl>
                                          <p:spTgt spid="1045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41"/>
                                        </p:tgtEl>
                                        <p:attrNameLst>
                                          <p:attrName>style.visibility</p:attrName>
                                        </p:attrNameLst>
                                      </p:cBhvr>
                                      <p:to>
                                        <p:strVal val="visible"/>
                                      </p:to>
                                    </p:set>
                                    <p:animEffect transition="in" filter="wipe(left)">
                                      <p:cBhvr>
                                        <p:cTn id="32" dur="500"/>
                                        <p:tgtEl>
                                          <p:spTgt spid="641"/>
                                        </p:tgtEl>
                                      </p:cBhvr>
                                    </p:animEffect>
                                  </p:childTnLst>
                                </p:cTn>
                              </p:par>
                            </p:childTnLst>
                          </p:cTn>
                        </p:par>
                        <p:par>
                          <p:cTn id="33" fill="hold" nodeType="afterGroup">
                            <p:stCondLst>
                              <p:cond delay="500"/>
                            </p:stCondLst>
                            <p:childTnLst>
                              <p:par>
                                <p:cTn id="34" presetID="5" presetClass="entr" presetSubtype="10" fill="hold" nodeType="afterEffect">
                                  <p:stCondLst>
                                    <p:cond delay="0"/>
                                  </p:stCondLst>
                                  <p:childTnLst>
                                    <p:set>
                                      <p:cBhvr>
                                        <p:cTn id="35" dur="1" fill="hold">
                                          <p:stCondLst>
                                            <p:cond delay="0"/>
                                          </p:stCondLst>
                                        </p:cTn>
                                        <p:tgtEl>
                                          <p:spTgt spid="104524"/>
                                        </p:tgtEl>
                                        <p:attrNameLst>
                                          <p:attrName>style.visibility</p:attrName>
                                        </p:attrNameLst>
                                      </p:cBhvr>
                                      <p:to>
                                        <p:strVal val="visible"/>
                                      </p:to>
                                    </p:set>
                                    <p:animEffect transition="in" filter="checkerboard(across)">
                                      <p:cBhvr>
                                        <p:cTn id="36" dur="500"/>
                                        <p:tgtEl>
                                          <p:spTgt spid="10452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104523"/>
                                        </p:tgtEl>
                                        <p:attrNameLst>
                                          <p:attrName>style.visibility</p:attrName>
                                        </p:attrNameLst>
                                      </p:cBhvr>
                                      <p:to>
                                        <p:strVal val="visible"/>
                                      </p:to>
                                    </p:set>
                                    <p:animEffect transition="in" filter="wipe(up)">
                                      <p:cBhvr>
                                        <p:cTn id="40" dur="500"/>
                                        <p:tgtEl>
                                          <p:spTgt spid="1045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grpId="0" nodeType="clickEffect">
                                  <p:stCondLst>
                                    <p:cond delay="0"/>
                                  </p:stCondLst>
                                  <p:childTnLst>
                                    <p:set>
                                      <p:cBhvr>
                                        <p:cTn id="44" dur="1" fill="hold">
                                          <p:stCondLst>
                                            <p:cond delay="0"/>
                                          </p:stCondLst>
                                        </p:cTn>
                                        <p:tgtEl>
                                          <p:spTgt spid="675"/>
                                        </p:tgtEl>
                                        <p:attrNameLst>
                                          <p:attrName>style.visibility</p:attrName>
                                        </p:attrNameLst>
                                      </p:cBhvr>
                                      <p:to>
                                        <p:strVal val="visible"/>
                                      </p:to>
                                    </p:set>
                                    <p:anim calcmode="lin" valueType="num">
                                      <p:cBhvr>
                                        <p:cTn id="45" dur="500" fill="hold"/>
                                        <p:tgtEl>
                                          <p:spTgt spid="675"/>
                                        </p:tgtEl>
                                        <p:attrNameLst>
                                          <p:attrName>ppt_w</p:attrName>
                                        </p:attrNameLst>
                                      </p:cBhvr>
                                      <p:tavLst>
                                        <p:tav tm="0">
                                          <p:val>
                                            <p:strVal val="2/3*#ppt_w"/>
                                          </p:val>
                                        </p:tav>
                                        <p:tav tm="100000">
                                          <p:val>
                                            <p:strVal val="#ppt_w"/>
                                          </p:val>
                                        </p:tav>
                                      </p:tavLst>
                                    </p:anim>
                                    <p:anim calcmode="lin" valueType="num">
                                      <p:cBhvr>
                                        <p:cTn id="46" dur="500" fill="hold"/>
                                        <p:tgtEl>
                                          <p:spTgt spid="675"/>
                                        </p:tgtEl>
                                        <p:attrNameLst>
                                          <p:attrName>ppt_h</p:attrName>
                                        </p:attrNameLst>
                                      </p:cBhvr>
                                      <p:tavLst>
                                        <p:tav tm="0">
                                          <p:val>
                                            <p:strVal val="2/3*#ppt_h"/>
                                          </p:val>
                                        </p:tav>
                                        <p:tav tm="100000">
                                          <p:val>
                                            <p:strVal val="#ppt_h"/>
                                          </p:val>
                                        </p:tav>
                                      </p:tavLst>
                                    </p:anim>
                                  </p:childTnLst>
                                </p:cTn>
                              </p:par>
                            </p:childTnLst>
                          </p:cTn>
                        </p:par>
                      </p:childTnLst>
                    </p:cTn>
                  </p:par>
                  <p:par>
                    <p:cTn id="47" fill="hold">
                      <p:stCondLst>
                        <p:cond delay="indefinite"/>
                      </p:stCondLst>
                      <p:childTnLst>
                        <p:par>
                          <p:cTn id="48" fill="hold" nodeType="withGroup">
                            <p:stCondLst>
                              <p:cond delay="0"/>
                            </p:stCondLst>
                            <p:childTnLst>
                              <p:par>
                                <p:cTn id="49" presetID="23" presetClass="entr" presetSubtype="272" fill="hold" grpId="0" nodeType="clickEffect">
                                  <p:stCondLst>
                                    <p:cond delay="0"/>
                                  </p:stCondLst>
                                  <p:childTnLst>
                                    <p:set>
                                      <p:cBhvr>
                                        <p:cTn id="50" dur="1" fill="hold">
                                          <p:stCondLst>
                                            <p:cond delay="0"/>
                                          </p:stCondLst>
                                        </p:cTn>
                                        <p:tgtEl>
                                          <p:spTgt spid="677"/>
                                        </p:tgtEl>
                                        <p:attrNameLst>
                                          <p:attrName>style.visibility</p:attrName>
                                        </p:attrNameLst>
                                      </p:cBhvr>
                                      <p:to>
                                        <p:strVal val="visible"/>
                                      </p:to>
                                    </p:set>
                                    <p:anim calcmode="lin" valueType="num">
                                      <p:cBhvr>
                                        <p:cTn id="51" dur="500" fill="hold"/>
                                        <p:tgtEl>
                                          <p:spTgt spid="677"/>
                                        </p:tgtEl>
                                        <p:attrNameLst>
                                          <p:attrName>ppt_w</p:attrName>
                                        </p:attrNameLst>
                                      </p:cBhvr>
                                      <p:tavLst>
                                        <p:tav tm="0">
                                          <p:val>
                                            <p:strVal val="2/3*#ppt_w"/>
                                          </p:val>
                                        </p:tav>
                                        <p:tav tm="100000">
                                          <p:val>
                                            <p:strVal val="#ppt_w"/>
                                          </p:val>
                                        </p:tav>
                                      </p:tavLst>
                                    </p:anim>
                                    <p:anim calcmode="lin" valueType="num">
                                      <p:cBhvr>
                                        <p:cTn id="52" dur="500" fill="hold"/>
                                        <p:tgtEl>
                                          <p:spTgt spid="677"/>
                                        </p:tgtEl>
                                        <p:attrNameLst>
                                          <p:attrName>ppt_h</p:attrName>
                                        </p:attrNameLst>
                                      </p:cBhvr>
                                      <p:tavLst>
                                        <p:tav tm="0">
                                          <p:val>
                                            <p:strVal val="2/3*#ppt_h"/>
                                          </p:val>
                                        </p:tav>
                                        <p:tav tm="100000">
                                          <p:val>
                                            <p:strVal val="#ppt_h"/>
                                          </p:val>
                                        </p:tav>
                                      </p:tavLst>
                                    </p:anim>
                                  </p:childTnLst>
                                </p:cTn>
                              </p:par>
                            </p:childTnLst>
                          </p:cTn>
                        </p:par>
                        <p:par>
                          <p:cTn id="53" fill="hold" nodeType="afterGroup">
                            <p:stCondLst>
                              <p:cond delay="500"/>
                            </p:stCondLst>
                            <p:childTnLst>
                              <p:par>
                                <p:cTn id="54" presetID="23" presetClass="entr" presetSubtype="272" fill="hold" grpId="0" nodeType="afterEffect">
                                  <p:stCondLst>
                                    <p:cond delay="0"/>
                                  </p:stCondLst>
                                  <p:childTnLst>
                                    <p:set>
                                      <p:cBhvr>
                                        <p:cTn id="55" dur="1" fill="hold">
                                          <p:stCondLst>
                                            <p:cond delay="0"/>
                                          </p:stCondLst>
                                        </p:cTn>
                                        <p:tgtEl>
                                          <p:spTgt spid="678"/>
                                        </p:tgtEl>
                                        <p:attrNameLst>
                                          <p:attrName>style.visibility</p:attrName>
                                        </p:attrNameLst>
                                      </p:cBhvr>
                                      <p:to>
                                        <p:strVal val="visible"/>
                                      </p:to>
                                    </p:set>
                                    <p:anim calcmode="lin" valueType="num">
                                      <p:cBhvr>
                                        <p:cTn id="56" dur="500" fill="hold"/>
                                        <p:tgtEl>
                                          <p:spTgt spid="678"/>
                                        </p:tgtEl>
                                        <p:attrNameLst>
                                          <p:attrName>ppt_w</p:attrName>
                                        </p:attrNameLst>
                                      </p:cBhvr>
                                      <p:tavLst>
                                        <p:tav tm="0">
                                          <p:val>
                                            <p:strVal val="2/3*#ppt_w"/>
                                          </p:val>
                                        </p:tav>
                                        <p:tav tm="100000">
                                          <p:val>
                                            <p:strVal val="#ppt_w"/>
                                          </p:val>
                                        </p:tav>
                                      </p:tavLst>
                                    </p:anim>
                                    <p:anim calcmode="lin" valueType="num">
                                      <p:cBhvr>
                                        <p:cTn id="57" dur="500" fill="hold"/>
                                        <p:tgtEl>
                                          <p:spTgt spid="678"/>
                                        </p:tgtEl>
                                        <p:attrNameLst>
                                          <p:attrName>ppt_h</p:attrName>
                                        </p:attrNameLst>
                                      </p:cBhvr>
                                      <p:tavLst>
                                        <p:tav tm="0">
                                          <p:val>
                                            <p:strVal val="2/3*#ppt_h"/>
                                          </p:val>
                                        </p:tav>
                                        <p:tav tm="100000">
                                          <p:val>
                                            <p:strVal val="#ppt_h"/>
                                          </p:val>
                                        </p:tav>
                                      </p:tavLst>
                                    </p:anim>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4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9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675" grpId="0" animBg="1"/>
      <p:bldP spid="677" grpId="0" animBg="1"/>
      <p:bldP spid="678" grpId="0" animBg="1"/>
      <p:bldP spid="4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U Logo-BTD-H-BG-4C.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327" y="4738021"/>
            <a:ext cx="2174875" cy="295739"/>
          </a:xfrm>
          <a:prstGeom prst="rect">
            <a:avLst/>
          </a:prstGeom>
        </p:spPr>
      </p:pic>
      <p:sp>
        <p:nvSpPr>
          <p:cNvPr id="6" name="Title 1">
            <a:extLst>
              <a:ext uri="{FF2B5EF4-FFF2-40B4-BE49-F238E27FC236}">
                <a16:creationId xmlns:a16="http://schemas.microsoft.com/office/drawing/2014/main" id="{44D9FF90-6E42-44CB-ACC3-3B0F235F8726}"/>
              </a:ext>
            </a:extLst>
          </p:cNvPr>
          <p:cNvSpPr txBox="1">
            <a:spLocks/>
          </p:cNvSpPr>
          <p:nvPr/>
        </p:nvSpPr>
        <p:spPr>
          <a:xfrm>
            <a:off x="-1424" y="-4384"/>
            <a:ext cx="7901189" cy="769649"/>
          </a:xfrm>
          <a:prstGeom prst="rect">
            <a:avLst/>
          </a:prstGeom>
        </p:spPr>
        <p:txBody>
          <a:bodyPr>
            <a:noAutofit/>
          </a:bodyPr>
          <a:lstStyle>
            <a:lvl1pPr algn="l" defTabSz="457200" rtl="0" eaLnBrk="0" fontAlgn="base" hangingPunct="0">
              <a:spcBef>
                <a:spcPct val="0"/>
              </a:spcBef>
              <a:spcAft>
                <a:spcPct val="0"/>
              </a:spcAft>
              <a:defRPr sz="3200" kern="1200">
                <a:solidFill>
                  <a:schemeClr val="accent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b="1" i="1" dirty="0">
                <a:latin typeface="+mj-lt"/>
                <a:cs typeface="Times New Roman" panose="02020603050405020304" pitchFamily="18" charset="0"/>
              </a:rPr>
              <a:t>Cascading failures in power grid : overview</a:t>
            </a:r>
            <a:endParaRPr lang="en-US" sz="2400" b="1" i="1" dirty="0">
              <a:latin typeface="+mj-lt"/>
            </a:endParaRPr>
          </a:p>
        </p:txBody>
      </p:sp>
      <p:pic>
        <p:nvPicPr>
          <p:cNvPr id="7" name="Picture 6">
            <a:extLst>
              <a:ext uri="{FF2B5EF4-FFF2-40B4-BE49-F238E27FC236}">
                <a16:creationId xmlns:a16="http://schemas.microsoft.com/office/drawing/2014/main" id="{20F386E3-547F-4CE0-867E-6E2C3E8F2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04" y="965039"/>
            <a:ext cx="3514406" cy="3523486"/>
          </a:xfrm>
          <a:prstGeom prst="rect">
            <a:avLst/>
          </a:prstGeom>
        </p:spPr>
      </p:pic>
      <p:sp>
        <p:nvSpPr>
          <p:cNvPr id="8" name="TextBox 7">
            <a:extLst>
              <a:ext uri="{FF2B5EF4-FFF2-40B4-BE49-F238E27FC236}">
                <a16:creationId xmlns:a16="http://schemas.microsoft.com/office/drawing/2014/main" id="{0296C241-9E1B-427A-AF93-CB3C0C4ADA58}"/>
              </a:ext>
            </a:extLst>
          </p:cNvPr>
          <p:cNvSpPr txBox="1"/>
          <p:nvPr/>
        </p:nvSpPr>
        <p:spPr>
          <a:xfrm>
            <a:off x="783211" y="4568744"/>
            <a:ext cx="1823465" cy="261610"/>
          </a:xfrm>
          <a:prstGeom prst="rect">
            <a:avLst/>
          </a:prstGeom>
          <a:noFill/>
        </p:spPr>
        <p:txBody>
          <a:bodyPr wrap="square" rtlCol="0">
            <a:spAutoFit/>
          </a:bodyPr>
          <a:lstStyle/>
          <a:p>
            <a:pPr algn="ctr"/>
            <a:r>
              <a:rPr lang="en-US" sz="1100" dirty="0">
                <a:latin typeface="+mj-lt"/>
              </a:rPr>
              <a:t>Source: Wikipedia</a:t>
            </a:r>
          </a:p>
        </p:txBody>
      </p:sp>
      <p:graphicFrame>
        <p:nvGraphicFramePr>
          <p:cNvPr id="9" name="Diagram 8">
            <a:extLst>
              <a:ext uri="{FF2B5EF4-FFF2-40B4-BE49-F238E27FC236}">
                <a16:creationId xmlns:a16="http://schemas.microsoft.com/office/drawing/2014/main" id="{737D9777-446C-4C6A-8857-5890E0435D6E}"/>
              </a:ext>
            </a:extLst>
          </p:cNvPr>
          <p:cNvGraphicFramePr/>
          <p:nvPr>
            <p:extLst>
              <p:ext uri="{D42A27DB-BD31-4B8C-83A1-F6EECF244321}">
                <p14:modId xmlns:p14="http://schemas.microsoft.com/office/powerpoint/2010/main" val="1369583265"/>
              </p:ext>
            </p:extLst>
          </p:nvPr>
        </p:nvGraphicFramePr>
        <p:xfrm>
          <a:off x="3831664" y="1354697"/>
          <a:ext cx="5211100" cy="24341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5553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3032" y="662638"/>
            <a:ext cx="6486447" cy="4132805"/>
          </a:xfrm>
          <a:prstGeom prst="rect">
            <a:avLst/>
          </a:prstGeom>
        </p:spPr>
        <p:txBody>
          <a:bodyPr>
            <a:noAutofit/>
          </a:bodyPr>
          <a:lstStyle/>
          <a:p>
            <a:pPr marL="257175" lvl="1" indent="-257175" algn="just">
              <a:defRPr/>
            </a:pPr>
            <a:r>
              <a:rPr lang="en-US" altLang="zh-CN" sz="1350" b="1" u="sng" dirty="0">
                <a:solidFill>
                  <a:srgbClr val="006600"/>
                </a:solidFill>
              </a:rPr>
              <a:t>2003 Northeast Blackout</a:t>
            </a:r>
          </a:p>
          <a:p>
            <a:pPr marL="557213" lvl="2" indent="-257175" algn="just">
              <a:defRPr/>
            </a:pPr>
            <a:r>
              <a:rPr lang="en-US" altLang="zh-CN" sz="1200" dirty="0"/>
              <a:t>Occurred due to combination of transmission</a:t>
            </a:r>
          </a:p>
          <a:p>
            <a:pPr marL="300038" lvl="2" indent="0" algn="just">
              <a:buNone/>
              <a:defRPr/>
            </a:pPr>
            <a:r>
              <a:rPr lang="en-US" altLang="zh-CN" sz="1200" dirty="0"/>
              <a:t>       line and communication network failures.</a:t>
            </a:r>
          </a:p>
          <a:p>
            <a:pPr marL="557213" lvl="2" indent="-257175" algn="just">
              <a:defRPr/>
            </a:pPr>
            <a:r>
              <a:rPr lang="en-US" altLang="zh-CN" sz="1200" dirty="0"/>
              <a:t>Alarm software failed, left human operators</a:t>
            </a:r>
          </a:p>
          <a:p>
            <a:pPr marL="300038" lvl="2" indent="0" algn="just">
              <a:buNone/>
              <a:defRPr/>
            </a:pPr>
            <a:r>
              <a:rPr lang="en-US" altLang="zh-CN" sz="1200" dirty="0"/>
              <a:t>       unaware of transmission-line outage and </a:t>
            </a:r>
          </a:p>
          <a:p>
            <a:pPr marL="300038" lvl="2" indent="0" algn="just">
              <a:buNone/>
              <a:defRPr/>
            </a:pPr>
            <a:r>
              <a:rPr lang="en-US" altLang="zh-CN" sz="1200" dirty="0"/>
              <a:t>       resulting confusion and misjudgment led to </a:t>
            </a:r>
          </a:p>
          <a:p>
            <a:pPr marL="300038" lvl="2" indent="0" algn="just">
              <a:buNone/>
              <a:defRPr/>
            </a:pPr>
            <a:r>
              <a:rPr lang="en-US" altLang="zh-CN" sz="1200" dirty="0"/>
              <a:t>       cascading failures [1].</a:t>
            </a:r>
          </a:p>
          <a:p>
            <a:pPr marL="300038" lvl="2" indent="0" algn="just">
              <a:buNone/>
              <a:defRPr/>
            </a:pPr>
            <a:endParaRPr lang="en-US" altLang="zh-CN" sz="1050" dirty="0"/>
          </a:p>
          <a:p>
            <a:pPr marL="300038" lvl="2" indent="0" algn="just">
              <a:buNone/>
              <a:defRPr/>
            </a:pPr>
            <a:endParaRPr lang="en-US" altLang="zh-CN" sz="1050" dirty="0"/>
          </a:p>
          <a:p>
            <a:pPr marL="300038" lvl="2" indent="0" algn="just">
              <a:buNone/>
              <a:defRPr/>
            </a:pPr>
            <a:endParaRPr lang="en-US" altLang="zh-CN" sz="1050" dirty="0"/>
          </a:p>
          <a:p>
            <a:pPr marL="257175" lvl="1" indent="-257175" algn="just">
              <a:defRPr/>
            </a:pPr>
            <a:r>
              <a:rPr lang="en-US" altLang="zh-CN" sz="1350" b="1" u="sng" dirty="0">
                <a:solidFill>
                  <a:srgbClr val="006600"/>
                </a:solidFill>
              </a:rPr>
              <a:t>2011 South East Blackout (San Diego and AZ)</a:t>
            </a:r>
          </a:p>
          <a:p>
            <a:pPr marL="300038" lvl="2" indent="0" algn="just">
              <a:buNone/>
              <a:defRPr/>
            </a:pPr>
            <a:r>
              <a:rPr lang="en-US" altLang="zh-CN" sz="1200" dirty="0"/>
              <a:t>Technician accidentally shut 500-kv transmission line which lead to a blackout affecting 11 million people over 11 hours. Estimated losses in $12-$18M range [3].</a:t>
            </a:r>
          </a:p>
          <a:p>
            <a:pPr marL="300038" lvl="2" indent="0" algn="just">
              <a:buNone/>
              <a:defRPr/>
            </a:pPr>
            <a:endParaRPr lang="en-US" sz="1200" dirty="0"/>
          </a:p>
          <a:p>
            <a:pPr marL="214313" lvl="1" algn="just">
              <a:defRPr/>
            </a:pPr>
            <a:r>
              <a:rPr lang="en-US" altLang="zh-CN" sz="1350" b="1" u="sng" dirty="0">
                <a:solidFill>
                  <a:srgbClr val="006600"/>
                </a:solidFill>
              </a:rPr>
              <a:t>2015 Ukraine Blackout</a:t>
            </a:r>
          </a:p>
          <a:p>
            <a:pPr marL="300038" lvl="2" indent="0" algn="just">
              <a:buNone/>
              <a:defRPr/>
            </a:pPr>
            <a:r>
              <a:rPr lang="en-US" altLang="zh-CN" sz="1200" dirty="0"/>
              <a:t>In 2015, cyber attackers gained access to the Ukraine power grid using malware and eventually attacked the grid and did massive outage affecting 0.25 million subscribers.</a:t>
            </a:r>
            <a:endParaRPr lang="en-US" altLang="zh-CN" sz="1050" dirty="0"/>
          </a:p>
          <a:p>
            <a:pPr marL="300038" lvl="2" indent="0" algn="just">
              <a:buNone/>
              <a:defRPr/>
            </a:pPr>
            <a:endParaRPr lang="en-US" sz="1200" dirty="0"/>
          </a:p>
          <a:p>
            <a:pPr marL="557213" lvl="2" indent="-257175" algn="just">
              <a:defRPr/>
            </a:pPr>
            <a:endParaRPr lang="en-US" sz="1200" dirty="0"/>
          </a:p>
          <a:p>
            <a:pPr marL="557213" lvl="2" indent="-257175" algn="just">
              <a:defRPr/>
            </a:pPr>
            <a:endParaRPr lang="en-US" sz="1200" dirty="0"/>
          </a:p>
          <a:p>
            <a:pPr marL="557213" lvl="2" indent="-257175" algn="just">
              <a:defRPr/>
            </a:pPr>
            <a:endParaRPr lang="en-US" sz="1200" dirty="0">
              <a:latin typeface="Arial" pitchFamily="34" charset="0"/>
              <a:cs typeface="Arial" pitchFamily="34" charset="0"/>
            </a:endParaRPr>
          </a:p>
          <a:p>
            <a:pPr marL="0" indent="0" algn="just">
              <a:buNone/>
              <a:defRPr/>
            </a:pPr>
            <a:r>
              <a:rPr lang="en-US" sz="1200" dirty="0">
                <a:latin typeface="Arial" pitchFamily="34" charset="0"/>
                <a:cs typeface="Arial" pitchFamily="34" charset="0"/>
              </a:rPr>
              <a:t>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1069" y="569763"/>
            <a:ext cx="3679512" cy="224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4C0675E-6827-47C7-BCC9-3B212CB0D6C4}"/>
              </a:ext>
            </a:extLst>
          </p:cNvPr>
          <p:cNvSpPr/>
          <p:nvPr/>
        </p:nvSpPr>
        <p:spPr>
          <a:xfrm>
            <a:off x="0" y="4655057"/>
            <a:ext cx="6104586" cy="461665"/>
          </a:xfrm>
          <a:prstGeom prst="rect">
            <a:avLst/>
          </a:prstGeom>
        </p:spPr>
        <p:txBody>
          <a:bodyPr wrap="square">
            <a:spAutoFit/>
          </a:bodyPr>
          <a:lstStyle/>
          <a:p>
            <a:pPr lvl="0"/>
            <a:r>
              <a:rPr lang="en-US" altLang="zh-CN" sz="800" dirty="0">
                <a:solidFill>
                  <a:srgbClr val="006600"/>
                </a:solidFill>
              </a:rPr>
              <a:t>[1] U.S.-Canada System Outage Task Force, Princeton, NJ, USA, “Final Report on the August 14th Blackout in the United States and Canada 2004</a:t>
            </a:r>
          </a:p>
          <a:p>
            <a:r>
              <a:rPr lang="en-US" sz="800" dirty="0">
                <a:solidFill>
                  <a:srgbClr val="006600"/>
                </a:solidFill>
              </a:rPr>
              <a:t>[2] </a:t>
            </a:r>
            <a:r>
              <a:rPr lang="en-US" sz="800" dirty="0">
                <a:solidFill>
                  <a:srgbClr val="006600"/>
                </a:solidFill>
                <a:hlinkClick r:id="rId4">
                  <a:extLst>
                    <a:ext uri="{A12FA001-AC4F-418D-AE19-62706E023703}">
                      <ahyp:hlinkClr xmlns:ahyp="http://schemas.microsoft.com/office/drawing/2018/hyperlinkcolor" val="tx"/>
                    </a:ext>
                  </a:extLst>
                </a:hlinkClick>
              </a:rPr>
              <a:t>https://www.ferc.gov/legal/staff-reports/04-27-2012-ferc-nerc-report.pdf</a:t>
            </a:r>
            <a:endParaRPr lang="en-US" sz="800" dirty="0">
              <a:solidFill>
                <a:srgbClr val="006600"/>
              </a:solidFill>
            </a:endParaRPr>
          </a:p>
          <a:p>
            <a:r>
              <a:rPr lang="en-US" sz="800" dirty="0">
                <a:solidFill>
                  <a:srgbClr val="006600"/>
                </a:solidFill>
              </a:rPr>
              <a:t>[3] D. U. Case, “Analysis of the cyber attack on the Ukrainian power grid, "Electricity Information Sharing and Analysis Center (E-ISAC), 2016.</a:t>
            </a:r>
          </a:p>
        </p:txBody>
      </p:sp>
      <p:sp>
        <p:nvSpPr>
          <p:cNvPr id="13" name="Title 3"/>
          <p:cNvSpPr txBox="1">
            <a:spLocks/>
          </p:cNvSpPr>
          <p:nvPr/>
        </p:nvSpPr>
        <p:spPr>
          <a:xfrm>
            <a:off x="0" y="0"/>
            <a:ext cx="7028114" cy="569763"/>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Understanding large blackouts: known causes</a:t>
            </a:r>
          </a:p>
        </p:txBody>
      </p:sp>
      <p:pic>
        <p:nvPicPr>
          <p:cNvPr id="9" name="Picture 8" descr="MU Logo-BTD-H-BG-4C.png">
            <a:hlinkClick r:id="rId5" action="ppaction://hlinksldjump"/>
            <a:extLst>
              <a:ext uri="{FF2B5EF4-FFF2-40B4-BE49-F238E27FC236}">
                <a16:creationId xmlns:a16="http://schemas.microsoft.com/office/drawing/2014/main" id="{4DA92682-31D4-43DF-B4DE-6AFD4F9A3B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2327" y="4738021"/>
            <a:ext cx="2174875" cy="295739"/>
          </a:xfrm>
          <a:prstGeom prst="rect">
            <a:avLst/>
          </a:prstGeom>
        </p:spPr>
      </p:pic>
    </p:spTree>
    <p:extLst>
      <p:ext uri="{BB962C8B-B14F-4D97-AF65-F5344CB8AC3E}">
        <p14:creationId xmlns:p14="http://schemas.microsoft.com/office/powerpoint/2010/main" val="28296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9FE1FF-BB21-42BB-B009-434C90007E5D}"/>
              </a:ext>
            </a:extLst>
          </p:cNvPr>
          <p:cNvPicPr>
            <a:picLocks noChangeAspect="1"/>
          </p:cNvPicPr>
          <p:nvPr/>
        </p:nvPicPr>
        <p:blipFill>
          <a:blip r:embed="rId2"/>
          <a:stretch>
            <a:fillRect/>
          </a:stretch>
        </p:blipFill>
        <p:spPr>
          <a:xfrm>
            <a:off x="3892232" y="2715280"/>
            <a:ext cx="628650" cy="685800"/>
          </a:xfrm>
          <a:prstGeom prst="rect">
            <a:avLst/>
          </a:prstGeom>
        </p:spPr>
      </p:pic>
      <p:cxnSp>
        <p:nvCxnSpPr>
          <p:cNvPr id="12" name="Connector: Curved 11">
            <a:extLst>
              <a:ext uri="{FF2B5EF4-FFF2-40B4-BE49-F238E27FC236}">
                <a16:creationId xmlns:a16="http://schemas.microsoft.com/office/drawing/2014/main" id="{B0B879F6-5150-4A64-AF48-2FA28A3DA49F}"/>
              </a:ext>
            </a:extLst>
          </p:cNvPr>
          <p:cNvCxnSpPr>
            <a:cxnSpLocks/>
            <a:stCxn id="7" idx="0"/>
          </p:cNvCxnSpPr>
          <p:nvPr/>
        </p:nvCxnSpPr>
        <p:spPr>
          <a:xfrm rot="5400000" flipH="1" flipV="1">
            <a:off x="5499199" y="1422639"/>
            <a:ext cx="9525" cy="2585285"/>
          </a:xfrm>
          <a:prstGeom prst="curvedConnector3">
            <a:avLst>
              <a:gd name="adj1" fmla="val 7042110"/>
            </a:avLst>
          </a:prstGeom>
          <a:ln>
            <a:solidFill>
              <a:srgbClr val="00B05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4" name="Arrow: Left-Right 23">
            <a:extLst>
              <a:ext uri="{FF2B5EF4-FFF2-40B4-BE49-F238E27FC236}">
                <a16:creationId xmlns:a16="http://schemas.microsoft.com/office/drawing/2014/main" id="{F1AC63FE-3BF0-4BC0-9A52-7EE7CC3242E7}"/>
              </a:ext>
            </a:extLst>
          </p:cNvPr>
          <p:cNvSpPr/>
          <p:nvPr/>
        </p:nvSpPr>
        <p:spPr>
          <a:xfrm>
            <a:off x="4520883" y="2900642"/>
            <a:ext cx="460208" cy="264695"/>
          </a:xfrm>
          <a:prstGeom prst="leftRightArrow">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15404E55-2AD1-418F-AD8B-D072CAB38562}"/>
              </a:ext>
            </a:extLst>
          </p:cNvPr>
          <p:cNvSpPr/>
          <p:nvPr/>
        </p:nvSpPr>
        <p:spPr>
          <a:xfrm>
            <a:off x="5920305" y="2876704"/>
            <a:ext cx="460208" cy="264695"/>
          </a:xfrm>
          <a:prstGeom prst="leftRightArrow">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1A640-8114-4A35-B57C-68B16002E4DB}"/>
              </a:ext>
            </a:extLst>
          </p:cNvPr>
          <p:cNvSpPr txBox="1"/>
          <p:nvPr/>
        </p:nvSpPr>
        <p:spPr>
          <a:xfrm>
            <a:off x="3244729" y="2231828"/>
            <a:ext cx="703805" cy="707886"/>
          </a:xfrm>
          <a:prstGeom prst="rect">
            <a:avLst/>
          </a:prstGeom>
          <a:noFill/>
        </p:spPr>
        <p:txBody>
          <a:bodyPr wrap="square" rtlCol="0">
            <a:spAutoFit/>
          </a:bodyPr>
          <a:lstStyle/>
          <a:p>
            <a:r>
              <a:rPr lang="en-US" sz="1000" dirty="0"/>
              <a:t>Power grid</a:t>
            </a:r>
          </a:p>
          <a:p>
            <a:r>
              <a:rPr lang="en-US" sz="1000" dirty="0"/>
              <a:t>Internal  dynamics</a:t>
            </a:r>
          </a:p>
        </p:txBody>
      </p:sp>
      <p:sp>
        <p:nvSpPr>
          <p:cNvPr id="28" name="Arrow: Right 27">
            <a:extLst>
              <a:ext uri="{FF2B5EF4-FFF2-40B4-BE49-F238E27FC236}">
                <a16:creationId xmlns:a16="http://schemas.microsoft.com/office/drawing/2014/main" id="{430BDCA6-2664-4A72-A586-6CEE36D90B7A}"/>
              </a:ext>
            </a:extLst>
          </p:cNvPr>
          <p:cNvSpPr/>
          <p:nvPr/>
        </p:nvSpPr>
        <p:spPr>
          <a:xfrm>
            <a:off x="3328251" y="2923245"/>
            <a:ext cx="532585" cy="166973"/>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67ED7029-7999-488B-BB12-6AAA26A839EF}"/>
              </a:ext>
            </a:extLst>
          </p:cNvPr>
          <p:cNvSpPr/>
          <p:nvPr/>
        </p:nvSpPr>
        <p:spPr>
          <a:xfrm rot="10800000">
            <a:off x="7106168" y="2930395"/>
            <a:ext cx="532585" cy="166973"/>
          </a:xfrm>
          <a:prstGeom prst="rightArrow">
            <a:avLst/>
          </a:prstGeom>
          <a:solidFill>
            <a:schemeClr val="accent4">
              <a:alpha val="8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86996C6A-ACA8-475A-BC58-B9171687D6DD}"/>
              </a:ext>
            </a:extLst>
          </p:cNvPr>
          <p:cNvSpPr txBox="1"/>
          <p:nvPr/>
        </p:nvSpPr>
        <p:spPr>
          <a:xfrm>
            <a:off x="4655423" y="2164277"/>
            <a:ext cx="1846848" cy="415498"/>
          </a:xfrm>
          <a:prstGeom prst="rect">
            <a:avLst/>
          </a:prstGeom>
          <a:noFill/>
        </p:spPr>
        <p:txBody>
          <a:bodyPr wrap="square" rtlCol="0">
            <a:spAutoFit/>
          </a:bodyPr>
          <a:lstStyle/>
          <a:p>
            <a:pPr algn="ctr"/>
            <a:r>
              <a:rPr lang="en-US" sz="1050" dirty="0"/>
              <a:t>Power-communication interdependency</a:t>
            </a:r>
          </a:p>
        </p:txBody>
      </p:sp>
      <p:sp>
        <p:nvSpPr>
          <p:cNvPr id="33" name="TextBox 32">
            <a:extLst>
              <a:ext uri="{FF2B5EF4-FFF2-40B4-BE49-F238E27FC236}">
                <a16:creationId xmlns:a16="http://schemas.microsoft.com/office/drawing/2014/main" id="{690BE416-44C4-4A28-8633-C22444E7F6FD}"/>
              </a:ext>
            </a:extLst>
          </p:cNvPr>
          <p:cNvSpPr txBox="1"/>
          <p:nvPr/>
        </p:nvSpPr>
        <p:spPr>
          <a:xfrm>
            <a:off x="4015445" y="3360361"/>
            <a:ext cx="1162063" cy="415498"/>
          </a:xfrm>
          <a:prstGeom prst="rect">
            <a:avLst/>
          </a:prstGeom>
          <a:noFill/>
        </p:spPr>
        <p:txBody>
          <a:bodyPr wrap="square" rtlCol="0">
            <a:spAutoFit/>
          </a:bodyPr>
          <a:lstStyle/>
          <a:p>
            <a:pPr algn="ctr"/>
            <a:r>
              <a:rPr lang="en-US" sz="1050" dirty="0"/>
              <a:t>Power-operator</a:t>
            </a:r>
          </a:p>
          <a:p>
            <a:pPr algn="ctr"/>
            <a:r>
              <a:rPr lang="en-US" sz="1050" dirty="0"/>
              <a:t> interdependency</a:t>
            </a:r>
          </a:p>
        </p:txBody>
      </p:sp>
      <p:sp>
        <p:nvSpPr>
          <p:cNvPr id="35" name="TextBox 34">
            <a:extLst>
              <a:ext uri="{FF2B5EF4-FFF2-40B4-BE49-F238E27FC236}">
                <a16:creationId xmlns:a16="http://schemas.microsoft.com/office/drawing/2014/main" id="{17E54547-79C4-4806-8FB0-5A1F0AB98BE3}"/>
              </a:ext>
            </a:extLst>
          </p:cNvPr>
          <p:cNvSpPr txBox="1"/>
          <p:nvPr/>
        </p:nvSpPr>
        <p:spPr>
          <a:xfrm>
            <a:off x="5551328" y="3332086"/>
            <a:ext cx="1615189" cy="415498"/>
          </a:xfrm>
          <a:prstGeom prst="rect">
            <a:avLst/>
          </a:prstGeom>
          <a:noFill/>
        </p:spPr>
        <p:txBody>
          <a:bodyPr wrap="square" rtlCol="0">
            <a:spAutoFit/>
          </a:bodyPr>
          <a:lstStyle/>
          <a:p>
            <a:pPr algn="ctr"/>
            <a:r>
              <a:rPr lang="en-US" sz="1050" dirty="0"/>
              <a:t>Communication-operator</a:t>
            </a:r>
          </a:p>
          <a:p>
            <a:pPr algn="ctr"/>
            <a:r>
              <a:rPr lang="en-US" sz="1050" dirty="0"/>
              <a:t> interdependency</a:t>
            </a:r>
          </a:p>
        </p:txBody>
      </p:sp>
      <p:graphicFrame>
        <p:nvGraphicFramePr>
          <p:cNvPr id="37" name="Diagram 36">
            <a:extLst>
              <a:ext uri="{FF2B5EF4-FFF2-40B4-BE49-F238E27FC236}">
                <a16:creationId xmlns:a16="http://schemas.microsoft.com/office/drawing/2014/main" id="{B1FBE9F2-089A-49DA-AEC8-F0339BE49D5F}"/>
              </a:ext>
            </a:extLst>
          </p:cNvPr>
          <p:cNvGraphicFramePr/>
          <p:nvPr>
            <p:extLst>
              <p:ext uri="{D42A27DB-BD31-4B8C-83A1-F6EECF244321}">
                <p14:modId xmlns:p14="http://schemas.microsoft.com/office/powerpoint/2010/main" val="691103960"/>
              </p:ext>
            </p:extLst>
          </p:nvPr>
        </p:nvGraphicFramePr>
        <p:xfrm>
          <a:off x="599935" y="1810592"/>
          <a:ext cx="3011465" cy="1970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0" name="Connector: Curved 39">
            <a:extLst>
              <a:ext uri="{FF2B5EF4-FFF2-40B4-BE49-F238E27FC236}">
                <a16:creationId xmlns:a16="http://schemas.microsoft.com/office/drawing/2014/main" id="{F4E271ED-0046-4BF9-9786-4D9AD339684C}"/>
              </a:ext>
            </a:extLst>
          </p:cNvPr>
          <p:cNvCxnSpPr>
            <a:cxnSpLocks/>
          </p:cNvCxnSpPr>
          <p:nvPr/>
        </p:nvCxnSpPr>
        <p:spPr>
          <a:xfrm>
            <a:off x="2328111" y="3167104"/>
            <a:ext cx="1532725" cy="952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08967D79-0979-429B-8397-600ABB012861}"/>
              </a:ext>
            </a:extLst>
          </p:cNvPr>
          <p:cNvSpPr/>
          <p:nvPr/>
        </p:nvSpPr>
        <p:spPr>
          <a:xfrm>
            <a:off x="1259569" y="3747184"/>
            <a:ext cx="1267364" cy="902970"/>
          </a:xfrm>
          <a:prstGeom prst="ellipse">
            <a:avLst/>
          </a:prstGeom>
          <a:solidFill>
            <a:srgbClr val="00206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50" b="1" u="sng" dirty="0">
                <a:solidFill>
                  <a:schemeClr val="bg1"/>
                </a:solidFill>
              </a:rPr>
              <a:t>Initial event</a:t>
            </a:r>
          </a:p>
          <a:p>
            <a:pPr algn="ctr"/>
            <a:r>
              <a:rPr lang="en-US" sz="1050" b="1" dirty="0">
                <a:solidFill>
                  <a:schemeClr val="bg1"/>
                </a:solidFill>
              </a:rPr>
              <a:t>Natural, human error, WMD</a:t>
            </a:r>
          </a:p>
        </p:txBody>
      </p:sp>
      <p:sp>
        <p:nvSpPr>
          <p:cNvPr id="47" name="Rectangle 46">
            <a:extLst>
              <a:ext uri="{FF2B5EF4-FFF2-40B4-BE49-F238E27FC236}">
                <a16:creationId xmlns:a16="http://schemas.microsoft.com/office/drawing/2014/main" id="{E4F5E546-3967-437A-8C48-79ED23BD8684}"/>
              </a:ext>
            </a:extLst>
          </p:cNvPr>
          <p:cNvSpPr/>
          <p:nvPr/>
        </p:nvSpPr>
        <p:spPr>
          <a:xfrm>
            <a:off x="3874185" y="2007869"/>
            <a:ext cx="3213935" cy="1870289"/>
          </a:xfrm>
          <a:prstGeom prst="rect">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49" name="Arrow: Bent-Up 48">
            <a:extLst>
              <a:ext uri="{FF2B5EF4-FFF2-40B4-BE49-F238E27FC236}">
                <a16:creationId xmlns:a16="http://schemas.microsoft.com/office/drawing/2014/main" id="{0CF2F0E8-9B5E-4CA0-BF40-5D50C01D61E9}"/>
              </a:ext>
            </a:extLst>
          </p:cNvPr>
          <p:cNvSpPr/>
          <p:nvPr/>
        </p:nvSpPr>
        <p:spPr>
          <a:xfrm>
            <a:off x="2472490" y="3869227"/>
            <a:ext cx="2048392" cy="447925"/>
          </a:xfrm>
          <a:prstGeom prst="bentUpArrow">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4B4062D-42ED-4890-9A80-C732A3766A30}"/>
              </a:ext>
            </a:extLst>
          </p:cNvPr>
          <p:cNvSpPr/>
          <p:nvPr/>
        </p:nvSpPr>
        <p:spPr>
          <a:xfrm>
            <a:off x="6732282" y="3815346"/>
            <a:ext cx="1259021" cy="902970"/>
          </a:xfrm>
          <a:prstGeom prst="ellipse">
            <a:avLst/>
          </a:prstGeom>
          <a:solidFill>
            <a:schemeClr val="accent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b="1" dirty="0"/>
              <a:t>Cascading Failures</a:t>
            </a:r>
          </a:p>
        </p:txBody>
      </p:sp>
      <p:sp>
        <p:nvSpPr>
          <p:cNvPr id="51" name="Arrow: Bent-Up 50">
            <a:extLst>
              <a:ext uri="{FF2B5EF4-FFF2-40B4-BE49-F238E27FC236}">
                <a16:creationId xmlns:a16="http://schemas.microsoft.com/office/drawing/2014/main" id="{D93FBEF4-DD9E-487D-B2BE-03ABB18EA006}"/>
              </a:ext>
            </a:extLst>
          </p:cNvPr>
          <p:cNvSpPr/>
          <p:nvPr/>
        </p:nvSpPr>
        <p:spPr>
          <a:xfrm rot="5400000">
            <a:off x="6089210" y="3754544"/>
            <a:ext cx="510340" cy="739707"/>
          </a:xfrm>
          <a:prstGeom prst="bentUpArrow">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BC04C438-775A-4C62-82E8-3FA847C7C45F}"/>
              </a:ext>
            </a:extLst>
          </p:cNvPr>
          <p:cNvPicPr>
            <a:picLocks noChangeAspect="1"/>
          </p:cNvPicPr>
          <p:nvPr/>
        </p:nvPicPr>
        <p:blipFill>
          <a:blip r:embed="rId8"/>
          <a:stretch>
            <a:fillRect/>
          </a:stretch>
        </p:blipFill>
        <p:spPr>
          <a:xfrm>
            <a:off x="6413948" y="2820215"/>
            <a:ext cx="640736" cy="456789"/>
          </a:xfrm>
          <a:prstGeom prst="rect">
            <a:avLst/>
          </a:prstGeom>
        </p:spPr>
      </p:pic>
      <p:pic>
        <p:nvPicPr>
          <p:cNvPr id="57" name="Picture 2" descr="https://encrypted-tbn3.gstatic.com/images?q=tbn:ANd9GcTonIMCrcqYYjt6vG-4_tbDHVk-qDsic_uEyMjAcI6FdcIq266F0g">
            <a:extLst>
              <a:ext uri="{FF2B5EF4-FFF2-40B4-BE49-F238E27FC236}">
                <a16:creationId xmlns:a16="http://schemas.microsoft.com/office/drawing/2014/main" id="{647EFE69-CE70-477D-9429-EABD63229F85}"/>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982779" y="2837825"/>
            <a:ext cx="383816" cy="3838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24177A-F45E-4D05-92DC-F12677F0597F}"/>
              </a:ext>
            </a:extLst>
          </p:cNvPr>
          <p:cNvSpPr txBox="1"/>
          <p:nvPr/>
        </p:nvSpPr>
        <p:spPr>
          <a:xfrm>
            <a:off x="3717389" y="1191829"/>
            <a:ext cx="3921364" cy="646331"/>
          </a:xfrm>
          <a:prstGeom prst="rect">
            <a:avLst/>
          </a:prstGeom>
          <a:noFill/>
        </p:spPr>
        <p:txBody>
          <a:bodyPr wrap="square" rtlCol="0">
            <a:spAutoFit/>
          </a:bodyPr>
          <a:lstStyle/>
          <a:p>
            <a:pPr algn="ctr"/>
            <a:r>
              <a:rPr lang="en-US" b="1" i="1" u="sng" dirty="0">
                <a:solidFill>
                  <a:srgbClr val="006600"/>
                </a:solidFill>
              </a:rPr>
              <a:t>Dynamical and stochastic cascading failures behavior</a:t>
            </a:r>
          </a:p>
        </p:txBody>
      </p:sp>
      <p:sp>
        <p:nvSpPr>
          <p:cNvPr id="23" name="Oval 22">
            <a:extLst>
              <a:ext uri="{FF2B5EF4-FFF2-40B4-BE49-F238E27FC236}">
                <a16:creationId xmlns:a16="http://schemas.microsoft.com/office/drawing/2014/main" id="{8B790C4B-5C0B-4259-94C9-7029D4A85A98}"/>
              </a:ext>
            </a:extLst>
          </p:cNvPr>
          <p:cNvSpPr/>
          <p:nvPr/>
        </p:nvSpPr>
        <p:spPr>
          <a:xfrm>
            <a:off x="5085047" y="2672167"/>
            <a:ext cx="1003333" cy="673769"/>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050" dirty="0">
                <a:solidFill>
                  <a:schemeClr val="tx1"/>
                </a:solidFill>
              </a:rPr>
              <a:t>Human operator</a:t>
            </a:r>
          </a:p>
          <a:p>
            <a:pPr algn="ctr"/>
            <a:r>
              <a:rPr lang="en-US" sz="1050" dirty="0">
                <a:solidFill>
                  <a:schemeClr val="tx1"/>
                </a:solidFill>
              </a:rPr>
              <a:t>response </a:t>
            </a:r>
          </a:p>
        </p:txBody>
      </p:sp>
      <p:sp>
        <p:nvSpPr>
          <p:cNvPr id="27" name="TextBox 26">
            <a:extLst>
              <a:ext uri="{FF2B5EF4-FFF2-40B4-BE49-F238E27FC236}">
                <a16:creationId xmlns:a16="http://schemas.microsoft.com/office/drawing/2014/main" id="{2FE8F276-9598-40B5-855E-CCFFB6CFE214}"/>
              </a:ext>
            </a:extLst>
          </p:cNvPr>
          <p:cNvSpPr txBox="1"/>
          <p:nvPr/>
        </p:nvSpPr>
        <p:spPr>
          <a:xfrm>
            <a:off x="7063406" y="2291234"/>
            <a:ext cx="1150694" cy="577081"/>
          </a:xfrm>
          <a:prstGeom prst="rect">
            <a:avLst/>
          </a:prstGeom>
          <a:noFill/>
        </p:spPr>
        <p:txBody>
          <a:bodyPr wrap="square" rtlCol="0">
            <a:spAutoFit/>
          </a:bodyPr>
          <a:lstStyle/>
          <a:p>
            <a:r>
              <a:rPr lang="en-US" sz="1050" dirty="0"/>
              <a:t>Communication / control network</a:t>
            </a:r>
          </a:p>
          <a:p>
            <a:r>
              <a:rPr lang="en-US" sz="1050" dirty="0"/>
              <a:t>internal dynamics</a:t>
            </a:r>
          </a:p>
        </p:txBody>
      </p:sp>
      <p:sp>
        <p:nvSpPr>
          <p:cNvPr id="34" name="Title 3"/>
          <p:cNvSpPr txBox="1">
            <a:spLocks/>
          </p:cNvSpPr>
          <p:nvPr/>
        </p:nvSpPr>
        <p:spPr>
          <a:xfrm>
            <a:off x="0" y="32396"/>
            <a:ext cx="7028114" cy="488186"/>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200" b="1" i="1" kern="1200">
                <a:solidFill>
                  <a:schemeClr val="tx1"/>
                </a:solidFill>
                <a:latin typeface="+mj-lt"/>
                <a:ea typeface="+mj-ea"/>
                <a:cs typeface="+mj-cs"/>
              </a:defRPr>
            </a:lvl1pPr>
          </a:lstStyle>
          <a:p>
            <a:pPr algn="l"/>
            <a:r>
              <a:rPr lang="en-US" sz="2400" dirty="0">
                <a:solidFill>
                  <a:srgbClr val="0070C0"/>
                </a:solidFill>
              </a:rPr>
              <a:t>Overview of cascading failure dynamics</a:t>
            </a:r>
          </a:p>
        </p:txBody>
      </p:sp>
      <p:pic>
        <p:nvPicPr>
          <p:cNvPr id="30" name="Picture 29" descr="MU Logo-BTD-H-BG-4C.png">
            <a:hlinkClick r:id="rId10" action="ppaction://hlinksldjump"/>
            <a:extLst>
              <a:ext uri="{FF2B5EF4-FFF2-40B4-BE49-F238E27FC236}">
                <a16:creationId xmlns:a16="http://schemas.microsoft.com/office/drawing/2014/main" id="{911C2405-D3A1-4ABE-84B5-1D06FEF830C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2327" y="4738021"/>
            <a:ext cx="2174875" cy="295739"/>
          </a:xfrm>
          <a:prstGeom prst="rect">
            <a:avLst/>
          </a:prstGeom>
        </p:spPr>
      </p:pic>
    </p:spTree>
    <p:extLst>
      <p:ext uri="{BB962C8B-B14F-4D97-AF65-F5344CB8AC3E}">
        <p14:creationId xmlns:p14="http://schemas.microsoft.com/office/powerpoint/2010/main" val="13022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animBg="1"/>
      <p:bldP spid="29" grpId="0" animBg="1"/>
      <p:bldP spid="32" grpId="0"/>
      <p:bldP spid="33" grpId="0"/>
      <p:bldP spid="35" grpId="0"/>
      <p:bldGraphic spid="37" grpId="0">
        <p:bldAsOne/>
      </p:bldGraphic>
      <p:bldP spid="46" grpId="0" animBg="1"/>
      <p:bldP spid="47" grpId="0" animBg="1"/>
      <p:bldP spid="49" grpId="0" animBg="1"/>
      <p:bldP spid="50" grpId="0" animBg="1"/>
      <p:bldP spid="51" grpId="0" animBg="1"/>
      <p:bldP spid="3" grpId="0"/>
      <p:bldP spid="23"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7">
            <a:extLst>
              <a:ext uri="{FF2B5EF4-FFF2-40B4-BE49-F238E27FC236}">
                <a16:creationId xmlns:a16="http://schemas.microsoft.com/office/drawing/2014/main" id="{244C162F-3F7B-4564-99CF-23E653E28816}"/>
              </a:ext>
            </a:extLst>
          </p:cNvPr>
          <p:cNvSpPr txBox="1">
            <a:spLocks/>
          </p:cNvSpPr>
          <p:nvPr/>
        </p:nvSpPr>
        <p:spPr>
          <a:xfrm>
            <a:off x="379503" y="424193"/>
            <a:ext cx="227946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700" b="1" i="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FB72ED6-58B9-4887-B66C-8B7E63848AA6}"/>
              </a:ext>
            </a:extLst>
          </p:cNvPr>
          <p:cNvSpPr txBox="1"/>
          <p:nvPr/>
        </p:nvSpPr>
        <p:spPr>
          <a:xfrm>
            <a:off x="379503" y="1447767"/>
            <a:ext cx="3086100" cy="323165"/>
          </a:xfrm>
          <a:prstGeom prst="rect">
            <a:avLst/>
          </a:prstGeom>
          <a:solidFill>
            <a:schemeClr val="bg1"/>
          </a:solidFill>
        </p:spPr>
        <p:txBody>
          <a:bodyPr wrap="square" rtlCol="0">
            <a:spAutoFit/>
          </a:bodyPr>
          <a:lstStyle/>
          <a:p>
            <a:pPr marL="214313" indent="-214313">
              <a:buFontTx/>
              <a:buChar char="-"/>
            </a:pPr>
            <a:endParaRPr lang="en-US" sz="1500" dirty="0"/>
          </a:p>
        </p:txBody>
      </p:sp>
      <p:pic>
        <p:nvPicPr>
          <p:cNvPr id="9" name="Picture 8" descr="MU Logo-BTD-H-BG-4C.png">
            <a:hlinkClick r:id="rId2" action="ppaction://hlinksldjump"/>
            <a:extLst>
              <a:ext uri="{FF2B5EF4-FFF2-40B4-BE49-F238E27FC236}">
                <a16:creationId xmlns:a16="http://schemas.microsoft.com/office/drawing/2014/main" id="{7D8A7ACA-A7F2-46F6-8A96-A26BC8468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5" y="4863518"/>
            <a:ext cx="1920194" cy="261107"/>
          </a:xfrm>
          <a:prstGeom prst="rect">
            <a:avLst/>
          </a:prstGeom>
        </p:spPr>
      </p:pic>
      <p:sp>
        <p:nvSpPr>
          <p:cNvPr id="2" name="Rectangle 1">
            <a:extLst>
              <a:ext uri="{FF2B5EF4-FFF2-40B4-BE49-F238E27FC236}">
                <a16:creationId xmlns:a16="http://schemas.microsoft.com/office/drawing/2014/main" id="{0DFD6CD8-A797-429A-8F26-4F4A899D21CE}"/>
              </a:ext>
            </a:extLst>
          </p:cNvPr>
          <p:cNvSpPr/>
          <p:nvPr/>
        </p:nvSpPr>
        <p:spPr>
          <a:xfrm>
            <a:off x="1311908" y="179504"/>
            <a:ext cx="1733167" cy="461665"/>
          </a:xfrm>
          <a:prstGeom prst="rect">
            <a:avLst/>
          </a:prstGeom>
        </p:spPr>
        <p:txBody>
          <a:bodyPr wrap="none">
            <a:spAutoFit/>
          </a:bodyPr>
          <a:lstStyle/>
          <a:p>
            <a:pPr algn="ctr"/>
            <a:r>
              <a:rPr lang="en-US" sz="2400" b="1" i="1" dirty="0">
                <a:solidFill>
                  <a:srgbClr val="0070C0"/>
                </a:solidFill>
                <a:latin typeface="+mj-lt"/>
                <a:cs typeface="Times New Roman" panose="02020603050405020304" pitchFamily="18" charset="0"/>
              </a:rPr>
              <a:t>Motivations</a:t>
            </a:r>
          </a:p>
        </p:txBody>
      </p:sp>
      <p:graphicFrame>
        <p:nvGraphicFramePr>
          <p:cNvPr id="11" name="Diagram 10">
            <a:extLst>
              <a:ext uri="{FF2B5EF4-FFF2-40B4-BE49-F238E27FC236}">
                <a16:creationId xmlns:a16="http://schemas.microsoft.com/office/drawing/2014/main" id="{B3EF4DA2-318F-4831-9E0B-8AC378189FD5}"/>
              </a:ext>
            </a:extLst>
          </p:cNvPr>
          <p:cNvGraphicFramePr/>
          <p:nvPr>
            <p:extLst>
              <p:ext uri="{D42A27DB-BD31-4B8C-83A1-F6EECF244321}">
                <p14:modId xmlns:p14="http://schemas.microsoft.com/office/powerpoint/2010/main" val="595464898"/>
              </p:ext>
            </p:extLst>
          </p:nvPr>
        </p:nvGraphicFramePr>
        <p:xfrm>
          <a:off x="3853440" y="786863"/>
          <a:ext cx="5263179" cy="33012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 11">
            <a:extLst>
              <a:ext uri="{FF2B5EF4-FFF2-40B4-BE49-F238E27FC236}">
                <a16:creationId xmlns:a16="http://schemas.microsoft.com/office/drawing/2014/main" id="{097C1894-FF7E-4CE3-AC24-A5E96479800C}"/>
              </a:ext>
            </a:extLst>
          </p:cNvPr>
          <p:cNvGraphicFramePr/>
          <p:nvPr>
            <p:extLst>
              <p:ext uri="{D42A27DB-BD31-4B8C-83A1-F6EECF244321}">
                <p14:modId xmlns:p14="http://schemas.microsoft.com/office/powerpoint/2010/main" val="2700304006"/>
              </p:ext>
            </p:extLst>
          </p:nvPr>
        </p:nvGraphicFramePr>
        <p:xfrm>
          <a:off x="-491746" y="885858"/>
          <a:ext cx="5063746" cy="32022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Rectangle 3">
            <a:extLst>
              <a:ext uri="{FF2B5EF4-FFF2-40B4-BE49-F238E27FC236}">
                <a16:creationId xmlns:a16="http://schemas.microsoft.com/office/drawing/2014/main" id="{D25D339C-03F8-4B0C-BFFA-140D8E83ECDA}"/>
              </a:ext>
            </a:extLst>
          </p:cNvPr>
          <p:cNvSpPr/>
          <p:nvPr/>
        </p:nvSpPr>
        <p:spPr>
          <a:xfrm>
            <a:off x="6030347" y="169008"/>
            <a:ext cx="1978747" cy="461665"/>
          </a:xfrm>
          <a:prstGeom prst="rect">
            <a:avLst/>
          </a:prstGeom>
        </p:spPr>
        <p:txBody>
          <a:bodyPr wrap="none">
            <a:spAutoFit/>
          </a:bodyPr>
          <a:lstStyle/>
          <a:p>
            <a:r>
              <a:rPr lang="en-US" sz="2400" b="1" i="1" dirty="0">
                <a:solidFill>
                  <a:srgbClr val="0070C0"/>
                </a:solidFill>
              </a:rPr>
              <a:t>Contributions </a:t>
            </a:r>
            <a:endParaRPr lang="en-US" sz="2400" dirty="0">
              <a:solidFill>
                <a:srgbClr val="0070C0"/>
              </a:solidFill>
            </a:endParaRPr>
          </a:p>
        </p:txBody>
      </p:sp>
      <p:sp>
        <p:nvSpPr>
          <p:cNvPr id="5" name="TextBox 4">
            <a:extLst>
              <a:ext uri="{FF2B5EF4-FFF2-40B4-BE49-F238E27FC236}">
                <a16:creationId xmlns:a16="http://schemas.microsoft.com/office/drawing/2014/main" id="{86E95CA0-69FE-4329-9998-452033E74B9B}"/>
              </a:ext>
            </a:extLst>
          </p:cNvPr>
          <p:cNvSpPr txBox="1"/>
          <p:nvPr/>
        </p:nvSpPr>
        <p:spPr>
          <a:xfrm>
            <a:off x="379503" y="4273943"/>
            <a:ext cx="7285893" cy="52322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sz="1400" dirty="0"/>
              <a:t>Utilities can use this model to mitigate the risk of cascading failures during planning phase. </a:t>
            </a:r>
          </a:p>
          <a:p>
            <a:pPr marL="285750" indent="-285750">
              <a:buFont typeface="Arial" panose="020B0604020202020204" pitchFamily="34" charset="0"/>
              <a:buChar char="•"/>
            </a:pPr>
            <a:r>
              <a:rPr lang="en-US" sz="1400" dirty="0"/>
              <a:t>Significantly reduces the computational time.</a:t>
            </a:r>
          </a:p>
        </p:txBody>
      </p:sp>
    </p:spTree>
    <p:extLst>
      <p:ext uri="{BB962C8B-B14F-4D97-AF65-F5344CB8AC3E}">
        <p14:creationId xmlns:p14="http://schemas.microsoft.com/office/powerpoint/2010/main" val="172029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theme/theme1.xml><?xml version="1.0" encoding="utf-8"?>
<a:theme xmlns:a="http://schemas.openxmlformats.org/drawingml/2006/main" name="3_Marquette PowerPoint temp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Marquette PowerPoint temp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Marquette Powerpoint Temp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Marquette Brand Powerpoint template (1)</Template>
  <TotalTime>4574</TotalTime>
  <Words>2245</Words>
  <Application>Microsoft Office PowerPoint</Application>
  <PresentationFormat>On-screen Show (16:9)</PresentationFormat>
  <Paragraphs>441</Paragraphs>
  <Slides>30</Slides>
  <Notes>3</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30</vt:i4>
      </vt:variant>
    </vt:vector>
  </HeadingPairs>
  <TitlesOfParts>
    <vt:vector size="44" baseType="lpstr">
      <vt:lpstr>Arial</vt:lpstr>
      <vt:lpstr>Calibri</vt:lpstr>
      <vt:lpstr>Cambria</vt:lpstr>
      <vt:lpstr>Century Gothic</vt:lpstr>
      <vt:lpstr>Courier New</vt:lpstr>
      <vt:lpstr>Times New Roman</vt:lpstr>
      <vt:lpstr>Wingdings</vt:lpstr>
      <vt:lpstr>3_Marquette PowerPoint temp v1</vt:lpstr>
      <vt:lpstr>7_Office Theme</vt:lpstr>
      <vt:lpstr>4_Office Theme</vt:lpstr>
      <vt:lpstr>5_Office Theme</vt:lpstr>
      <vt:lpstr>5_Marquette PowerPoint temp v1</vt:lpstr>
      <vt:lpstr>8_Office Theme</vt:lpstr>
      <vt:lpstr>Marquette Powerpoint Temp 16-9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 and engineering</vt:lpstr>
      <vt:lpstr>Data cleaning</vt:lpstr>
      <vt:lpstr>Exploratory data analysis:  data visualizations</vt:lpstr>
      <vt:lpstr>PowerPoint Presentation</vt:lpstr>
      <vt:lpstr>Exploratory data analysis:  data visualizations</vt:lpstr>
      <vt:lpstr>PowerPoint Presentation</vt:lpstr>
      <vt:lpstr>Exploratory data analysis:  pruning features/dimensionality reduction </vt:lpstr>
      <vt:lpstr>Decision: We can remove this two features from the data set as well. But i will keep them for now and may delete them during model tuning. Rationale: There is no visible patterns between degree and distance with cascading failure. </vt:lpstr>
      <vt:lpstr>PowerPoint Presentation</vt:lpstr>
      <vt:lpstr>Exploratory data analysis: correlation between  features</vt:lpstr>
      <vt:lpstr>Modeling : (ML algorithms and modeling steps)</vt:lpstr>
      <vt:lpstr>Regression model to predict cascading effect</vt:lpstr>
      <vt:lpstr>Classification of cascading failures</vt:lpstr>
      <vt:lpstr>PowerPoint Presentation</vt:lpstr>
      <vt:lpstr>-  Machine learning algorithms were used to predict cascading failures in smart grids.  -  We would use random forest for classification and regression for production because of high accuracy and a wide variety of hyperparameter tuning opportunities.  -  Modeling effort reduces computational time.  -  Utilities can use this model to mitigate the risk of cascading failures during planning phase. </vt:lpstr>
      <vt:lpstr>PowerPoint Presentation</vt:lpstr>
      <vt:lpstr>Annex1: Algorithms for cascading failure simulation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Shuvro, Rezoan</dc:creator>
  <cp:lastModifiedBy>Shuvro, Rezoan</cp:lastModifiedBy>
  <cp:revision>136</cp:revision>
  <cp:lastPrinted>2015-01-06T16:53:34Z</cp:lastPrinted>
  <dcterms:created xsi:type="dcterms:W3CDTF">2020-02-24T22:44:50Z</dcterms:created>
  <dcterms:modified xsi:type="dcterms:W3CDTF">2020-03-12T21:30:35Z</dcterms:modified>
</cp:coreProperties>
</file>