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80" r:id="rId5"/>
    <p:sldId id="263" r:id="rId6"/>
    <p:sldId id="264" r:id="rId7"/>
    <p:sldId id="256" r:id="rId8"/>
    <p:sldId id="257" r:id="rId9"/>
    <p:sldId id="258" r:id="rId10"/>
    <p:sldId id="259" r:id="rId11"/>
    <p:sldId id="281" r:id="rId12"/>
    <p:sldId id="273" r:id="rId13"/>
    <p:sldId id="282" r:id="rId14"/>
    <p:sldId id="272" r:id="rId15"/>
    <p:sldId id="274" r:id="rId16"/>
    <p:sldId id="275" r:id="rId17"/>
    <p:sldId id="276" r:id="rId18"/>
    <p:sldId id="277" r:id="rId19"/>
    <p:sldId id="278" r:id="rId20"/>
    <p:sldId id="269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827E-16EC-49E3-A273-4B59942E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D35-AC72-4528-A8C0-03B89C937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2A55-CB17-4261-A7A3-A3A24FC4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280D-C41E-413D-BD3E-4EF8823C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AE88-FB04-4BF3-9793-1E077FCD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F287-528F-4DCF-AA24-0226176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5CA13-0DC4-437E-B953-93B009C4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D11F-EC26-4742-903D-BE4659BE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98A3-0BF5-4DDC-8636-02232021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B9537-04B3-4588-A78D-2BA63706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9E030-5FDA-4972-ACA4-99F46C391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7DB9-0DA6-4874-9017-63410691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C8F0-C624-421F-9A98-A61E0474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C906-609A-4E82-A1CD-5CCE85FB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EB0-FD10-450B-A56F-9617BF9F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D1B8-2CC3-4662-8581-296FA1A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7D14-07C4-4972-BDA1-51B0EB21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F1B8-F813-475E-9D24-A1E6B727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5E516-7F71-4AE8-9FAD-FA290D2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F3AF-3493-447A-A8C1-66113CC5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EADF-DDF2-4E05-8AF9-C35244B1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A602C-4FF2-44D5-8859-DE97628C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8310-AFF2-427B-B22E-5239B8DE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1CB5-FF13-4CF2-9B99-EE3C1B1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2FA02-2C92-4FA9-AF42-DDB218D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3DB-4C2B-4ABD-BE8E-E738367D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3E28-5003-4E83-8918-35D82B01A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2F65-6A98-4569-8EBD-043E01FA6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B37B-9B00-4BC0-9AE9-33A9EDA6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D7CE-19F0-45A0-95CD-37B4455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CF6B-F042-411C-81EF-C9475AEC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811E-AA78-4EFA-A75E-37CFE15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85E0-0258-4703-83D3-1E27516B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2BDCE-4C6E-4051-A2C6-2DC9E8522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D6836-2606-4A06-8A36-A52E9EF6E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CA8C6-9DE5-4941-9C85-1E36BDF11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DDF4-786A-4000-9DD0-6E2C61B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0C9E-FAAE-42D4-BEAB-E5145D8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C9172-6983-451A-9E24-28D4054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1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0739-7979-43AA-B3B3-3148B9F7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E526F-7ECF-4F75-8E52-74F1121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95EC9-3FCF-461F-9BFC-E562FE6A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BA9C5-B81A-40E7-9930-D9A4374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3EAAE-5EDB-40FF-8E23-D1357D8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297B9-0706-45D1-AA71-E7FC6265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6D256-93BD-416E-BFA4-9B5D3BE5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380-98C9-4766-8584-DDFDBDC8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84D5-A46E-4C7B-8F95-2700729AF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CE12-1058-4D39-B243-1F91D9A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150B-2FDA-4260-9B38-775E9577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A7BD-83D4-4E0D-995A-ECB97B38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50CC2-6514-4893-8923-D33CD258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1E3-FCB6-4717-A87E-AB9B0965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CCB0D-FDF9-4FFD-A091-D92FED908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8FB9-2E20-4C65-AF11-D25FB4952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E674C-31B1-418D-8E0F-81AB1263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B9F1-712E-4617-A5BC-D4BCA0E5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484AE-89B3-419D-905C-9277422D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D6E98-15B1-41DB-9626-E136C78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51050-81C8-4BAF-B2CC-F151FCEC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17B7-4BFC-487D-82CB-D52B70D83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7923-87D3-433B-95AD-A10C60566D7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0F84-C7FB-46C7-A290-03AE1FC28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44C01-60F2-4115-A2EA-19CD493AF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66C0-3759-4704-A059-64CFD4C57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D3A06F-FF56-4728-800A-28409D8C2E62}"/>
              </a:ext>
            </a:extLst>
          </p:cNvPr>
          <p:cNvSpPr/>
          <p:nvPr/>
        </p:nvSpPr>
        <p:spPr>
          <a:xfrm>
            <a:off x="2433637" y="2134285"/>
            <a:ext cx="7324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Capstone Project: Analysis of Stock price and forecasting using LSTM</a:t>
            </a:r>
          </a:p>
          <a:p>
            <a:pPr algn="ctr"/>
            <a:endParaRPr lang="en-US" sz="28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Rezoan Ahmed Shuvro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9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E90897-EC0E-4105-856F-898EEAD9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8901"/>
            <a:ext cx="10515600" cy="711200"/>
          </a:xfrm>
        </p:spPr>
        <p:txBody>
          <a:bodyPr>
            <a:normAutofit/>
          </a:bodyPr>
          <a:lstStyle/>
          <a:p>
            <a:r>
              <a:rPr lang="en-US" sz="2400" b="1" dirty="0"/>
              <a:t>50 Day moving avg vs 200 day moving Avg.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919B41D-C0C0-4996-8300-026E8D74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00101"/>
            <a:ext cx="67913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F1BC8-C178-42E2-8973-F749C07C8270}"/>
              </a:ext>
            </a:extLst>
          </p:cNvPr>
          <p:cNvSpPr txBox="1"/>
          <p:nvPr/>
        </p:nvSpPr>
        <p:spPr>
          <a:xfrm>
            <a:off x="561975" y="5180736"/>
            <a:ext cx="1106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When 50day moving average cuts the 200day moving average, it is called the golden cross</a:t>
            </a:r>
          </a:p>
          <a:p>
            <a:r>
              <a:rPr lang="en-US" dirty="0"/>
              <a:t>- 50day moving average cuts the 200day moving average and the slop is positive, it’s a bullish signal (buy)</a:t>
            </a:r>
          </a:p>
          <a:p>
            <a:r>
              <a:rPr lang="en-US" dirty="0"/>
              <a:t>- 50day moving average cuts the 200day moving average and the slop is positive, it’s a bearish signal (sell)</a:t>
            </a:r>
          </a:p>
          <a:p>
            <a:endParaRPr lang="en-US" dirty="0"/>
          </a:p>
          <a:p>
            <a:r>
              <a:rPr lang="en-US" dirty="0"/>
              <a:t>The figure above for the ticker ‘ABBV’ (a pharmaceutical stock) validates the above-mentioned fact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8C440-39C3-4E58-B819-0E3E3946ADDB}"/>
              </a:ext>
            </a:extLst>
          </p:cNvPr>
          <p:cNvCxnSpPr/>
          <p:nvPr/>
        </p:nvCxnSpPr>
        <p:spPr>
          <a:xfrm flipV="1">
            <a:off x="5486400" y="1609725"/>
            <a:ext cx="1238250" cy="16287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EF204-4492-4300-B632-4DC7C7254737}"/>
              </a:ext>
            </a:extLst>
          </p:cNvPr>
          <p:cNvCxnSpPr>
            <a:cxnSpLocks/>
          </p:cNvCxnSpPr>
          <p:nvPr/>
        </p:nvCxnSpPr>
        <p:spPr>
          <a:xfrm>
            <a:off x="7179052" y="1677880"/>
            <a:ext cx="961771" cy="10381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1E1AE-D6D5-43CC-A0DE-51475F90C17C}"/>
              </a:ext>
            </a:extLst>
          </p:cNvPr>
          <p:cNvSpPr txBox="1"/>
          <p:nvPr/>
        </p:nvSpPr>
        <p:spPr>
          <a:xfrm>
            <a:off x="4762500" y="2061731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bullish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A77BC7-40E6-43F7-BF6F-C899A0FB9827}"/>
              </a:ext>
            </a:extLst>
          </p:cNvPr>
          <p:cNvSpPr/>
          <p:nvPr/>
        </p:nvSpPr>
        <p:spPr>
          <a:xfrm>
            <a:off x="7563591" y="162068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bearish</a:t>
            </a:r>
          </a:p>
        </p:txBody>
      </p:sp>
    </p:spTree>
    <p:extLst>
      <p:ext uri="{BB962C8B-B14F-4D97-AF65-F5344CB8AC3E}">
        <p14:creationId xmlns:p14="http://schemas.microsoft.com/office/powerpoint/2010/main" val="176014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3C6-D69D-4A24-9360-545175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E83F-9B87-4C6F-8BC6-0D0C28DF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Used filtering based on users choice to filter stocks to buy.</a:t>
            </a:r>
          </a:p>
          <a:p>
            <a:r>
              <a:rPr lang="en-US" sz="2400" dirty="0"/>
              <a:t>For example, see the following filtering: here user wants </a:t>
            </a:r>
            <a:r>
              <a:rPr lang="en-US" sz="2400" dirty="0" err="1"/>
              <a:t>tofilter</a:t>
            </a:r>
            <a:r>
              <a:rPr lang="en-US" sz="2400" dirty="0"/>
              <a:t> stocks that have market cap over 10B, beta values less than 1 (less risky stocks), </a:t>
            </a:r>
            <a:r>
              <a:rPr lang="en-US" sz="2400" dirty="0" err="1"/>
              <a:t>pct</a:t>
            </a:r>
            <a:r>
              <a:rPr lang="en-US" sz="2400" dirty="0"/>
              <a:t> change greater than 10 (greater reward), pays dividend greater than 3%, and pe ratio less than 30 ( not overpriced)</a:t>
            </a:r>
          </a:p>
          <a:p>
            <a:pPr marL="0" indent="0">
              <a:buNone/>
            </a:pPr>
            <a:r>
              <a:rPr lang="en-US" sz="2400" dirty="0"/>
              <a:t>filter = </a:t>
            </a:r>
            <a:r>
              <a:rPr lang="en-US" sz="2400" dirty="0" err="1"/>
              <a:t>stocks_filter</a:t>
            </a:r>
            <a:r>
              <a:rPr lang="en-US" sz="2400" dirty="0"/>
              <a:t>[(</a:t>
            </a:r>
            <a:r>
              <a:rPr lang="en-US" sz="2400" dirty="0" err="1"/>
              <a:t>stocks_filter.market_cap</a:t>
            </a:r>
            <a:r>
              <a:rPr lang="en-US" sz="2400" dirty="0"/>
              <a:t>&gt; 10000000000) &amp; (</a:t>
            </a:r>
            <a:r>
              <a:rPr lang="en-US" sz="2400" dirty="0" err="1"/>
              <a:t>stocks_filter.beta</a:t>
            </a:r>
            <a:r>
              <a:rPr lang="en-US" sz="2400" dirty="0"/>
              <a:t> &lt; 1)  &amp; (</a:t>
            </a:r>
            <a:r>
              <a:rPr lang="en-US" sz="2400" dirty="0" err="1"/>
              <a:t>stocks_filter.change</a:t>
            </a:r>
            <a:r>
              <a:rPr lang="en-US" sz="2400" dirty="0"/>
              <a:t> &gt;10) &amp; (</a:t>
            </a:r>
            <a:r>
              <a:rPr lang="en-US" sz="2400" dirty="0" err="1"/>
              <a:t>stocks_filter.pe_ratio</a:t>
            </a:r>
            <a:r>
              <a:rPr lang="en-US" sz="2400" dirty="0"/>
              <a:t> &lt;30) &amp; (</a:t>
            </a:r>
            <a:r>
              <a:rPr lang="en-US" sz="2400" dirty="0" err="1"/>
              <a:t>stocks_filter.dividend</a:t>
            </a:r>
            <a:r>
              <a:rPr lang="en-US" sz="2400" dirty="0"/>
              <a:t> &gt;3)]</a:t>
            </a:r>
          </a:p>
          <a:p>
            <a:endParaRPr lang="en-US" sz="2400" dirty="0"/>
          </a:p>
          <a:p>
            <a:r>
              <a:rPr lang="en-US" sz="2400" dirty="0"/>
              <a:t>The filtering criterion resulted with the following 4 tickers JNJ, AMGN, PM, UNH</a:t>
            </a:r>
          </a:p>
          <a:p>
            <a:r>
              <a:rPr lang="en-US" sz="2400" dirty="0"/>
              <a:t> Notice that 3 out of 4 stocks are pharmaceutical, wall street expects higher return from pharma stocks in future as response to </a:t>
            </a:r>
            <a:r>
              <a:rPr lang="en-US" sz="2400" dirty="0" err="1"/>
              <a:t>covid</a:t>
            </a:r>
            <a:r>
              <a:rPr lang="en-US" sz="2400" dirty="0"/>
              <a:t> 19</a:t>
            </a:r>
          </a:p>
        </p:txBody>
      </p:sp>
    </p:spTree>
    <p:extLst>
      <p:ext uri="{BB962C8B-B14F-4D97-AF65-F5344CB8AC3E}">
        <p14:creationId xmlns:p14="http://schemas.microsoft.com/office/powerpoint/2010/main" val="244693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89F1-45CD-437E-92C2-2AD39406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 (example JNJ)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4ED02-C6C9-4B38-ACD4-D9434F2E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105024"/>
            <a:ext cx="6167437" cy="405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6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6D1-62F2-4C99-B3FE-C9BFA80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5350"/>
            <a:ext cx="4429125" cy="539750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 between stock price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3D56-F061-4D13-9EB3-A0C4B67C47BC}"/>
              </a:ext>
            </a:extLst>
          </p:cNvPr>
          <p:cNvSpPr txBox="1"/>
          <p:nvPr/>
        </p:nvSpPr>
        <p:spPr>
          <a:xfrm>
            <a:off x="609600" y="5200650"/>
            <a:ext cx="1083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Correlation between stocks can be used to identify similar stocks. For example SPY (S&amp;P500 index P 500 index are heavily correlated)) and pharma stocks are heavily correlated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5C3246-64D1-4C61-99D3-98711391F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71" y="1283562"/>
            <a:ext cx="53530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8ECE-C2BB-48F2-A9E0-4B6B98AD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55576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the LSTM model and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9D7D1-21DD-4566-84BA-98DFC4ED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1552238"/>
            <a:ext cx="6234113" cy="44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DE4-D539-4EDA-ACC3-651A117D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107155"/>
            <a:ext cx="10515600" cy="1325563"/>
          </a:xfrm>
        </p:spPr>
        <p:txBody>
          <a:bodyPr/>
          <a:lstStyle/>
          <a:p>
            <a:r>
              <a:rPr lang="en-US" dirty="0"/>
              <a:t>JNJ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DCB34D-96AD-438B-956A-BA9952FD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9" y="1432718"/>
            <a:ext cx="521607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35CDAFF-40CF-4258-BD98-31005AD4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2" y="1432718"/>
            <a:ext cx="5157788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BAC5B-4341-418D-9230-D2EACC4EFC5B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408CE-ABCF-466E-B03E-39848B5A8D10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1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A15A-6E79-40D2-8303-192C3BFC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AMGN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654C1-E0E8-4982-AE12-A035AB0B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857375"/>
            <a:ext cx="532946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BCD134-DC1E-438F-BDEC-4FC4CDBA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771650"/>
            <a:ext cx="5500688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6A2EB-665B-4011-B349-53014402671E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14B76-7A9D-4E33-8DE7-9410AABDAFAB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50A-B8E1-4B24-806D-A2370BB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589E19-32C7-4609-A57F-073B81F7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019300"/>
            <a:ext cx="4329112" cy="29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13CD766-FD07-4BBD-827F-C8E3344B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4" y="1974418"/>
            <a:ext cx="4363745" cy="29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F4B2A-BB48-4DBC-A338-4C53AF69C070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57509-213D-4E14-B4CC-68AEB10ECD24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950-5C87-499E-A65A-8BB0B8E5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62D9FF-EB80-48DA-BA7D-B35FB53BA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32" y="2134029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06BE169-5BFF-4291-AE75-8DF337FD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134028"/>
            <a:ext cx="4725476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3AD1C-0E6E-43A4-AD2B-C3D4C97B0B19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B9305-6C8E-4A16-A1DA-DF6236B22F2F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950-5C87-499E-A65A-8BB0B8E5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5" y="83709"/>
            <a:ext cx="10515600" cy="640191"/>
          </a:xfrm>
        </p:spPr>
        <p:txBody>
          <a:bodyPr>
            <a:normAutofit fontScale="90000"/>
          </a:bodyPr>
          <a:lstStyle/>
          <a:p>
            <a:r>
              <a:rPr lang="en-US" dirty="0"/>
              <a:t>SPY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F4236C-AE5A-465C-851F-6B2EDEC6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5" y="1724453"/>
            <a:ext cx="4763585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74D0D1-2592-4B45-B8B4-1900EA91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535" y="1667667"/>
            <a:ext cx="49720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C39D0-C75E-4F6B-ACDF-12C957E7687D}"/>
              </a:ext>
            </a:extLst>
          </p:cNvPr>
          <p:cNvSpPr txBox="1"/>
          <p:nvPr/>
        </p:nvSpPr>
        <p:spPr>
          <a:xfrm>
            <a:off x="1466850" y="5524500"/>
            <a:ext cx="398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2005 to 2019 (training data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47DAA-9896-4AE9-BB9A-F2C8C39E8ED5}"/>
              </a:ext>
            </a:extLst>
          </p:cNvPr>
          <p:cNvSpPr txBox="1"/>
          <p:nvPr/>
        </p:nvSpPr>
        <p:spPr>
          <a:xfrm>
            <a:off x="7234237" y="5425282"/>
            <a:ext cx="3981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data from for the 5 months of 2020(test data). Red line shows the predicted stock prices using LSTM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6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0681-25B7-4718-8BA1-0B838200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5575"/>
            <a:ext cx="10515600" cy="796925"/>
          </a:xfrm>
        </p:spPr>
        <p:txBody>
          <a:bodyPr>
            <a:normAutofit/>
          </a:bodyPr>
          <a:lstStyle/>
          <a:p>
            <a:r>
              <a:rPr lang="en-US" sz="2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AE07-F64E-4A11-937F-8DBA833B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26790"/>
            <a:ext cx="4610100" cy="42768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Filter stocks from the S&amp;P 500 based on users </a:t>
            </a:r>
            <a:r>
              <a:rPr lang="en-US" dirty="0" err="1"/>
              <a:t>coice</a:t>
            </a:r>
            <a:endParaRPr lang="en-US" dirty="0"/>
          </a:p>
          <a:p>
            <a:r>
              <a:rPr lang="en-US" dirty="0"/>
              <a:t>To perform exploratory data analysis to observe various stock price trend and analyze the stock price behavior of different stocks.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develop a simple LSTM based model for predicting the upward/downward trend for a stock using historical stock price data and predict future stock price. </a:t>
            </a:r>
          </a:p>
          <a:p>
            <a:endParaRPr lang="en-US" dirty="0"/>
          </a:p>
          <a:p>
            <a:r>
              <a:rPr lang="en-US" dirty="0"/>
              <a:t>Use the prediction price from the model  to decide which stocks to buy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25481C-EA09-4700-8E61-9A82D4AA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28" y="1645840"/>
            <a:ext cx="5384248" cy="27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66D40-7FF8-4D9A-8E79-3DBEB059BAE2}"/>
              </a:ext>
            </a:extLst>
          </p:cNvPr>
          <p:cNvSpPr txBox="1"/>
          <p:nvPr/>
        </p:nvSpPr>
        <p:spPr>
          <a:xfrm>
            <a:off x="6626778" y="4736067"/>
            <a:ext cx="512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transfer stock prediction (source: CNN)</a:t>
            </a:r>
          </a:p>
        </p:txBody>
      </p:sp>
    </p:spTree>
    <p:extLst>
      <p:ext uri="{BB962C8B-B14F-4D97-AF65-F5344CB8AC3E}">
        <p14:creationId xmlns:p14="http://schemas.microsoft.com/office/powerpoint/2010/main" val="235210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209F-BA89-4B47-A7E9-22132028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prediction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BEEC1A-1248-42A7-A65B-20914C29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03741"/>
              </p:ext>
            </p:extLst>
          </p:nvPr>
        </p:nvGraphicFramePr>
        <p:xfrm>
          <a:off x="1493082" y="2654146"/>
          <a:ext cx="8216900" cy="30868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3378116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18117057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06682321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9910684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566129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957706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62742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605028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89001995"/>
                    </a:ext>
                  </a:extLst>
                </a:gridCol>
              </a:tblGrid>
              <a:tr h="1354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Ticker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price on Dec 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Model (5 months predicted)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prediction MSE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model 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model return (individual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 return (individual 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Actual 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577318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JNJ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145.87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146.99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-14.8%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-2.701%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466905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AMGN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241.07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219.30663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222.74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-9.0%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-7.60%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876670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85.09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-11.6%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-9.39%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1107312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UNH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293.98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215.39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310.75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-26.7%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5.70%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91617"/>
                  </a:ext>
                </a:extLst>
              </a:tr>
              <a:tr h="346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SPY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321.86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363.61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13.0%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-0.37%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-0.37%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50236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A2613D-1746-4B50-8C72-5BF3BAC7CD22}"/>
              </a:ext>
            </a:extLst>
          </p:cNvPr>
          <p:cNvSpPr/>
          <p:nvPr/>
        </p:nvSpPr>
        <p:spPr>
          <a:xfrm>
            <a:off x="976573" y="1584210"/>
            <a:ext cx="632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For simplicity I assumed, equal investments on the filtered stocks</a:t>
            </a:r>
          </a:p>
        </p:txBody>
      </p:sp>
    </p:spTree>
    <p:extLst>
      <p:ext uri="{BB962C8B-B14F-4D97-AF65-F5344CB8AC3E}">
        <p14:creationId xmlns:p14="http://schemas.microsoft.com/office/powerpoint/2010/main" val="204581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897B-74FD-4124-AAAF-1F30CA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AA169-2A89-4F71-979B-5E536ABB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41437"/>
              </p:ext>
            </p:extLst>
          </p:nvPr>
        </p:nvGraphicFramePr>
        <p:xfrm>
          <a:off x="2675199" y="2236413"/>
          <a:ext cx="5051425" cy="1728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0785">
                  <a:extLst>
                    <a:ext uri="{9D8B030D-6E8A-4147-A177-3AD203B41FA5}">
                      <a16:colId xmlns:a16="http://schemas.microsoft.com/office/drawing/2014/main" val="335098379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379915180"/>
                    </a:ext>
                  </a:extLst>
                </a:gridCol>
              </a:tblGrid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Model return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-14.8%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1259332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Actual return ( filtered stocks)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-2.7%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0599404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660840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8615678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model  SPY return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9241900"/>
                  </a:ext>
                </a:extLst>
              </a:tr>
              <a:tr h="28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Actual SPY return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7386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3B679C-C06F-4384-82DB-619E4A736B1E}"/>
              </a:ext>
            </a:extLst>
          </p:cNvPr>
          <p:cNvSpPr txBox="1"/>
          <p:nvPr/>
        </p:nvSpPr>
        <p:spPr>
          <a:xfrm>
            <a:off x="1100831" y="4660777"/>
            <a:ext cx="1018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return suggests significant loss compared to SPY. So suggestion is to buy SPY (SP 500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actual data, we can see that although both returns are negative, SPY loss is less compared to the filtered stock.</a:t>
            </a:r>
          </a:p>
        </p:txBody>
      </p:sp>
    </p:spTree>
    <p:extLst>
      <p:ext uri="{BB962C8B-B14F-4D97-AF65-F5344CB8AC3E}">
        <p14:creationId xmlns:p14="http://schemas.microsoft.com/office/powerpoint/2010/main" val="6916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F05-400F-43D1-8676-868B955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6CE4-EF65-4783-BC59-0FD264B9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more features in prediction, seasonality, holiday sales, quarterly information and so on.</a:t>
            </a:r>
          </a:p>
          <a:p>
            <a:r>
              <a:rPr lang="en-US" dirty="0"/>
              <a:t> Recently I came to know about </a:t>
            </a:r>
            <a:r>
              <a:rPr lang="en-US" dirty="0" err="1"/>
              <a:t>facebook</a:t>
            </a:r>
            <a:r>
              <a:rPr lang="en-US" dirty="0"/>
              <a:t> prophet library for time series which integrates new features easily. It would be nice to play with that.</a:t>
            </a:r>
          </a:p>
          <a:p>
            <a:r>
              <a:rPr lang="en-US" dirty="0"/>
              <a:t> Running neural networks on my computer is a pain. It takes ages to run 5-10 epochs. Further hyperparameter tuning, grid search, more epochs would increase the RMSE of the model.</a:t>
            </a:r>
          </a:p>
          <a:p>
            <a:r>
              <a:rPr lang="en-US" dirty="0"/>
              <a:t>Do the linear optimization  to find the value to weight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14D2-1529-45F2-AB70-B66376F9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270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/>
              <a:t>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CA455-6845-4E2F-9D80-C6B1BA052CD9}"/>
              </a:ext>
            </a:extLst>
          </p:cNvPr>
          <p:cNvSpPr txBox="1"/>
          <p:nvPr/>
        </p:nvSpPr>
        <p:spPr>
          <a:xfrm>
            <a:off x="1247775" y="1185863"/>
            <a:ext cx="8210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Used pandas </a:t>
            </a:r>
            <a:r>
              <a:rPr lang="en-US" dirty="0" err="1"/>
              <a:t>datareader</a:t>
            </a:r>
            <a:r>
              <a:rPr lang="en-US" dirty="0"/>
              <a:t> API to scrap stock prices data from ‘yahoo’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was then manipulated to create the following </a:t>
            </a:r>
            <a:r>
              <a:rPr lang="en-US" dirty="0" err="1"/>
              <a:t>DataFrame</a:t>
            </a:r>
            <a:r>
              <a:rPr lang="en-US" dirty="0"/>
              <a:t> where: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rows represents time series of date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Columns represent a hierarchical table of stock tickers and prices info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99FB1-4377-41D0-881B-FF888513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72754"/>
            <a:ext cx="7410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D681-9240-4047-86D6-308AB602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C1697-897F-49D7-9560-A33A9133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51" y="4429125"/>
            <a:ext cx="8458200" cy="200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AEAAD-38BE-4156-8E09-E19C2C6E2E4B}"/>
              </a:ext>
            </a:extLst>
          </p:cNvPr>
          <p:cNvSpPr txBox="1"/>
          <p:nvPr/>
        </p:nvSpPr>
        <p:spPr>
          <a:xfrm>
            <a:off x="1343025" y="1895475"/>
            <a:ext cx="967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scrap data from yahoo finance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Populate the following table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Issues: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Market cap includes B for billion, M for million, T from trillion. Convert them to integer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Define change using </a:t>
            </a:r>
            <a:r>
              <a:rPr lang="en-US" dirty="0" err="1"/>
              <a:t>pct_change</a:t>
            </a:r>
            <a:r>
              <a:rPr lang="en-US" dirty="0"/>
              <a:t> using price and the wall street estimate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Convert objects to float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Populate dividend values and replace Nan with zero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5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C22-4228-426A-96FE-E70D7922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89553"/>
            <a:ext cx="10515600" cy="4308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5B0C9-FA03-499B-8466-DD99E7460097}"/>
              </a:ext>
            </a:extLst>
          </p:cNvPr>
          <p:cNvSpPr/>
          <p:nvPr/>
        </p:nvSpPr>
        <p:spPr>
          <a:xfrm>
            <a:off x="3063579" y="1635353"/>
            <a:ext cx="3745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pd.merge</a:t>
            </a:r>
            <a:r>
              <a:rPr lang="en-US" sz="1200" dirty="0"/>
              <a:t>(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</a:t>
            </a:r>
            <a:r>
              <a:rPr lang="en-US" sz="1200" dirty="0" err="1"/>
              <a:t>idxmax</a:t>
            </a:r>
            <a:r>
              <a:rPr lang="en-US" sz="1200" dirty="0"/>
              <a:t>()),       </a:t>
            </a:r>
            <a:r>
              <a:rPr lang="en-US" sz="1200" dirty="0" err="1"/>
              <a:t>pd.DataFrame</a:t>
            </a:r>
            <a:r>
              <a:rPr lang="en-US" sz="1200" dirty="0"/>
              <a:t>(</a:t>
            </a:r>
            <a:r>
              <a:rPr lang="en-US" sz="1200" dirty="0" err="1"/>
              <a:t>my_stocks.xs</a:t>
            </a:r>
            <a:r>
              <a:rPr lang="en-US" sz="1200" dirty="0"/>
              <a:t>(key='</a:t>
            </a:r>
            <a:r>
              <a:rPr lang="en-US" sz="1200" dirty="0" err="1"/>
              <a:t>Close',axis</a:t>
            </a:r>
            <a:r>
              <a:rPr lang="en-US" sz="1200" dirty="0"/>
              <a:t>=1,level='info').max()),on='ticker')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7E11F-86A6-45E3-AC48-252BBE6C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4" y="2496579"/>
            <a:ext cx="3081396" cy="2610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E973E-0BD8-48B7-B91D-4B36C53B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9" y="2496579"/>
            <a:ext cx="3324225" cy="2724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E0BBDB-9AEA-49E7-8098-517E2E3E8555}"/>
              </a:ext>
            </a:extLst>
          </p:cNvPr>
          <p:cNvSpPr/>
          <p:nvPr/>
        </p:nvSpPr>
        <p:spPr>
          <a:xfrm>
            <a:off x="7429500" y="1636646"/>
            <a:ext cx="4181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pd.merge</a:t>
            </a:r>
            <a:r>
              <a:rPr lang="en-US" sz="1100" dirty="0"/>
              <a:t>(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</a:t>
            </a:r>
            <a:r>
              <a:rPr lang="en-US" sz="1100" dirty="0" err="1"/>
              <a:t>idxmin</a:t>
            </a:r>
            <a:r>
              <a:rPr lang="en-US" sz="1100" dirty="0"/>
              <a:t>()),      </a:t>
            </a:r>
            <a:r>
              <a:rPr lang="en-US" sz="1100" dirty="0" err="1"/>
              <a:t>pd.DataFrame</a:t>
            </a:r>
            <a:r>
              <a:rPr lang="en-US" sz="1100" dirty="0"/>
              <a:t>(</a:t>
            </a:r>
            <a:r>
              <a:rPr lang="en-US" sz="1100" dirty="0" err="1"/>
              <a:t>my_stocks.xs</a:t>
            </a:r>
            <a:r>
              <a:rPr lang="en-US" sz="1100" dirty="0"/>
              <a:t>(key='</a:t>
            </a:r>
            <a:r>
              <a:rPr lang="en-US" sz="1100" dirty="0" err="1"/>
              <a:t>Close',axis</a:t>
            </a:r>
            <a:r>
              <a:rPr lang="en-US" sz="1100" dirty="0"/>
              <a:t>=1,level='info').min()),on='ticker')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0B529-EB0B-4CF3-A5E0-0753399F3298}"/>
              </a:ext>
            </a:extLst>
          </p:cNvPr>
          <p:cNvSpPr txBox="1"/>
          <p:nvPr/>
        </p:nvSpPr>
        <p:spPr>
          <a:xfrm>
            <a:off x="3695700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7D26A-30D9-4F67-8F50-DBFCB3497BD2}"/>
              </a:ext>
            </a:extLst>
          </p:cNvPr>
          <p:cNvSpPr txBox="1"/>
          <p:nvPr/>
        </p:nvSpPr>
        <p:spPr>
          <a:xfrm>
            <a:off x="8960675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time 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0A264-CB2D-48C0-89B1-AD92B49E5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9" y="2326005"/>
            <a:ext cx="1776414" cy="2913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E2890-9E99-4FEA-80F6-2B782DA74DC8}"/>
              </a:ext>
            </a:extLst>
          </p:cNvPr>
          <p:cNvSpPr txBox="1"/>
          <p:nvPr/>
        </p:nvSpPr>
        <p:spPr>
          <a:xfrm>
            <a:off x="450027" y="5534025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day’s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4F7B5-07D1-414A-B61A-509A58B3FE3D}"/>
              </a:ext>
            </a:extLst>
          </p:cNvPr>
          <p:cNvSpPr txBox="1"/>
          <p:nvPr/>
        </p:nvSpPr>
        <p:spPr>
          <a:xfrm>
            <a:off x="1724025" y="6095798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 SPG, FANG, ET are close to their all time 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 MSFT,VOO, VGT are very close to their all time high</a:t>
            </a:r>
          </a:p>
        </p:txBody>
      </p:sp>
    </p:spTree>
    <p:extLst>
      <p:ext uri="{BB962C8B-B14F-4D97-AF65-F5344CB8AC3E}">
        <p14:creationId xmlns:p14="http://schemas.microsoft.com/office/powerpoint/2010/main" val="7714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2D4B-6B4B-4CFD-AC1B-40578CF4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D56638-BD64-4189-8B42-CC4F2499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2" y="1528758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841937A-1F09-4350-8D22-40AA749B8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79" y="1462481"/>
            <a:ext cx="4400550" cy="314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DCC2BC-2899-4F8A-8F76-CBF8B016C2BF}"/>
              </a:ext>
            </a:extLst>
          </p:cNvPr>
          <p:cNvSpPr txBox="1"/>
          <p:nvPr/>
        </p:nvSpPr>
        <p:spPr>
          <a:xfrm>
            <a:off x="838200" y="5362575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Distribution plot of the standard deviation of the return (calculated using the percentage change) indicates that ET stock is more fluctuations in prices compared to MSFT</a:t>
            </a:r>
          </a:p>
        </p:txBody>
      </p:sp>
    </p:spTree>
    <p:extLst>
      <p:ext uri="{BB962C8B-B14F-4D97-AF65-F5344CB8AC3E}">
        <p14:creationId xmlns:p14="http://schemas.microsoft.com/office/powerpoint/2010/main" val="36089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55C2745-A261-43CC-ADA7-248AC8BE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91" y="1676400"/>
            <a:ext cx="5042148" cy="3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F14F2CA-ADC9-4875-86E3-C2627E2B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676400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3694A-C367-403A-A59B-55E79E912251}"/>
              </a:ext>
            </a:extLst>
          </p:cNvPr>
          <p:cNvSpPr txBox="1"/>
          <p:nvPr/>
        </p:nvSpPr>
        <p:spPr>
          <a:xfrm>
            <a:off x="347663" y="257175"/>
            <a:ext cx="724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Stock price and dividend over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5F095-3250-4A96-A247-2F2A249583D3}"/>
              </a:ext>
            </a:extLst>
          </p:cNvPr>
          <p:cNvSpPr/>
          <p:nvPr/>
        </p:nvSpPr>
        <p:spPr>
          <a:xfrm>
            <a:off x="2645177" y="5048250"/>
            <a:ext cx="126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Stock price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15068-366A-4E0D-95F7-AF8F06C3D03D}"/>
              </a:ext>
            </a:extLst>
          </p:cNvPr>
          <p:cNvSpPr/>
          <p:nvPr/>
        </p:nvSpPr>
        <p:spPr>
          <a:xfrm>
            <a:off x="8607827" y="504825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Dividend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501CE-D8C6-4C24-9A88-400CC83AFB36}"/>
              </a:ext>
            </a:extLst>
          </p:cNvPr>
          <p:cNvSpPr txBox="1"/>
          <p:nvPr/>
        </p:nvSpPr>
        <p:spPr>
          <a:xfrm>
            <a:off x="753423" y="5858529"/>
            <a:ext cx="103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SPG, MSFT, VOO are very stable dividend payers. While ET pays dividend at a decent ratio, but the dividend is not growing </a:t>
            </a:r>
          </a:p>
        </p:txBody>
      </p:sp>
    </p:spTree>
    <p:extLst>
      <p:ext uri="{BB962C8B-B14F-4D97-AF65-F5344CB8AC3E}">
        <p14:creationId xmlns:p14="http://schemas.microsoft.com/office/powerpoint/2010/main" val="14421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812101C-D6BB-4B1C-8169-5B238982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11" y="1049983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1A0961-C6C5-4C51-86DA-33ECF0C42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6" y="1095375"/>
            <a:ext cx="58578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31AB56-B7B7-4B37-A5FB-8284B582D37C}"/>
              </a:ext>
            </a:extLst>
          </p:cNvPr>
          <p:cNvSpPr/>
          <p:nvPr/>
        </p:nvSpPr>
        <p:spPr>
          <a:xfrm>
            <a:off x="318818" y="329684"/>
            <a:ext cx="560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Smoothing the variance of the stock prices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CF69-0BC4-4F48-9600-7E8F5ADD739D}"/>
              </a:ext>
            </a:extLst>
          </p:cNvPr>
          <p:cNvSpPr txBox="1"/>
          <p:nvPr/>
        </p:nvSpPr>
        <p:spPr>
          <a:xfrm>
            <a:off x="1857375" y="52292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day rolling average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A0AD2-4BE1-4697-A605-B911543570F2}"/>
              </a:ext>
            </a:extLst>
          </p:cNvPr>
          <p:cNvSpPr/>
          <p:nvPr/>
        </p:nvSpPr>
        <p:spPr>
          <a:xfrm>
            <a:off x="8104463" y="5229225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365 day rolling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0D38-0D14-48A4-8172-F60667024DAC}"/>
              </a:ext>
            </a:extLst>
          </p:cNvPr>
          <p:cNvSpPr txBox="1"/>
          <p:nvPr/>
        </p:nvSpPr>
        <p:spPr>
          <a:xfrm>
            <a:off x="1585912" y="5834360"/>
            <a:ext cx="9706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Time series of the 50 day and 365 day rolling average gives a high-level idea about the stock 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example, MSFT is a still growing (growth stock)</a:t>
            </a:r>
          </a:p>
          <a:p>
            <a:pPr marL="285750" indent="-285750">
              <a:buFontTx/>
              <a:buChar char="-"/>
            </a:pPr>
            <a:r>
              <a:rPr lang="en-US" dirty="0"/>
              <a:t>Energy transfer  pays dividends to the share holders. It’s a dividend stock</a:t>
            </a:r>
          </a:p>
        </p:txBody>
      </p:sp>
    </p:spTree>
    <p:extLst>
      <p:ext uri="{BB962C8B-B14F-4D97-AF65-F5344CB8AC3E}">
        <p14:creationId xmlns:p14="http://schemas.microsoft.com/office/powerpoint/2010/main" val="14240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A6D1-62F2-4C99-B3FE-C9BFA80D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75350"/>
            <a:ext cx="4429125" cy="539750"/>
          </a:xfrm>
        </p:spPr>
        <p:txBody>
          <a:bodyPr>
            <a:normAutofit/>
          </a:bodyPr>
          <a:lstStyle/>
          <a:p>
            <a:r>
              <a:rPr lang="en-US" sz="2400" b="1" dirty="0"/>
              <a:t>Correlation between stock price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C8130F-4399-48C0-A5E1-4B6F08F8C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96" y="639544"/>
            <a:ext cx="7208207" cy="416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3D56-F061-4D13-9EB3-A0C4B67C47BC}"/>
              </a:ext>
            </a:extLst>
          </p:cNvPr>
          <p:cNvSpPr txBox="1"/>
          <p:nvPr/>
        </p:nvSpPr>
        <p:spPr>
          <a:xfrm>
            <a:off x="609600" y="5200650"/>
            <a:ext cx="1083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Correlation between stocks can be used to identify similar stocks. For example VGT (technology index and VOO (S&amp;P 500 index are heavily correlated))</a:t>
            </a:r>
          </a:p>
          <a:p>
            <a:r>
              <a:rPr lang="en-US" dirty="0"/>
              <a:t>- To enhance diversity of the portfolio,  avoid investing all of your investments in the same bucket</a:t>
            </a:r>
          </a:p>
        </p:txBody>
      </p:sp>
    </p:spTree>
    <p:extLst>
      <p:ext uri="{BB962C8B-B14F-4D97-AF65-F5344CB8AC3E}">
        <p14:creationId xmlns:p14="http://schemas.microsoft.com/office/powerpoint/2010/main" val="384753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1297</Words>
  <Application>Microsoft Office PowerPoint</Application>
  <PresentationFormat>Widescreen</PresentationFormat>
  <Paragraphs>154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Objective</vt:lpstr>
      <vt:lpstr>Data collection</vt:lpstr>
      <vt:lpstr>Data cleaning</vt:lpstr>
      <vt:lpstr>Data analysis</vt:lpstr>
      <vt:lpstr>Data analysis</vt:lpstr>
      <vt:lpstr>PowerPoint Presentation</vt:lpstr>
      <vt:lpstr>PowerPoint Presentation</vt:lpstr>
      <vt:lpstr>Correlation between stock price </vt:lpstr>
      <vt:lpstr>50 Day moving avg vs 200 day moving Avg.</vt:lpstr>
      <vt:lpstr>Filtering </vt:lpstr>
      <vt:lpstr>Dividend (example JNJ)</vt:lpstr>
      <vt:lpstr>Correlation between stock price </vt:lpstr>
      <vt:lpstr>Summary of the LSTM model and parameters</vt:lpstr>
      <vt:lpstr>JNJ</vt:lpstr>
      <vt:lpstr>AMGN</vt:lpstr>
      <vt:lpstr>UNH</vt:lpstr>
      <vt:lpstr>PM</vt:lpstr>
      <vt:lpstr>SPY</vt:lpstr>
      <vt:lpstr>Table 1: prediction analysis</vt:lpstr>
      <vt:lpstr>Analysis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Rezoan Ahmed</dc:creator>
  <cp:lastModifiedBy>Rezoan Ahmed</cp:lastModifiedBy>
  <cp:revision>39</cp:revision>
  <dcterms:created xsi:type="dcterms:W3CDTF">2020-04-25T16:14:27Z</dcterms:created>
  <dcterms:modified xsi:type="dcterms:W3CDTF">2020-06-08T17:00:29Z</dcterms:modified>
</cp:coreProperties>
</file>