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4/21/2024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285257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31" name="对象"/>
          <p:cNvSpPr>
            <a:spLocks noGrp="1"/>
          </p:cNvSpPr>
          <p:nvPr>
            <p:ph type="sldImg"/>
          </p:nvPr>
        </p:nvSpPr>
        <p:spPr>
          <a:xfrm rot="0">
            <a:off x="381000" y="685800"/>
            <a:ext cx="6096000" cy="3429000"/>
          </a:xfrm>
          <a:prstGeom prst="rect"/>
          <a:noFill/>
          <a:ln w="12700" cmpd="sng" cap="flat">
            <a:noFill/>
            <a:prstDash val="solid"/>
            <a:miter/>
          </a:ln>
        </p:spPr>
      </p:sp>
      <p:sp>
        <p:nvSpPr>
          <p:cNvPr id="3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15358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88" name="对象"/>
          <p:cNvSpPr>
            <a:spLocks noGrp="1"/>
          </p:cNvSpPr>
          <p:nvPr>
            <p:ph type="sldImg"/>
          </p:nvPr>
        </p:nvSpPr>
        <p:spPr>
          <a:xfrm rot="0">
            <a:off x="381000" y="685800"/>
            <a:ext cx="6096000" cy="3429000"/>
          </a:xfrm>
          <a:prstGeom prst="rect"/>
          <a:noFill/>
          <a:ln w="12700" cmpd="sng" cap="flat">
            <a:noFill/>
            <a:prstDash val="solid"/>
            <a:miter/>
          </a:ln>
        </p:spPr>
      </p:sp>
      <p:sp>
        <p:nvSpPr>
          <p:cNvPr id="8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479866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101" name="对象"/>
          <p:cNvSpPr>
            <a:spLocks noGrp="1"/>
          </p:cNvSpPr>
          <p:nvPr>
            <p:ph type="sldImg"/>
          </p:nvPr>
        </p:nvSpPr>
        <p:spPr>
          <a:xfrm rot="0">
            <a:off x="381000" y="685800"/>
            <a:ext cx="6096000" cy="3429000"/>
          </a:xfrm>
          <a:prstGeom prst="rect"/>
          <a:noFill/>
          <a:ln w="12700" cmpd="sng" cap="flat">
            <a:noFill/>
            <a:prstDash val="solid"/>
            <a:miter/>
          </a:ln>
        </p:spPr>
      </p:sp>
      <p:sp>
        <p:nvSpPr>
          <p:cNvPr id="10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49135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46" name="对象"/>
          <p:cNvSpPr>
            <a:spLocks noGrp="1"/>
          </p:cNvSpPr>
          <p:nvPr>
            <p:ph type="sldImg"/>
          </p:nvPr>
        </p:nvSpPr>
        <p:spPr>
          <a:xfrm rot="0">
            <a:off x="381000" y="685800"/>
            <a:ext cx="6096000" cy="3429000"/>
          </a:xfrm>
          <a:prstGeom prst="rect"/>
          <a:noFill/>
          <a:ln w="12700" cmpd="sng" cap="flat">
            <a:noFill/>
            <a:prstDash val="solid"/>
            <a:miter/>
          </a:ln>
        </p:spPr>
      </p:sp>
      <p:sp>
        <p:nvSpPr>
          <p:cNvPr id="4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08994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51" name="对象"/>
          <p:cNvSpPr>
            <a:spLocks noGrp="1"/>
          </p:cNvSpPr>
          <p:nvPr>
            <p:ph type="sldImg"/>
          </p:nvPr>
        </p:nvSpPr>
        <p:spPr>
          <a:xfrm rot="0">
            <a:off x="381000" y="685800"/>
            <a:ext cx="6096000" cy="3429000"/>
          </a:xfrm>
          <a:prstGeom prst="rect"/>
          <a:noFill/>
          <a:ln w="12700" cmpd="sng" cap="flat">
            <a:noFill/>
            <a:prstDash val="solid"/>
            <a:miter/>
          </a:ln>
        </p:spPr>
      </p:sp>
      <p:sp>
        <p:nvSpPr>
          <p:cNvPr id="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70844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56" name="对象"/>
          <p:cNvSpPr>
            <a:spLocks noGrp="1"/>
          </p:cNvSpPr>
          <p:nvPr>
            <p:ph type="sldImg"/>
          </p:nvPr>
        </p:nvSpPr>
        <p:spPr>
          <a:xfrm rot="0">
            <a:off x="381000" y="685800"/>
            <a:ext cx="6096000" cy="3429000"/>
          </a:xfrm>
          <a:prstGeom prst="rect"/>
          <a:noFill/>
          <a:ln w="12700" cmpd="sng" cap="flat">
            <a:noFill/>
            <a:prstDash val="solid"/>
            <a:miter/>
          </a:ln>
        </p:spPr>
      </p:sp>
      <p:sp>
        <p:nvSpPr>
          <p:cNvPr id="5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32337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61" name="对象"/>
          <p:cNvSpPr>
            <a:spLocks noGrp="1"/>
          </p:cNvSpPr>
          <p:nvPr>
            <p:ph type="sldImg"/>
          </p:nvPr>
        </p:nvSpPr>
        <p:spPr>
          <a:xfrm rot="0">
            <a:off x="381000" y="685800"/>
            <a:ext cx="6096000" cy="3429000"/>
          </a:xfrm>
          <a:prstGeom prst="rect"/>
          <a:noFill/>
          <a:ln w="12700" cmpd="sng" cap="flat">
            <a:noFill/>
            <a:prstDash val="solid"/>
            <a:miter/>
          </a:ln>
        </p:spPr>
      </p:sp>
      <p:sp>
        <p:nvSpPr>
          <p:cNvPr id="6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485713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67" name="对象"/>
          <p:cNvSpPr>
            <a:spLocks noGrp="1"/>
          </p:cNvSpPr>
          <p:nvPr>
            <p:ph type="sldImg"/>
          </p:nvPr>
        </p:nvSpPr>
        <p:spPr>
          <a:xfrm rot="0">
            <a:off x="381000" y="685800"/>
            <a:ext cx="6096000" cy="3429000"/>
          </a:xfrm>
          <a:prstGeom prst="rect"/>
          <a:noFill/>
          <a:ln w="12700" cmpd="sng" cap="flat">
            <a:noFill/>
            <a:prstDash val="solid"/>
            <a:miter/>
          </a:ln>
        </p:spPr>
      </p:sp>
      <p:sp>
        <p:nvSpPr>
          <p:cNvPr id="6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35593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73" name="对象"/>
          <p:cNvSpPr>
            <a:spLocks noGrp="1"/>
          </p:cNvSpPr>
          <p:nvPr>
            <p:ph type="sldImg"/>
          </p:nvPr>
        </p:nvSpPr>
        <p:spPr>
          <a:xfrm rot="0">
            <a:off x="381000" y="685800"/>
            <a:ext cx="6096000" cy="3429000"/>
          </a:xfrm>
          <a:prstGeom prst="rect"/>
          <a:noFill/>
          <a:ln w="12700" cmpd="sng" cap="flat">
            <a:noFill/>
            <a:prstDash val="solid"/>
            <a:miter/>
          </a:ln>
        </p:spPr>
      </p:sp>
      <p:sp>
        <p:nvSpPr>
          <p:cNvPr id="7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21029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78" name="对象"/>
          <p:cNvSpPr>
            <a:spLocks noGrp="1"/>
          </p:cNvSpPr>
          <p:nvPr>
            <p:ph type="sldImg"/>
          </p:nvPr>
        </p:nvSpPr>
        <p:spPr>
          <a:xfrm rot="0">
            <a:off x="381000" y="685800"/>
            <a:ext cx="6096000" cy="3429000"/>
          </a:xfrm>
          <a:prstGeom prst="rect"/>
          <a:noFill/>
          <a:ln w="12700" cmpd="sng" cap="flat">
            <a:noFill/>
            <a:prstDash val="solid"/>
            <a:miter/>
          </a:ln>
        </p:spPr>
      </p:sp>
      <p:sp>
        <p:nvSpPr>
          <p:cNvPr id="7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331456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83" name="对象"/>
          <p:cNvSpPr>
            <a:spLocks noGrp="1"/>
          </p:cNvSpPr>
          <p:nvPr>
            <p:ph type="sldImg"/>
          </p:nvPr>
        </p:nvSpPr>
        <p:spPr>
          <a:xfrm rot="0">
            <a:off x="381000" y="685800"/>
            <a:ext cx="6096000" cy="3429000"/>
          </a:xfrm>
          <a:prstGeom prst="rect"/>
          <a:noFill/>
          <a:ln w="12700" cmpd="sng" cap="flat">
            <a:noFill/>
            <a:prstDash val="solid"/>
            <a:miter/>
          </a:ln>
        </p:spPr>
      </p:sp>
      <p:sp>
        <p:nvSpPr>
          <p:cNvPr id="8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693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7"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8"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9"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0"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1"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4/21/2024</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978225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50227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19026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34"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5"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7"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4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08899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90"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91"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2"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3"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4"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5"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9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9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671512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358918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265165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79732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928030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84987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25925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844899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8292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3"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
        <p:nvSpPr>
          <p:cNvPr id="5" name="矩形"/>
          <p:cNvSpPr>
            <a:spLocks/>
          </p:cNvSpPr>
          <p:nvPr/>
        </p:nvSpPr>
        <p:spPr>
          <a:xfrm rot="0">
            <a:off x="9525" y="0"/>
            <a:ext cx="12192000" cy="1000124"/>
          </a:xfrm>
          <a:prstGeom prst="rect"/>
          <a:solidFill>
            <a:schemeClr val="bg1"/>
          </a:solidFill>
          <a:ln w="12700" cmpd="sng" cap="flat">
            <a:noFill/>
            <a:prstDash val="solid"/>
            <a:round/>
          </a:ln>
        </p:spPr>
      </p:sp>
      <p:pic>
        <p:nvPicPr>
          <p:cNvPr id="6" name="图片" descr="A black and grey logo&#10;&#10;Description automatically generated"/>
          <p:cNvPicPr>
            <a:picLocks noChangeAspect="1"/>
          </p:cNvPicPr>
          <p:nvPr/>
        </p:nvPicPr>
        <p:blipFill>
          <a:blip r:embed="rId2" cstate="print"/>
          <a:stretch>
            <a:fillRect/>
          </a:stretch>
        </p:blipFill>
        <p:spPr>
          <a:xfrm rot="0">
            <a:off x="276225" y="281781"/>
            <a:ext cx="1990990" cy="423863"/>
          </a:xfrm>
          <a:prstGeom prst="rect"/>
          <a:noFill/>
          <a:ln w="12700" cmpd="sng" cap="flat">
            <a:noFill/>
            <a:prstDash val="solid"/>
            <a:miter/>
          </a:ln>
        </p:spPr>
      </p:pic>
      <p:pic>
        <p:nvPicPr>
          <p:cNvPr id="7" name="图片" descr="A close up of a logo&#10;&#10;Description automatically generated"/>
          <p:cNvPicPr>
            <a:picLocks noChangeAspect="1"/>
          </p:cNvPicPr>
          <p:nvPr/>
        </p:nvPicPr>
        <p:blipFill>
          <a:blip r:embed="rId3" cstate="print"/>
          <a:stretch>
            <a:fillRect/>
          </a:stretch>
        </p:blipFill>
        <p:spPr>
          <a:xfrm rot="0">
            <a:off x="10280898" y="226297"/>
            <a:ext cx="1644402" cy="534830"/>
          </a:xfrm>
          <a:prstGeom prst="rect"/>
          <a:noFill/>
          <a:ln w="12700" cmpd="sng" cap="flat">
            <a:noFill/>
            <a:prstDash val="solid"/>
            <a:miter/>
          </a:ln>
        </p:spPr>
      </p:pic>
      <p:pic>
        <p:nvPicPr>
          <p:cNvPr id="8" name="图片" descr="A blue and black logo&#10;&#10;Description automatically generated"/>
          <p:cNvPicPr>
            <a:picLocks noChangeAspect="1"/>
          </p:cNvPicPr>
          <p:nvPr/>
        </p:nvPicPr>
        <p:blipFill>
          <a:blip r:embed="rId4" cstate="print"/>
          <a:stretch>
            <a:fillRect/>
          </a:stretch>
        </p:blipFill>
        <p:spPr>
          <a:xfrm rot="0">
            <a:off x="4321983" y="281780"/>
            <a:ext cx="1135004" cy="423864"/>
          </a:xfrm>
          <a:prstGeom prst="rect"/>
          <a:noFill/>
          <a:ln w="12700" cmpd="sng" cap="flat">
            <a:noFill/>
            <a:prstDash val="solid"/>
            <a:miter/>
          </a:ln>
        </p:spPr>
      </p:pic>
      <p:pic>
        <p:nvPicPr>
          <p:cNvPr id="9" name="图片" descr="A circular logo with people and map&#10;&#10;Description automatically generated"/>
          <p:cNvPicPr>
            <a:picLocks noChangeAspect="1"/>
          </p:cNvPicPr>
          <p:nvPr/>
        </p:nvPicPr>
        <p:blipFill>
          <a:blip r:embed="rId5" cstate="print"/>
          <a:stretch>
            <a:fillRect/>
          </a:stretch>
        </p:blipFill>
        <p:spPr>
          <a:xfrm rot="0">
            <a:off x="7511755" y="136525"/>
            <a:ext cx="714375" cy="714375"/>
          </a:xfrm>
          <a:prstGeom prst="rect"/>
          <a:noFill/>
          <a:ln w="12700" cmpd="sng" cap="flat">
            <a:noFill/>
            <a:prstDash val="solid"/>
            <a:miter/>
          </a:ln>
        </p:spPr>
      </p:pic>
    </p:spTree>
    <p:extLst>
      <p:ext uri="{BB962C8B-B14F-4D97-AF65-F5344CB8AC3E}">
        <p14:creationId xmlns:p14="http://schemas.microsoft.com/office/powerpoint/2010/main" val="1404750450"/>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437797" y="2177109"/>
            <a:ext cx="6691137" cy="995571"/>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chemeClr val="accent1"/>
                </a:solidFill>
                <a:latin typeface="Arial" pitchFamily="34" charset="0"/>
                <a:ea typeface="等线 Light" pitchFamily="0" charset="0"/>
                <a:cs typeface="Arial" pitchFamily="34" charset="0"/>
              </a:rPr>
              <a:t>HEART DISEASE PERDICTION</a:t>
            </a:r>
            <a:endParaRPr lang="zh-CN" altLang="en-US" sz="2800" b="1" i="0" u="none" strike="noStrike" kern="1200" cap="none" spc="0" baseline="0">
              <a:solidFill>
                <a:schemeClr val="accent1"/>
              </a:solidFill>
              <a:latin typeface="Arial" pitchFamily="34" charset="0"/>
              <a:ea typeface="等线 Light"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TSP- AI ML Fundamentals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8" name="矩形"/>
          <p:cNvSpPr>
            <a:spLocks/>
          </p:cNvSpPr>
          <p:nvPr/>
        </p:nvSpPr>
        <p:spPr>
          <a:xfrm rot="0">
            <a:off x="1723871" y="3252865"/>
            <a:ext cx="9039066"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 </a:t>
            </a:r>
            <a:r>
              <a:rPr lang="en-US" altLang="zh-CN" sz="2000" b="1" i="0" u="none" strike="noStrike" kern="1200" cap="none" spc="0" baseline="0">
                <a:solidFill>
                  <a:srgbClr val="2F5497"/>
                </a:solidFill>
                <a:latin typeface="Arial" pitchFamily="34" charset="0"/>
                <a:ea typeface="等线" pitchFamily="0" charset="0"/>
                <a:cs typeface="Arial" pitchFamily="34" charset="0"/>
              </a:rPr>
              <a:t>RASI R - NM ID-au422621105025</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9" name="矩形"/>
          <p:cNvSpPr>
            <a:spLocks/>
          </p:cNvSpPr>
          <p:nvPr/>
        </p:nvSpPr>
        <p:spPr>
          <a:xfrm rot="0">
            <a:off x="1723871" y="5186598"/>
            <a:ext cx="825958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a:t>
            </a:r>
            <a:r>
              <a:rPr lang="en-US" altLang="zh-CN" sz="2000" b="1" i="0" u="none" strike="noStrike" kern="1200" cap="none" spc="0" baseline="0">
                <a:solidFill>
                  <a:srgbClr val="2F5497"/>
                </a:solidFill>
                <a:latin typeface="Arial" pitchFamily="34" charset="0"/>
                <a:ea typeface="等线" pitchFamily="0" charset="0"/>
                <a:cs typeface="Arial" pitchFamily="34" charset="0"/>
              </a:rPr>
              <a:t>Dr RAMAR BOSE</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46681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References</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Project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2.	Project video recorded link (youtube/github),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3.	Project PPT &amp; Report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220323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9"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100"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020462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38530" y="823512"/>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44"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GitHub Link</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Project Demo(photos / videos)</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zh-CN" altLang="en-US" sz="2000" b="1" i="0" u="none" strike="noStrike" kern="1200" cap="none" spc="0" baseline="0">
              <a:solidFill>
                <a:schemeClr val="tx1"/>
              </a:solidFill>
              <a:latin typeface="Arial" pitchFamily="34" charset="0"/>
              <a:ea typeface="Calibri" pitchFamily="0" charset="0"/>
              <a:cs typeface="Arial" pitchFamily="34" charset="0"/>
            </a:endParaRPr>
          </a:p>
        </p:txBody>
      </p:sp>
      <p:sp>
        <p:nvSpPr>
          <p:cNvPr id="45"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42771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Problem Statement</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today's digital age, businesses face the challenge of effectively engaging with their customers amidst a vast sea of information and competition. Traditional methods of customer interaction often fall short in providing timely and personalized responses, leading to decreased customer satisfaction and loyalty.</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The objective of this end-to-end data science project is to address this challenge by integrating ChatGPT, an advanced conversational AI model, into the customer service framework. The aim is to develop a solution that not only understands customer queries but also provides intelligent and contextually relevant responses in real-time.</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5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808463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Proposed Solution</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rtl="0" eaLnBrk="1" fontAlgn="auto" latinLnBrk="0" hangingPunct="1">
              <a:lnSpc>
                <a:spcPct val="100000"/>
              </a:lnSpc>
              <a:spcBef>
                <a:spcPts val="1500"/>
              </a:spcBef>
              <a:spcAft>
                <a:spcPts val="1500"/>
              </a:spcAft>
              <a:buNone/>
            </a:pPr>
            <a:r>
              <a:rPr lang="en-US" altLang="zh-CN" sz="1200" b="0" i="0" u="none" strike="noStrike" kern="1200" cap="none" spc="0" baseline="0">
                <a:solidFill>
                  <a:srgbClr val="0D0D0D"/>
                </a:solidFill>
                <a:latin typeface="Segoe UI"/>
                <a:ea typeface="Times New Roman"/>
                <a:cs typeface="Segoe UI"/>
              </a:rPr>
              <a:t>To address the challenges outlined in the problem statement, the proposed solution involves an end-to-end data science project with ChatGPT integration aimed at enhancing customer engagement and satisfaction. The solution comprises the following key components:</a:t>
            </a:r>
            <a:endParaRPr lang="en-US" altLang="zh-CN" sz="1200" b="0" i="0" u="none" strike="noStrike" kern="1200" cap="none" spc="0" baseline="0">
              <a:solidFill>
                <a:srgbClr val="0D0D0D"/>
              </a:solidFill>
              <a:latin typeface="Segoe UI"/>
              <a:ea typeface="Times New Roman"/>
              <a:cs typeface="Segoe UI"/>
            </a:endParaRPr>
          </a:p>
          <a:p>
            <a:pPr marL="457200" indent="-228600" algn="l" rtl="0" eaLnBrk="1" fontAlgn="auto" latinLnBrk="0" hangingPunct="1">
              <a:lnSpc>
                <a:spcPct val="100000"/>
              </a:lnSpc>
              <a:spcBef>
                <a:spcPts val="0"/>
              </a:spcBef>
              <a:spcAft>
                <a:spcPts val="0"/>
              </a:spcAft>
              <a:buNone/>
            </a:pPr>
            <a:r>
              <a:rPr lang="en-US" altLang="zh-CN" sz="1200" b="0" i="0" u="none" strike="noStrike" kern="1200" cap="none" spc="0" baseline="0">
                <a:solidFill>
                  <a:schemeClr val="tx1"/>
                </a:solidFill>
                <a:latin typeface="Segoe UI"/>
                <a:ea typeface="Times New Roman"/>
                <a:cs typeface="Segoe UI"/>
              </a:rPr>
              <a:t>Data Collection and Preprocessing</a:t>
            </a:r>
            <a:endParaRPr lang="en-US" altLang="zh-CN" sz="1200" b="0" i="0" u="none" strike="noStrike" kern="1200" cap="none" spc="0" baseline="0">
              <a:solidFill>
                <a:schemeClr val="tx1"/>
              </a:solidFill>
              <a:latin typeface="Segoe UI"/>
              <a:ea typeface="Times New Roman"/>
              <a:cs typeface="Segoe UI"/>
            </a:endParaRPr>
          </a:p>
          <a:p>
            <a:pPr marL="457200" indent="-228600" algn="l" rtl="0" eaLnBrk="1" fontAlgn="auto" latinLnBrk="0" hangingPunct="1">
              <a:lnSpc>
                <a:spcPct val="100000"/>
              </a:lnSpc>
              <a:spcBef>
                <a:spcPts val="0"/>
              </a:spcBef>
              <a:spcAft>
                <a:spcPts val="0"/>
              </a:spcAft>
              <a:buNone/>
            </a:pPr>
            <a:r>
              <a:rPr lang="en-US" altLang="zh-CN" sz="1200" b="0" i="0" u="none" strike="noStrike" kern="1200" cap="none" spc="0" baseline="0">
                <a:solidFill>
                  <a:schemeClr val="tx1"/>
                </a:solidFill>
                <a:latin typeface="Segoe UI"/>
                <a:ea typeface="Times New Roman"/>
                <a:cs typeface="Segoe UI"/>
              </a:rPr>
              <a:t>Model Training</a:t>
            </a:r>
            <a:endParaRPr lang="en-US" altLang="zh-CN" sz="1200" b="0" i="0" u="none" strike="noStrike" kern="1200" cap="none" spc="0" baseline="0">
              <a:solidFill>
                <a:schemeClr val="tx1"/>
              </a:solidFill>
              <a:latin typeface="Segoe UI"/>
              <a:ea typeface="Times New Roman"/>
              <a:cs typeface="Segoe UI"/>
            </a:endParaRPr>
          </a:p>
          <a:p>
            <a:pPr marL="457200" indent="-228600" algn="l" rtl="0" eaLnBrk="1" fontAlgn="auto" latinLnBrk="0" hangingPunct="1">
              <a:lnSpc>
                <a:spcPct val="100000"/>
              </a:lnSpc>
              <a:spcBef>
                <a:spcPts val="0"/>
              </a:spcBef>
              <a:spcAft>
                <a:spcPts val="0"/>
              </a:spcAft>
              <a:buNone/>
            </a:pPr>
            <a:r>
              <a:rPr lang="en-US" altLang="zh-CN" sz="1200" b="0" i="0" u="none" strike="noStrike" kern="1200" cap="none" spc="0" baseline="0">
                <a:solidFill>
                  <a:schemeClr val="tx1"/>
                </a:solidFill>
                <a:latin typeface="Segoe UI"/>
                <a:ea typeface="Times New Roman"/>
                <a:cs typeface="Segoe UI"/>
              </a:rPr>
              <a:t>ChatGPT Integration</a:t>
            </a:r>
            <a:endParaRPr lang="en-US" altLang="zh-CN" sz="1200" b="0" i="0" u="none" strike="noStrike" kern="1200" cap="none" spc="0" baseline="0">
              <a:solidFill>
                <a:schemeClr val="tx1"/>
              </a:solidFill>
              <a:latin typeface="Segoe UI"/>
              <a:ea typeface="Times New Roman"/>
              <a:cs typeface="Segoe UI"/>
            </a:endParaRPr>
          </a:p>
          <a:p>
            <a:pPr marL="457200" indent="-228600" algn="l" rtl="0" eaLnBrk="1" fontAlgn="auto" latinLnBrk="0" hangingPunct="1">
              <a:lnSpc>
                <a:spcPct val="100000"/>
              </a:lnSpc>
              <a:spcBef>
                <a:spcPts val="0"/>
              </a:spcBef>
              <a:spcAft>
                <a:spcPts val="0"/>
              </a:spcAft>
              <a:buNone/>
            </a:pPr>
            <a:r>
              <a:rPr lang="en-US" altLang="zh-CN" sz="1200" b="0" i="0" u="none" strike="noStrike" kern="1200" cap="none" spc="0" baseline="0">
                <a:solidFill>
                  <a:schemeClr val="tx1"/>
                </a:solidFill>
                <a:latin typeface="Segoe UI"/>
                <a:ea typeface="Times New Roman"/>
                <a:cs typeface="Segoe UI"/>
              </a:rPr>
              <a:t>Continuous Learning and Improvement</a:t>
            </a:r>
            <a:endParaRPr lang="en-US" altLang="zh-CN" sz="1200" b="0" i="0" u="none" strike="noStrike" kern="1200" cap="none" spc="0" baseline="0">
              <a:solidFill>
                <a:schemeClr val="tx1"/>
              </a:solidFill>
              <a:latin typeface="Segoe UI"/>
              <a:ea typeface="Times New Roman"/>
              <a:cs typeface="Segoe UI"/>
            </a:endParaRPr>
          </a:p>
          <a:p>
            <a:pPr marL="0" indent="0" algn="l">
              <a:lnSpc>
                <a:spcPct val="90000"/>
              </a:lnSpc>
              <a:spcBef>
                <a:spcPts val="1000"/>
              </a:spcBef>
              <a:spcAft>
                <a:spcPts val="0"/>
              </a:spcAft>
              <a:buNone/>
            </a:pPr>
            <a:r>
              <a:rPr lang="en-US" altLang="zh-CN" sz="1200" b="0" i="0" u="none" strike="noStrike" kern="1200" cap="none" spc="0" baseline="0">
                <a:solidFill>
                  <a:schemeClr val="tx1"/>
                </a:solidFill>
                <a:latin typeface="Segoe UI"/>
                <a:ea typeface="Times New Roman"/>
                <a:cs typeface="Segoe UI"/>
              </a:rPr>
              <a:t>Performance Evaluation</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5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67855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Algorithm &amp; Deployment</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.Add the name and license type to create the app repository.</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.Click on Files and Versions tab &gt; + Add file &gt; Upload files to add file on repository.</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Drag app.py, model, and scaler files and click on "Commit change to main" button and save the commit with a commit message. Similar to Git..</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69843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GitHub Link</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6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https://github.com/rasiR24/rasiR24.git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66" name="矩形"/>
          <p:cNvSpPr>
            <a:spLocks/>
          </p:cNvSpPr>
          <p:nvPr/>
        </p:nvSpPr>
        <p:spPr>
          <a:xfrm rot="4569350">
            <a:off x="7461485" y="1409033"/>
            <a:ext cx="4762431" cy="646271"/>
          </a:xfrm>
          <a:prstGeom prst="rect"/>
          <a:noFill/>
          <a:ln w="12700" cmpd="sng" cap="flat">
            <a:noFill/>
            <a:prstDash val="solid"/>
            <a:miter/>
          </a:ln>
        </p:spPr>
      </p:sp>
    </p:spTree>
    <p:extLst>
      <p:ext uri="{BB962C8B-B14F-4D97-AF65-F5344CB8AC3E}">
        <p14:creationId xmlns:p14="http://schemas.microsoft.com/office/powerpoint/2010/main" val="5035646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9"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Project Demo(Recorded Video)</a:t>
            </a:r>
            <a:endParaRPr lang="zh-CN" altLang="en-US" sz="6000" b="0" i="0" u="none" strike="noStrike" kern="1200" cap="none" spc="0" baseline="0">
              <a:solidFill>
                <a:schemeClr val="accent1"/>
              </a:solidFill>
              <a:latin typeface="Calibri Light" pitchFamily="0" charset="0"/>
              <a:ea typeface="等线 Light" pitchFamily="0" charset="0"/>
              <a:cs typeface="Lucida Sans" pitchFamily="0" charset="0"/>
            </a:endParaRPr>
          </a:p>
        </p:txBody>
      </p:sp>
      <p:sp>
        <p:nvSpPr>
          <p:cNvPr id="70"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https://github.com/rasiR24/rasiR24.git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1"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72" name="矩形"/>
          <p:cNvSpPr>
            <a:spLocks/>
          </p:cNvSpPr>
          <p:nvPr/>
        </p:nvSpPr>
        <p:spPr>
          <a:xfrm rot="0">
            <a:off x="3714693" y="4739749"/>
            <a:ext cx="4762427" cy="302192"/>
          </a:xfrm>
          <a:prstGeom prst="rect"/>
          <a:noFill/>
          <a:ln w="12700" cmpd="sng" cap="flat">
            <a:noFill/>
            <a:prstDash val="solid"/>
            <a:miter/>
          </a:ln>
        </p:spPr>
      </p:sp>
    </p:spTree>
    <p:extLst>
      <p:ext uri="{BB962C8B-B14F-4D97-AF65-F5344CB8AC3E}">
        <p14:creationId xmlns:p14="http://schemas.microsoft.com/office/powerpoint/2010/main" val="135904062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Conclusion</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7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Developing a loan approval classifier is one of many examples of using ChatGPT for data science projects. We can use it to generate synthetic data, run SQL queries, create data analytics reports, do machine learning research, and much more. Generative Al is here to stay, and it will make our lives easier. Instead of spending weeks and months on a project, you can develop, test, and deploy data science applications in hours.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In this tutorial, we have learned to use ChatGPT for project planning, data analysis. data cleaning and preprocessing, model selection, hyperparameter optimization, and creating and deploying web application.</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28616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0"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Future Scope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1"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Personalized Model Recommendations: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Utilize ChatGPT to understand users' requirements and preferences for model selection. Based on the user's input data characteristics, performance goals, and constraints, ChatGPT can recommend suitable machine learning models along with explanations for the recommendations.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2"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461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77</cp:revision>
  <dcterms:created xsi:type="dcterms:W3CDTF">2021-04-26T07:43:48Z</dcterms:created>
  <dcterms:modified xsi:type="dcterms:W3CDTF">2024-04-21T06:40:30Z</dcterms:modified>
</cp:coreProperties>
</file>