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59"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p:scale>
          <a:sx n="90" d="100"/>
          <a:sy n="90" d="100"/>
        </p:scale>
        <p:origin x="2904" y="606"/>
      </p:cViewPr>
      <p:guideLst>
        <p:guide orient="horz" pos="2160"/>
        <p:guide pos="1224"/>
        <p:guide orient="horz" pos="3888"/>
        <p:guide pos="41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bey\Desktop\EXCEL%20PORTFOLIO\Excel%20Dashboard.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bey\Desktop\EXCEL%20PORTFOLIO\Excel%20Dashboard.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bey\Desktop\EXCEL%20PORTFOLIO\Excel%20Dashboard.xlsm"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Sum of 2017</c:v>
          </c:tx>
          <c:spPr>
            <a:solidFill>
              <a:schemeClr val="accent1"/>
            </a:solidFill>
            <a:ln>
              <a:noFill/>
            </a:ln>
            <a:effectLst/>
            <a:sp3d/>
          </c:spPr>
          <c:invertIfNegative val="0"/>
          <c:cat>
            <c:strLit>
              <c:ptCount val="1"/>
              <c:pt idx="0">
                <c:v>Total</c:v>
              </c:pt>
            </c:strLit>
          </c:cat>
          <c:val>
            <c:numLit>
              <c:formatCode>General</c:formatCode>
              <c:ptCount val="1"/>
              <c:pt idx="0">
                <c:v>189976</c:v>
              </c:pt>
            </c:numLit>
          </c:val>
          <c:extLst>
            <c:ext xmlns:c16="http://schemas.microsoft.com/office/drawing/2014/chart" uri="{C3380CC4-5D6E-409C-BE32-E72D297353CC}">
              <c16:uniqueId val="{00000000-2406-4FA2-8995-852DF33284F3}"/>
            </c:ext>
          </c:extLst>
        </c:ser>
        <c:ser>
          <c:idx val="1"/>
          <c:order val="1"/>
          <c:tx>
            <c:v>Sum of 2018</c:v>
          </c:tx>
          <c:spPr>
            <a:solidFill>
              <a:schemeClr val="accent2"/>
            </a:solidFill>
            <a:ln>
              <a:noFill/>
            </a:ln>
            <a:effectLst/>
            <a:sp3d/>
          </c:spPr>
          <c:invertIfNegative val="0"/>
          <c:cat>
            <c:strLit>
              <c:ptCount val="1"/>
              <c:pt idx="0">
                <c:v>Total</c:v>
              </c:pt>
            </c:strLit>
          </c:cat>
          <c:val>
            <c:numLit>
              <c:formatCode>General</c:formatCode>
              <c:ptCount val="1"/>
              <c:pt idx="0">
                <c:v>242995</c:v>
              </c:pt>
            </c:numLit>
          </c:val>
          <c:extLst>
            <c:ext xmlns:c16="http://schemas.microsoft.com/office/drawing/2014/chart" uri="{C3380CC4-5D6E-409C-BE32-E72D297353CC}">
              <c16:uniqueId val="{00000001-2406-4FA2-8995-852DF33284F3}"/>
            </c:ext>
          </c:extLst>
        </c:ser>
        <c:ser>
          <c:idx val="2"/>
          <c:order val="2"/>
          <c:tx>
            <c:v>Sum of 2019</c:v>
          </c:tx>
          <c:spPr>
            <a:solidFill>
              <a:schemeClr val="accent3"/>
            </a:solidFill>
            <a:ln>
              <a:noFill/>
            </a:ln>
            <a:effectLst/>
            <a:sp3d/>
          </c:spPr>
          <c:invertIfNegative val="0"/>
          <c:cat>
            <c:strLit>
              <c:ptCount val="1"/>
              <c:pt idx="0">
                <c:v>Total</c:v>
              </c:pt>
            </c:strLit>
          </c:cat>
          <c:val>
            <c:numLit>
              <c:formatCode>General</c:formatCode>
              <c:ptCount val="1"/>
              <c:pt idx="0">
                <c:v>288449</c:v>
              </c:pt>
            </c:numLit>
          </c:val>
          <c:extLst>
            <c:ext xmlns:c16="http://schemas.microsoft.com/office/drawing/2014/chart" uri="{C3380CC4-5D6E-409C-BE32-E72D297353CC}">
              <c16:uniqueId val="{00000002-2406-4FA2-8995-852DF33284F3}"/>
            </c:ext>
          </c:extLst>
        </c:ser>
        <c:ser>
          <c:idx val="3"/>
          <c:order val="3"/>
          <c:tx>
            <c:v>Sum of 2020</c:v>
          </c:tx>
          <c:spPr>
            <a:solidFill>
              <a:schemeClr val="accent4"/>
            </a:solidFill>
            <a:ln>
              <a:noFill/>
            </a:ln>
            <a:effectLst/>
            <a:sp3d/>
          </c:spPr>
          <c:invertIfNegative val="0"/>
          <c:cat>
            <c:strLit>
              <c:ptCount val="1"/>
              <c:pt idx="0">
                <c:v>Total</c:v>
              </c:pt>
            </c:strLit>
          </c:cat>
          <c:val>
            <c:numLit>
              <c:formatCode>General</c:formatCode>
              <c:ptCount val="1"/>
              <c:pt idx="0">
                <c:v>350234</c:v>
              </c:pt>
            </c:numLit>
          </c:val>
          <c:extLst>
            <c:ext xmlns:c16="http://schemas.microsoft.com/office/drawing/2014/chart" uri="{C3380CC4-5D6E-409C-BE32-E72D297353CC}">
              <c16:uniqueId val="{00000003-2406-4FA2-8995-852DF33284F3}"/>
            </c:ext>
          </c:extLst>
        </c:ser>
        <c:ser>
          <c:idx val="4"/>
          <c:order val="4"/>
          <c:tx>
            <c:v>Sum of 2021</c:v>
          </c:tx>
          <c:spPr>
            <a:solidFill>
              <a:schemeClr val="accent5"/>
            </a:solidFill>
            <a:ln>
              <a:noFill/>
            </a:ln>
            <a:effectLst/>
            <a:sp3d/>
          </c:spPr>
          <c:invertIfNegative val="0"/>
          <c:cat>
            <c:strLit>
              <c:ptCount val="1"/>
              <c:pt idx="0">
                <c:v>Total</c:v>
              </c:pt>
            </c:strLit>
          </c:cat>
          <c:val>
            <c:numLit>
              <c:formatCode>General</c:formatCode>
              <c:ptCount val="1"/>
              <c:pt idx="0">
                <c:v>409194</c:v>
              </c:pt>
            </c:numLit>
          </c:val>
          <c:extLst>
            <c:ext xmlns:c16="http://schemas.microsoft.com/office/drawing/2014/chart" uri="{C3380CC4-5D6E-409C-BE32-E72D297353CC}">
              <c16:uniqueId val="{00000004-2406-4FA2-8995-852DF33284F3}"/>
            </c:ext>
          </c:extLst>
        </c:ser>
        <c:dLbls>
          <c:showLegendKey val="0"/>
          <c:showVal val="0"/>
          <c:showCatName val="0"/>
          <c:showSerName val="0"/>
          <c:showPercent val="0"/>
          <c:showBubbleSize val="0"/>
        </c:dLbls>
        <c:gapWidth val="150"/>
        <c:shape val="box"/>
        <c:axId val="894855392"/>
        <c:axId val="894855752"/>
        <c:axId val="0"/>
      </c:bar3DChart>
      <c:catAx>
        <c:axId val="894855392"/>
        <c:scaling>
          <c:orientation val="minMax"/>
        </c:scaling>
        <c:delete val="1"/>
        <c:axPos val="b"/>
        <c:numFmt formatCode="General" sourceLinked="1"/>
        <c:majorTickMark val="none"/>
        <c:minorTickMark val="none"/>
        <c:tickLblPos val="nextTo"/>
        <c:crossAx val="894855752"/>
        <c:crosses val="autoZero"/>
        <c:auto val="1"/>
        <c:lblAlgn val="ctr"/>
        <c:lblOffset val="100"/>
        <c:noMultiLvlLbl val="0"/>
      </c:catAx>
      <c:valAx>
        <c:axId val="8948557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94855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Unit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Sum of 2017</c:v>
          </c:tx>
          <c:spPr>
            <a:solidFill>
              <a:schemeClr val="accent1"/>
            </a:solidFill>
            <a:ln>
              <a:noFill/>
            </a:ln>
            <a:effectLst/>
            <a:sp3d/>
          </c:spPr>
          <c:invertIfNegative val="0"/>
          <c:cat>
            <c:strLit>
              <c:ptCount val="1"/>
              <c:pt idx="0">
                <c:v>Total</c:v>
              </c:pt>
            </c:strLit>
          </c:cat>
          <c:val>
            <c:numLit>
              <c:formatCode>General</c:formatCode>
              <c:ptCount val="1"/>
              <c:pt idx="0">
                <c:v>189976</c:v>
              </c:pt>
            </c:numLit>
          </c:val>
          <c:extLst>
            <c:ext xmlns:c16="http://schemas.microsoft.com/office/drawing/2014/chart" uri="{C3380CC4-5D6E-409C-BE32-E72D297353CC}">
              <c16:uniqueId val="{00000000-63E5-4DBE-9146-3CADD0041A29}"/>
            </c:ext>
          </c:extLst>
        </c:ser>
        <c:ser>
          <c:idx val="1"/>
          <c:order val="1"/>
          <c:tx>
            <c:v>Sum of 2018</c:v>
          </c:tx>
          <c:spPr>
            <a:solidFill>
              <a:schemeClr val="accent2"/>
            </a:solidFill>
            <a:ln>
              <a:noFill/>
            </a:ln>
            <a:effectLst/>
            <a:sp3d/>
          </c:spPr>
          <c:invertIfNegative val="0"/>
          <c:cat>
            <c:strLit>
              <c:ptCount val="1"/>
              <c:pt idx="0">
                <c:v>Total</c:v>
              </c:pt>
            </c:strLit>
          </c:cat>
          <c:val>
            <c:numLit>
              <c:formatCode>General</c:formatCode>
              <c:ptCount val="1"/>
              <c:pt idx="0">
                <c:v>242995</c:v>
              </c:pt>
            </c:numLit>
          </c:val>
          <c:extLst>
            <c:ext xmlns:c16="http://schemas.microsoft.com/office/drawing/2014/chart" uri="{C3380CC4-5D6E-409C-BE32-E72D297353CC}">
              <c16:uniqueId val="{00000001-63E5-4DBE-9146-3CADD0041A29}"/>
            </c:ext>
          </c:extLst>
        </c:ser>
        <c:ser>
          <c:idx val="2"/>
          <c:order val="2"/>
          <c:tx>
            <c:v>Sum of 2019</c:v>
          </c:tx>
          <c:spPr>
            <a:solidFill>
              <a:schemeClr val="accent3"/>
            </a:solidFill>
            <a:ln>
              <a:noFill/>
            </a:ln>
            <a:effectLst/>
            <a:sp3d/>
          </c:spPr>
          <c:invertIfNegative val="0"/>
          <c:cat>
            <c:strLit>
              <c:ptCount val="1"/>
              <c:pt idx="0">
                <c:v>Total</c:v>
              </c:pt>
            </c:strLit>
          </c:cat>
          <c:val>
            <c:numLit>
              <c:formatCode>General</c:formatCode>
              <c:ptCount val="1"/>
              <c:pt idx="0">
                <c:v>288449</c:v>
              </c:pt>
            </c:numLit>
          </c:val>
          <c:extLst>
            <c:ext xmlns:c16="http://schemas.microsoft.com/office/drawing/2014/chart" uri="{C3380CC4-5D6E-409C-BE32-E72D297353CC}">
              <c16:uniqueId val="{00000002-63E5-4DBE-9146-3CADD0041A29}"/>
            </c:ext>
          </c:extLst>
        </c:ser>
        <c:ser>
          <c:idx val="3"/>
          <c:order val="3"/>
          <c:tx>
            <c:v>Sum of 2020</c:v>
          </c:tx>
          <c:spPr>
            <a:solidFill>
              <a:schemeClr val="accent4"/>
            </a:solidFill>
            <a:ln>
              <a:noFill/>
            </a:ln>
            <a:effectLst/>
            <a:sp3d/>
          </c:spPr>
          <c:invertIfNegative val="0"/>
          <c:cat>
            <c:strLit>
              <c:ptCount val="1"/>
              <c:pt idx="0">
                <c:v>Total</c:v>
              </c:pt>
            </c:strLit>
          </c:cat>
          <c:val>
            <c:numLit>
              <c:formatCode>General</c:formatCode>
              <c:ptCount val="1"/>
              <c:pt idx="0">
                <c:v>350234</c:v>
              </c:pt>
            </c:numLit>
          </c:val>
          <c:extLst>
            <c:ext xmlns:c16="http://schemas.microsoft.com/office/drawing/2014/chart" uri="{C3380CC4-5D6E-409C-BE32-E72D297353CC}">
              <c16:uniqueId val="{00000003-63E5-4DBE-9146-3CADD0041A29}"/>
            </c:ext>
          </c:extLst>
        </c:ser>
        <c:ser>
          <c:idx val="4"/>
          <c:order val="4"/>
          <c:tx>
            <c:v>Sum of 2021</c:v>
          </c:tx>
          <c:spPr>
            <a:solidFill>
              <a:schemeClr val="accent5"/>
            </a:solidFill>
            <a:ln>
              <a:noFill/>
            </a:ln>
            <a:effectLst/>
            <a:sp3d/>
          </c:spPr>
          <c:invertIfNegative val="0"/>
          <c:cat>
            <c:strLit>
              <c:ptCount val="1"/>
              <c:pt idx="0">
                <c:v>Total</c:v>
              </c:pt>
            </c:strLit>
          </c:cat>
          <c:val>
            <c:numLit>
              <c:formatCode>General</c:formatCode>
              <c:ptCount val="1"/>
              <c:pt idx="0">
                <c:v>409194</c:v>
              </c:pt>
            </c:numLit>
          </c:val>
          <c:extLst>
            <c:ext xmlns:c16="http://schemas.microsoft.com/office/drawing/2014/chart" uri="{C3380CC4-5D6E-409C-BE32-E72D297353CC}">
              <c16:uniqueId val="{00000004-63E5-4DBE-9146-3CADD0041A29}"/>
            </c:ext>
          </c:extLst>
        </c:ser>
        <c:dLbls>
          <c:showLegendKey val="0"/>
          <c:showVal val="0"/>
          <c:showCatName val="0"/>
          <c:showSerName val="0"/>
          <c:showPercent val="0"/>
          <c:showBubbleSize val="0"/>
        </c:dLbls>
        <c:gapWidth val="150"/>
        <c:shape val="box"/>
        <c:axId val="894855392"/>
        <c:axId val="894855752"/>
        <c:axId val="0"/>
      </c:bar3DChart>
      <c:catAx>
        <c:axId val="8948553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855752"/>
        <c:crosses val="autoZero"/>
        <c:auto val="1"/>
        <c:lblAlgn val="ctr"/>
        <c:lblOffset val="100"/>
        <c:noMultiLvlLbl val="0"/>
      </c:catAx>
      <c:valAx>
        <c:axId val="89485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855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Dashboard.xlsm]Sheet2!PivotTable12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a:t>
            </a:r>
            <a:r>
              <a:rPr lang="en-US" baseline="0"/>
              <a:t> Sales by Account Type and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Sheet2!$B$13</c:f>
              <c:strCache>
                <c:ptCount val="1"/>
                <c:pt idx="0">
                  <c:v>Sum of 2017</c:v>
                </c:pt>
              </c:strCache>
            </c:strRef>
          </c:tx>
          <c:spPr>
            <a:solidFill>
              <a:schemeClr val="accent1"/>
            </a:solidFill>
            <a:ln>
              <a:noFill/>
            </a:ln>
            <a:effectLst/>
          </c:spPr>
          <c:invertIfNegative val="0"/>
          <c:cat>
            <c:strRef>
              <c:f>Sheet2!$A$14:$A$18</c:f>
              <c:strCache>
                <c:ptCount val="4"/>
                <c:pt idx="0">
                  <c:v>Medium Business</c:v>
                </c:pt>
                <c:pt idx="1">
                  <c:v>Online Retailer</c:v>
                </c:pt>
                <c:pt idx="2">
                  <c:v>Small Business</c:v>
                </c:pt>
                <c:pt idx="3">
                  <c:v>Wholesale Distributor</c:v>
                </c:pt>
              </c:strCache>
            </c:strRef>
          </c:cat>
          <c:val>
            <c:numRef>
              <c:f>Sheet2!$B$14:$B$18</c:f>
              <c:numCache>
                <c:formatCode>General</c:formatCode>
                <c:ptCount val="4"/>
                <c:pt idx="0">
                  <c:v>46025</c:v>
                </c:pt>
                <c:pt idx="1">
                  <c:v>47259</c:v>
                </c:pt>
                <c:pt idx="2">
                  <c:v>51804</c:v>
                </c:pt>
                <c:pt idx="3">
                  <c:v>44888</c:v>
                </c:pt>
              </c:numCache>
            </c:numRef>
          </c:val>
          <c:extLst>
            <c:ext xmlns:c16="http://schemas.microsoft.com/office/drawing/2014/chart" uri="{C3380CC4-5D6E-409C-BE32-E72D297353CC}">
              <c16:uniqueId val="{00000000-7FFC-44DA-8D93-28529381D20B}"/>
            </c:ext>
          </c:extLst>
        </c:ser>
        <c:ser>
          <c:idx val="1"/>
          <c:order val="1"/>
          <c:tx>
            <c:strRef>
              <c:f>Sheet2!$C$13</c:f>
              <c:strCache>
                <c:ptCount val="1"/>
                <c:pt idx="0">
                  <c:v>Sum of 2018</c:v>
                </c:pt>
              </c:strCache>
            </c:strRef>
          </c:tx>
          <c:spPr>
            <a:solidFill>
              <a:schemeClr val="accent2"/>
            </a:solidFill>
            <a:ln>
              <a:noFill/>
            </a:ln>
            <a:effectLst/>
          </c:spPr>
          <c:invertIfNegative val="0"/>
          <c:cat>
            <c:strRef>
              <c:f>Sheet2!$A$14:$A$18</c:f>
              <c:strCache>
                <c:ptCount val="4"/>
                <c:pt idx="0">
                  <c:v>Medium Business</c:v>
                </c:pt>
                <c:pt idx="1">
                  <c:v>Online Retailer</c:v>
                </c:pt>
                <c:pt idx="2">
                  <c:v>Small Business</c:v>
                </c:pt>
                <c:pt idx="3">
                  <c:v>Wholesale Distributor</c:v>
                </c:pt>
              </c:strCache>
            </c:strRef>
          </c:cat>
          <c:val>
            <c:numRef>
              <c:f>Sheet2!$C$14:$C$18</c:f>
              <c:numCache>
                <c:formatCode>General</c:formatCode>
                <c:ptCount val="4"/>
                <c:pt idx="0">
                  <c:v>65032</c:v>
                </c:pt>
                <c:pt idx="1">
                  <c:v>67275</c:v>
                </c:pt>
                <c:pt idx="2">
                  <c:v>60121</c:v>
                </c:pt>
                <c:pt idx="3">
                  <c:v>50567</c:v>
                </c:pt>
              </c:numCache>
            </c:numRef>
          </c:val>
          <c:extLst>
            <c:ext xmlns:c16="http://schemas.microsoft.com/office/drawing/2014/chart" uri="{C3380CC4-5D6E-409C-BE32-E72D297353CC}">
              <c16:uniqueId val="{00000001-7FFC-44DA-8D93-28529381D20B}"/>
            </c:ext>
          </c:extLst>
        </c:ser>
        <c:ser>
          <c:idx val="2"/>
          <c:order val="2"/>
          <c:tx>
            <c:strRef>
              <c:f>Sheet2!$D$13</c:f>
              <c:strCache>
                <c:ptCount val="1"/>
                <c:pt idx="0">
                  <c:v>Sum of 2019</c:v>
                </c:pt>
              </c:strCache>
            </c:strRef>
          </c:tx>
          <c:spPr>
            <a:solidFill>
              <a:schemeClr val="accent3"/>
            </a:solidFill>
            <a:ln>
              <a:noFill/>
            </a:ln>
            <a:effectLst/>
          </c:spPr>
          <c:invertIfNegative val="0"/>
          <c:cat>
            <c:strRef>
              <c:f>Sheet2!$A$14:$A$18</c:f>
              <c:strCache>
                <c:ptCount val="4"/>
                <c:pt idx="0">
                  <c:v>Medium Business</c:v>
                </c:pt>
                <c:pt idx="1">
                  <c:v>Online Retailer</c:v>
                </c:pt>
                <c:pt idx="2">
                  <c:v>Small Business</c:v>
                </c:pt>
                <c:pt idx="3">
                  <c:v>Wholesale Distributor</c:v>
                </c:pt>
              </c:strCache>
            </c:strRef>
          </c:cat>
          <c:val>
            <c:numRef>
              <c:f>Sheet2!$D$14:$D$18</c:f>
              <c:numCache>
                <c:formatCode>General</c:formatCode>
                <c:ptCount val="4"/>
                <c:pt idx="0">
                  <c:v>77731</c:v>
                </c:pt>
                <c:pt idx="1">
                  <c:v>79646</c:v>
                </c:pt>
                <c:pt idx="2">
                  <c:v>60760</c:v>
                </c:pt>
                <c:pt idx="3">
                  <c:v>70312</c:v>
                </c:pt>
              </c:numCache>
            </c:numRef>
          </c:val>
          <c:extLst>
            <c:ext xmlns:c16="http://schemas.microsoft.com/office/drawing/2014/chart" uri="{C3380CC4-5D6E-409C-BE32-E72D297353CC}">
              <c16:uniqueId val="{00000002-7FFC-44DA-8D93-28529381D20B}"/>
            </c:ext>
          </c:extLst>
        </c:ser>
        <c:ser>
          <c:idx val="3"/>
          <c:order val="3"/>
          <c:tx>
            <c:strRef>
              <c:f>Sheet2!$E$13</c:f>
              <c:strCache>
                <c:ptCount val="1"/>
                <c:pt idx="0">
                  <c:v>Sum of 2020</c:v>
                </c:pt>
              </c:strCache>
            </c:strRef>
          </c:tx>
          <c:spPr>
            <a:solidFill>
              <a:schemeClr val="accent4"/>
            </a:solidFill>
            <a:ln>
              <a:noFill/>
            </a:ln>
            <a:effectLst/>
          </c:spPr>
          <c:invertIfNegative val="0"/>
          <c:cat>
            <c:strRef>
              <c:f>Sheet2!$A$14:$A$18</c:f>
              <c:strCache>
                <c:ptCount val="4"/>
                <c:pt idx="0">
                  <c:v>Medium Business</c:v>
                </c:pt>
                <c:pt idx="1">
                  <c:v>Online Retailer</c:v>
                </c:pt>
                <c:pt idx="2">
                  <c:v>Small Business</c:v>
                </c:pt>
                <c:pt idx="3">
                  <c:v>Wholesale Distributor</c:v>
                </c:pt>
              </c:strCache>
            </c:strRef>
          </c:cat>
          <c:val>
            <c:numRef>
              <c:f>Sheet2!$E$14:$E$18</c:f>
              <c:numCache>
                <c:formatCode>General</c:formatCode>
                <c:ptCount val="4"/>
                <c:pt idx="0">
                  <c:v>89595</c:v>
                </c:pt>
                <c:pt idx="1">
                  <c:v>102065</c:v>
                </c:pt>
                <c:pt idx="2">
                  <c:v>75991</c:v>
                </c:pt>
                <c:pt idx="3">
                  <c:v>82583</c:v>
                </c:pt>
              </c:numCache>
            </c:numRef>
          </c:val>
          <c:extLst>
            <c:ext xmlns:c16="http://schemas.microsoft.com/office/drawing/2014/chart" uri="{C3380CC4-5D6E-409C-BE32-E72D297353CC}">
              <c16:uniqueId val="{00000003-7FFC-44DA-8D93-28529381D20B}"/>
            </c:ext>
          </c:extLst>
        </c:ser>
        <c:ser>
          <c:idx val="4"/>
          <c:order val="4"/>
          <c:tx>
            <c:strRef>
              <c:f>Sheet2!$F$13</c:f>
              <c:strCache>
                <c:ptCount val="1"/>
                <c:pt idx="0">
                  <c:v>Sum of 2021</c:v>
                </c:pt>
              </c:strCache>
            </c:strRef>
          </c:tx>
          <c:spPr>
            <a:solidFill>
              <a:schemeClr val="accent5"/>
            </a:solidFill>
            <a:ln>
              <a:noFill/>
            </a:ln>
            <a:effectLst/>
          </c:spPr>
          <c:invertIfNegative val="0"/>
          <c:cat>
            <c:strRef>
              <c:f>Sheet2!$A$14:$A$18</c:f>
              <c:strCache>
                <c:ptCount val="4"/>
                <c:pt idx="0">
                  <c:v>Medium Business</c:v>
                </c:pt>
                <c:pt idx="1">
                  <c:v>Online Retailer</c:v>
                </c:pt>
                <c:pt idx="2">
                  <c:v>Small Business</c:v>
                </c:pt>
                <c:pt idx="3">
                  <c:v>Wholesale Distributor</c:v>
                </c:pt>
              </c:strCache>
            </c:strRef>
          </c:cat>
          <c:val>
            <c:numRef>
              <c:f>Sheet2!$F$14:$F$18</c:f>
              <c:numCache>
                <c:formatCode>General</c:formatCode>
                <c:ptCount val="4"/>
                <c:pt idx="0">
                  <c:v>102185</c:v>
                </c:pt>
                <c:pt idx="1">
                  <c:v>112270</c:v>
                </c:pt>
                <c:pt idx="2">
                  <c:v>94147</c:v>
                </c:pt>
                <c:pt idx="3">
                  <c:v>100592</c:v>
                </c:pt>
              </c:numCache>
            </c:numRef>
          </c:val>
          <c:extLst>
            <c:ext xmlns:c16="http://schemas.microsoft.com/office/drawing/2014/chart" uri="{C3380CC4-5D6E-409C-BE32-E72D297353CC}">
              <c16:uniqueId val="{00000004-7FFC-44DA-8D93-28529381D20B}"/>
            </c:ext>
          </c:extLst>
        </c:ser>
        <c:dLbls>
          <c:showLegendKey val="0"/>
          <c:showVal val="0"/>
          <c:showCatName val="0"/>
          <c:showSerName val="0"/>
          <c:showPercent val="0"/>
          <c:showBubbleSize val="0"/>
        </c:dLbls>
        <c:gapWidth val="219"/>
        <c:overlap val="-27"/>
        <c:axId val="950054408"/>
        <c:axId val="950059448"/>
      </c:barChart>
      <c:catAx>
        <c:axId val="950054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059448"/>
        <c:crosses val="autoZero"/>
        <c:auto val="1"/>
        <c:lblAlgn val="ctr"/>
        <c:lblOffset val="100"/>
        <c:noMultiLvlLbl val="0"/>
      </c:catAx>
      <c:valAx>
        <c:axId val="950059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054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93862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54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98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73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03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400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250005" y="1094523"/>
            <a:ext cx="8787670"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1" i="0" u="none" strike="noStrike" cap="none" dirty="0">
                <a:solidFill>
                  <a:srgbClr val="0070C0"/>
                </a:solidFill>
                <a:latin typeface="Arial"/>
                <a:ea typeface="Arial"/>
                <a:cs typeface="Arial"/>
                <a:sym typeface="Arial"/>
              </a:rPr>
              <a:t>Data</a:t>
            </a:r>
            <a:r>
              <a:rPr lang="en-US" sz="3200" b="1" dirty="0">
                <a:solidFill>
                  <a:srgbClr val="0070C0"/>
                </a:solidFill>
              </a:rPr>
              <a:t>-</a:t>
            </a:r>
            <a:r>
              <a:rPr lang="en-US" sz="3200" b="1" i="0" u="none" strike="noStrike" cap="none" dirty="0">
                <a:solidFill>
                  <a:srgbClr val="0070C0"/>
                </a:solidFill>
                <a:latin typeface="Arial"/>
                <a:ea typeface="Arial"/>
                <a:cs typeface="Arial"/>
                <a:sym typeface="Arial"/>
              </a:rPr>
              <a:t>Driven Storytelling Presentation: </a:t>
            </a:r>
            <a:r>
              <a:rPr lang="en-US" sz="3200" b="1" dirty="0">
                <a:solidFill>
                  <a:schemeClr val="dk1"/>
                </a:solidFill>
              </a:rPr>
              <a:t>Account Dynamics and Product Performance</a:t>
            </a:r>
            <a:endParaRPr b="1"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5F9707B3-88F4-7FF7-0694-A0A79B7D1A13}"/>
              </a:ext>
            </a:extLst>
          </p:cNvPr>
          <p:cNvSpPr txBox="1"/>
          <p:nvPr/>
        </p:nvSpPr>
        <p:spPr>
          <a:xfrm>
            <a:off x="5793088" y="4518647"/>
            <a:ext cx="1890261" cy="872034"/>
          </a:xfrm>
          <a:prstGeom prst="rect">
            <a:avLst/>
          </a:prstGeom>
          <a:noFill/>
        </p:spPr>
        <p:txBody>
          <a:bodyPr wrap="none" rtlCol="0">
            <a:spAutoFit/>
          </a:bodyPr>
          <a:lstStyle/>
          <a:p>
            <a:pPr algn="ctr">
              <a:lnSpc>
                <a:spcPct val="150000"/>
              </a:lnSpc>
            </a:pPr>
            <a:r>
              <a:rPr lang="en-US" sz="1800" b="1" dirty="0"/>
              <a:t>Presenter:</a:t>
            </a:r>
          </a:p>
          <a:p>
            <a:pPr algn="ctr">
              <a:lnSpc>
                <a:spcPct val="150000"/>
              </a:lnSpc>
            </a:pPr>
            <a:r>
              <a:rPr lang="en-US" sz="1800" b="1" dirty="0" err="1"/>
              <a:t>Rasidat</a:t>
            </a:r>
            <a:r>
              <a:rPr lang="en-US" sz="1800" b="1" dirty="0"/>
              <a:t> Yekeen</a:t>
            </a:r>
          </a:p>
        </p:txBody>
      </p:sp>
      <p:sp>
        <p:nvSpPr>
          <p:cNvPr id="3" name="TextBox 2">
            <a:extLst>
              <a:ext uri="{FF2B5EF4-FFF2-40B4-BE49-F238E27FC236}">
                <a16:creationId xmlns:a16="http://schemas.microsoft.com/office/drawing/2014/main" id="{D53EAFD0-DEAA-881C-FD7A-09F20BBAC6A0}"/>
              </a:ext>
            </a:extLst>
          </p:cNvPr>
          <p:cNvSpPr txBox="1"/>
          <p:nvPr/>
        </p:nvSpPr>
        <p:spPr>
          <a:xfrm>
            <a:off x="2254102" y="2170804"/>
            <a:ext cx="3730508" cy="400110"/>
          </a:xfrm>
          <a:prstGeom prst="rect">
            <a:avLst/>
          </a:prstGeom>
          <a:noFill/>
        </p:spPr>
        <p:txBody>
          <a:bodyPr wrap="none" rtlCol="0">
            <a:spAutoFit/>
          </a:bodyPr>
          <a:lstStyle/>
          <a:p>
            <a:r>
              <a:rPr lang="en-US" sz="2000" b="1" dirty="0"/>
              <a:t>(A 5-Year Review: 2017-2021)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1988283" y="1755166"/>
            <a:ext cx="5209954" cy="110799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7200" b="1" i="0" u="none" strike="noStrike" cap="none" dirty="0">
                <a:solidFill>
                  <a:srgbClr val="0070C0"/>
                </a:solidFill>
                <a:latin typeface="Arial"/>
                <a:ea typeface="Arial"/>
                <a:cs typeface="Arial"/>
                <a:sym typeface="Arial"/>
              </a:rPr>
              <a:t>Thank You</a:t>
            </a:r>
            <a:endParaRPr sz="4000" b="1"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CA297A81-0396-6D85-00DA-11380C8656D0}"/>
              </a:ext>
            </a:extLst>
          </p:cNvPr>
          <p:cNvSpPr txBox="1"/>
          <p:nvPr/>
        </p:nvSpPr>
        <p:spPr>
          <a:xfrm>
            <a:off x="6411433" y="4625166"/>
            <a:ext cx="1890261" cy="872034"/>
          </a:xfrm>
          <a:prstGeom prst="rect">
            <a:avLst/>
          </a:prstGeom>
          <a:noFill/>
        </p:spPr>
        <p:txBody>
          <a:bodyPr wrap="none" rtlCol="0">
            <a:spAutoFit/>
          </a:bodyPr>
          <a:lstStyle/>
          <a:p>
            <a:pPr algn="ctr">
              <a:lnSpc>
                <a:spcPct val="150000"/>
              </a:lnSpc>
            </a:pPr>
            <a:r>
              <a:rPr lang="en-US" sz="1800" b="1" dirty="0"/>
              <a:t>Presenter:</a:t>
            </a:r>
          </a:p>
          <a:p>
            <a:pPr algn="ctr">
              <a:lnSpc>
                <a:spcPct val="150000"/>
              </a:lnSpc>
            </a:pPr>
            <a:r>
              <a:rPr lang="en-US" sz="1800" b="1" dirty="0" err="1"/>
              <a:t>Rasidat</a:t>
            </a:r>
            <a:r>
              <a:rPr lang="en-US" sz="1800" b="1" dirty="0"/>
              <a:t> Yekeen</a:t>
            </a:r>
          </a:p>
        </p:txBody>
      </p:sp>
    </p:spTree>
    <p:extLst>
      <p:ext uri="{BB962C8B-B14F-4D97-AF65-F5344CB8AC3E}">
        <p14:creationId xmlns:p14="http://schemas.microsoft.com/office/powerpoint/2010/main" val="362223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2"/>
          <p:cNvSpPr txBox="1">
            <a:spLocks noGrp="1"/>
          </p:cNvSpPr>
          <p:nvPr>
            <p:ph type="body" idx="1"/>
          </p:nvPr>
        </p:nvSpPr>
        <p:spPr>
          <a:xfrm>
            <a:off x="1872343" y="1281832"/>
            <a:ext cx="46291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b="1" dirty="0">
                <a:solidFill>
                  <a:schemeClr val="tx1"/>
                </a:solidFill>
              </a:rPr>
              <a:t>ACCELERATING GROWTH</a:t>
            </a: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lvl="0" indent="0" algn="l" rtl="0">
              <a:lnSpc>
                <a:spcPct val="90000"/>
              </a:lnSpc>
              <a:spcBef>
                <a:spcPts val="0"/>
              </a:spcBef>
              <a:spcAft>
                <a:spcPts val="0"/>
              </a:spcAft>
              <a:buClr>
                <a:schemeClr val="dk1"/>
              </a:buClr>
              <a:buSzPts val="3200"/>
              <a:buNone/>
            </a:pPr>
            <a:endParaRPr lang="en-US" b="1" dirty="0">
              <a:solidFill>
                <a:schemeClr val="tx1"/>
              </a:solidFill>
            </a:endParaRPr>
          </a:p>
          <a:p>
            <a:pPr marL="0" indent="0" algn="ctr">
              <a:spcBef>
                <a:spcPts val="0"/>
              </a:spcBef>
              <a:buNone/>
            </a:pPr>
            <a:r>
              <a:rPr lang="en-US" sz="1800" b="1" dirty="0">
                <a:solidFill>
                  <a:schemeClr val="tx1"/>
                </a:solidFill>
              </a:rPr>
              <a:t>Unveiling 5 Years of Product 1 Triumph.</a:t>
            </a: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A522E80C-594F-AF01-8868-343C15424EA6}"/>
              </a:ext>
            </a:extLst>
          </p:cNvPr>
          <p:cNvGraphicFramePr>
            <a:graphicFrameLocks/>
          </p:cNvGraphicFramePr>
          <p:nvPr>
            <p:extLst>
              <p:ext uri="{D42A27DB-BD31-4B8C-83A1-F6EECF244321}">
                <p14:modId xmlns:p14="http://schemas.microsoft.com/office/powerpoint/2010/main" val="3621688263"/>
              </p:ext>
            </p:extLst>
          </p:nvPr>
        </p:nvGraphicFramePr>
        <p:xfrm>
          <a:off x="1872343" y="1739970"/>
          <a:ext cx="4248260" cy="337805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Key point, observation or data</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A522E80C-594F-AF01-8868-343C15424EA6}"/>
              </a:ext>
            </a:extLst>
          </p:cNvPr>
          <p:cNvGraphicFramePr>
            <a:graphicFrameLocks/>
          </p:cNvGraphicFramePr>
          <p:nvPr>
            <p:extLst>
              <p:ext uri="{D42A27DB-BD31-4B8C-83A1-F6EECF244321}">
                <p14:modId xmlns:p14="http://schemas.microsoft.com/office/powerpoint/2010/main" val="2892104745"/>
              </p:ext>
            </p:extLst>
          </p:nvPr>
        </p:nvGraphicFramePr>
        <p:xfrm>
          <a:off x="1872343" y="1225281"/>
          <a:ext cx="4562474" cy="293369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490F02D-054F-03D0-22A9-A0A6952009B4}"/>
              </a:ext>
            </a:extLst>
          </p:cNvPr>
          <p:cNvSpPr txBox="1"/>
          <p:nvPr/>
        </p:nvSpPr>
        <p:spPr>
          <a:xfrm>
            <a:off x="457200" y="4369982"/>
            <a:ext cx="8229600" cy="1703030"/>
          </a:xfrm>
          <a:prstGeom prst="rect">
            <a:avLst/>
          </a:prstGeom>
          <a:noFill/>
        </p:spPr>
        <p:txBody>
          <a:bodyPr wrap="square" rtlCol="0">
            <a:spAutoFit/>
          </a:bodyPr>
          <a:lstStyle/>
          <a:p>
            <a:pPr>
              <a:lnSpc>
                <a:spcPct val="150000"/>
              </a:lnSpc>
            </a:pPr>
            <a:r>
              <a:rPr lang="en-US" sz="1800" dirty="0"/>
              <a:t>Critical analysis of the overall sales performance according to the data shows that the highest number of sales for product one was generated in the year 2021 (409194 units) while the lowest number of sales was generated in 2017 (189976). As a result, 2021 has the overall best in sales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Key point, observation or data</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C490F02D-054F-03D0-22A9-A0A6952009B4}"/>
              </a:ext>
            </a:extLst>
          </p:cNvPr>
          <p:cNvSpPr txBox="1"/>
          <p:nvPr/>
        </p:nvSpPr>
        <p:spPr>
          <a:xfrm>
            <a:off x="457200" y="4369982"/>
            <a:ext cx="8229600" cy="1703030"/>
          </a:xfrm>
          <a:prstGeom prst="rect">
            <a:avLst/>
          </a:prstGeom>
          <a:noFill/>
        </p:spPr>
        <p:txBody>
          <a:bodyPr wrap="square" rtlCol="0">
            <a:spAutoFit/>
          </a:bodyPr>
          <a:lstStyle/>
          <a:p>
            <a:pPr>
              <a:lnSpc>
                <a:spcPct val="150000"/>
              </a:lnSpc>
            </a:pPr>
            <a:r>
              <a:rPr lang="en-US" sz="1800" dirty="0"/>
              <a:t>Analysis shows that in the year 2021, Online Retailers generated the best sales unit and as a result, more resources can be pulled into it. However, resources being pulled into small businesses may be regulated due to their position as the least in terms of sales generation. </a:t>
            </a:r>
          </a:p>
        </p:txBody>
      </p:sp>
      <p:graphicFrame>
        <p:nvGraphicFramePr>
          <p:cNvPr id="5" name="Chart 4">
            <a:extLst>
              <a:ext uri="{FF2B5EF4-FFF2-40B4-BE49-F238E27FC236}">
                <a16:creationId xmlns:a16="http://schemas.microsoft.com/office/drawing/2014/main" id="{641D63E9-E441-57E8-04AA-E754ABD78946}"/>
              </a:ext>
            </a:extLst>
          </p:cNvPr>
          <p:cNvGraphicFramePr>
            <a:graphicFrameLocks/>
          </p:cNvGraphicFramePr>
          <p:nvPr>
            <p:extLst>
              <p:ext uri="{D42A27DB-BD31-4B8C-83A1-F6EECF244321}">
                <p14:modId xmlns:p14="http://schemas.microsoft.com/office/powerpoint/2010/main" val="3335543732"/>
              </p:ext>
            </p:extLst>
          </p:nvPr>
        </p:nvGraphicFramePr>
        <p:xfrm>
          <a:off x="2286000" y="136249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2579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Key point, observation or data</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C490F02D-054F-03D0-22A9-A0A6952009B4}"/>
              </a:ext>
            </a:extLst>
          </p:cNvPr>
          <p:cNvSpPr txBox="1"/>
          <p:nvPr/>
        </p:nvSpPr>
        <p:spPr>
          <a:xfrm>
            <a:off x="457200" y="4869712"/>
            <a:ext cx="8229600" cy="872034"/>
          </a:xfrm>
          <a:prstGeom prst="rect">
            <a:avLst/>
          </a:prstGeom>
          <a:noFill/>
        </p:spPr>
        <p:txBody>
          <a:bodyPr wrap="square" rtlCol="0">
            <a:spAutoFit/>
          </a:bodyPr>
          <a:lstStyle/>
          <a:p>
            <a:pPr>
              <a:lnSpc>
                <a:spcPct val="150000"/>
              </a:lnSpc>
            </a:pPr>
            <a:r>
              <a:rPr lang="en-US" sz="1800" dirty="0"/>
              <a:t>Analysis shows that Poster as a means of marketing program is the least and a no-go area/platform due to the zero sales it has generated from 2017 till 2021.</a:t>
            </a:r>
          </a:p>
        </p:txBody>
      </p:sp>
      <p:pic>
        <p:nvPicPr>
          <p:cNvPr id="4" name="Picture 3">
            <a:extLst>
              <a:ext uri="{FF2B5EF4-FFF2-40B4-BE49-F238E27FC236}">
                <a16:creationId xmlns:a16="http://schemas.microsoft.com/office/drawing/2014/main" id="{473B780C-DF68-91FA-8089-1CC72C83410D}"/>
              </a:ext>
            </a:extLst>
          </p:cNvPr>
          <p:cNvPicPr>
            <a:picLocks noChangeAspect="1"/>
          </p:cNvPicPr>
          <p:nvPr/>
        </p:nvPicPr>
        <p:blipFill>
          <a:blip r:embed="rId5"/>
          <a:stretch>
            <a:fillRect/>
          </a:stretch>
        </p:blipFill>
        <p:spPr>
          <a:xfrm>
            <a:off x="2288850" y="1218110"/>
            <a:ext cx="4566300" cy="3401863"/>
          </a:xfrm>
          <a:prstGeom prst="rect">
            <a:avLst/>
          </a:prstGeom>
        </p:spPr>
      </p:pic>
    </p:spTree>
    <p:extLst>
      <p:ext uri="{BB962C8B-B14F-4D97-AF65-F5344CB8AC3E}">
        <p14:creationId xmlns:p14="http://schemas.microsoft.com/office/powerpoint/2010/main" val="392747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Key point, observation or data</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C490F02D-054F-03D0-22A9-A0A6952009B4}"/>
              </a:ext>
            </a:extLst>
          </p:cNvPr>
          <p:cNvSpPr txBox="1"/>
          <p:nvPr/>
        </p:nvSpPr>
        <p:spPr>
          <a:xfrm>
            <a:off x="457200" y="4369982"/>
            <a:ext cx="8229600" cy="1703030"/>
          </a:xfrm>
          <a:prstGeom prst="rect">
            <a:avLst/>
          </a:prstGeom>
          <a:noFill/>
        </p:spPr>
        <p:txBody>
          <a:bodyPr wrap="square" rtlCol="0">
            <a:spAutoFit/>
          </a:bodyPr>
          <a:lstStyle/>
          <a:p>
            <a:pPr>
              <a:lnSpc>
                <a:spcPct val="150000"/>
              </a:lnSpc>
            </a:pPr>
            <a:r>
              <a:rPr lang="en-US" sz="1800" dirty="0"/>
              <a:t>Analysis shows that coupons marketing programs has shown a drastic reduction in effectiveness for the 5 years having the highest number of sales units in 2017 and the lowest in 2021. </a:t>
            </a:r>
          </a:p>
          <a:p>
            <a:pPr>
              <a:lnSpc>
                <a:spcPct val="150000"/>
              </a:lnSpc>
            </a:pPr>
            <a:r>
              <a:rPr lang="en-US" sz="1800" dirty="0"/>
              <a:t>Therefore, it’s not an effective marketing program that can be reconsidered.</a:t>
            </a:r>
          </a:p>
        </p:txBody>
      </p:sp>
      <p:pic>
        <p:nvPicPr>
          <p:cNvPr id="4" name="Picture 3">
            <a:extLst>
              <a:ext uri="{FF2B5EF4-FFF2-40B4-BE49-F238E27FC236}">
                <a16:creationId xmlns:a16="http://schemas.microsoft.com/office/drawing/2014/main" id="{E664DE7F-0626-A27C-6D58-DC6354EADFDD}"/>
              </a:ext>
            </a:extLst>
          </p:cNvPr>
          <p:cNvPicPr>
            <a:picLocks noChangeAspect="1"/>
          </p:cNvPicPr>
          <p:nvPr/>
        </p:nvPicPr>
        <p:blipFill>
          <a:blip r:embed="rId5"/>
          <a:stretch>
            <a:fillRect/>
          </a:stretch>
        </p:blipFill>
        <p:spPr>
          <a:xfrm>
            <a:off x="2288850" y="1000018"/>
            <a:ext cx="4566300" cy="3401863"/>
          </a:xfrm>
          <a:prstGeom prst="rect">
            <a:avLst/>
          </a:prstGeom>
        </p:spPr>
      </p:pic>
    </p:spTree>
    <p:extLst>
      <p:ext uri="{BB962C8B-B14F-4D97-AF65-F5344CB8AC3E}">
        <p14:creationId xmlns:p14="http://schemas.microsoft.com/office/powerpoint/2010/main" val="139747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Key point, observation or data</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C490F02D-054F-03D0-22A9-A0A6952009B4}"/>
              </a:ext>
            </a:extLst>
          </p:cNvPr>
          <p:cNvSpPr txBox="1"/>
          <p:nvPr/>
        </p:nvSpPr>
        <p:spPr>
          <a:xfrm>
            <a:off x="457200" y="4657063"/>
            <a:ext cx="8229600" cy="872034"/>
          </a:xfrm>
          <a:prstGeom prst="rect">
            <a:avLst/>
          </a:prstGeom>
          <a:noFill/>
        </p:spPr>
        <p:txBody>
          <a:bodyPr wrap="square" rtlCol="0">
            <a:spAutoFit/>
          </a:bodyPr>
          <a:lstStyle/>
          <a:p>
            <a:pPr>
              <a:lnSpc>
                <a:spcPct val="150000"/>
              </a:lnSpc>
            </a:pPr>
            <a:r>
              <a:rPr lang="en-US" sz="1800" dirty="0"/>
              <a:t>Analysis shows that social media has been giving a steady but progressive increase in effectiveness from 2017 till 2021. </a:t>
            </a:r>
          </a:p>
        </p:txBody>
      </p:sp>
      <p:pic>
        <p:nvPicPr>
          <p:cNvPr id="6" name="Picture 5">
            <a:extLst>
              <a:ext uri="{FF2B5EF4-FFF2-40B4-BE49-F238E27FC236}">
                <a16:creationId xmlns:a16="http://schemas.microsoft.com/office/drawing/2014/main" id="{C2DE8D37-C321-B582-AADF-91B00E30F2E6}"/>
              </a:ext>
            </a:extLst>
          </p:cNvPr>
          <p:cNvPicPr>
            <a:picLocks noChangeAspect="1"/>
          </p:cNvPicPr>
          <p:nvPr/>
        </p:nvPicPr>
        <p:blipFill>
          <a:blip r:embed="rId5"/>
          <a:stretch>
            <a:fillRect/>
          </a:stretch>
        </p:blipFill>
        <p:spPr>
          <a:xfrm>
            <a:off x="2458971" y="1106348"/>
            <a:ext cx="4566300" cy="3401863"/>
          </a:xfrm>
          <a:prstGeom prst="rect">
            <a:avLst/>
          </a:prstGeom>
        </p:spPr>
      </p:pic>
    </p:spTree>
    <p:extLst>
      <p:ext uri="{BB962C8B-B14F-4D97-AF65-F5344CB8AC3E}">
        <p14:creationId xmlns:p14="http://schemas.microsoft.com/office/powerpoint/2010/main" val="353998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Key point, observation or data</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C490F02D-054F-03D0-22A9-A0A6952009B4}"/>
              </a:ext>
            </a:extLst>
          </p:cNvPr>
          <p:cNvSpPr txBox="1"/>
          <p:nvPr/>
        </p:nvSpPr>
        <p:spPr>
          <a:xfrm>
            <a:off x="457200" y="4412514"/>
            <a:ext cx="8229600" cy="1703030"/>
          </a:xfrm>
          <a:prstGeom prst="rect">
            <a:avLst/>
          </a:prstGeom>
          <a:noFill/>
        </p:spPr>
        <p:txBody>
          <a:bodyPr wrap="square" rtlCol="0">
            <a:spAutoFit/>
          </a:bodyPr>
          <a:lstStyle/>
          <a:p>
            <a:pPr>
              <a:lnSpc>
                <a:spcPct val="150000"/>
              </a:lnSpc>
            </a:pPr>
            <a:r>
              <a:rPr lang="en-US" sz="1800" dirty="0"/>
              <a:t>Analysis shows that Catalog Inclusion has been the most effective marketing program right from the onset as it has been generating a significant sales volume and is still increasing in its sales generation. Therefore, it’s the most effective platform and more resources should be pulled into it.</a:t>
            </a:r>
          </a:p>
        </p:txBody>
      </p:sp>
      <p:pic>
        <p:nvPicPr>
          <p:cNvPr id="2" name="Picture 1">
            <a:extLst>
              <a:ext uri="{FF2B5EF4-FFF2-40B4-BE49-F238E27FC236}">
                <a16:creationId xmlns:a16="http://schemas.microsoft.com/office/drawing/2014/main" id="{B387936C-0F5E-4B7A-ACC0-BA7E2742192E}"/>
              </a:ext>
            </a:extLst>
          </p:cNvPr>
          <p:cNvPicPr>
            <a:picLocks noChangeAspect="1"/>
          </p:cNvPicPr>
          <p:nvPr/>
        </p:nvPicPr>
        <p:blipFill>
          <a:blip r:embed="rId5"/>
          <a:stretch>
            <a:fillRect/>
          </a:stretch>
        </p:blipFill>
        <p:spPr>
          <a:xfrm>
            <a:off x="2288850" y="1031917"/>
            <a:ext cx="4566300" cy="3401863"/>
          </a:xfrm>
          <a:prstGeom prst="rect">
            <a:avLst/>
          </a:prstGeom>
        </p:spPr>
      </p:pic>
    </p:spTree>
    <p:extLst>
      <p:ext uri="{BB962C8B-B14F-4D97-AF65-F5344CB8AC3E}">
        <p14:creationId xmlns:p14="http://schemas.microsoft.com/office/powerpoint/2010/main" val="16289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Summary</a:t>
            </a:r>
            <a:endParaRPr b="1" dirty="0"/>
          </a:p>
        </p:txBody>
      </p:sp>
      <p:sp>
        <p:nvSpPr>
          <p:cNvPr id="121" name="Google Shape;121;p4"/>
          <p:cNvSpPr txBox="1"/>
          <p:nvPr/>
        </p:nvSpPr>
        <p:spPr>
          <a:xfrm>
            <a:off x="539552" y="1556792"/>
            <a:ext cx="7439036" cy="490899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600"/>
              <a:buFont typeface="Arial"/>
              <a:buChar char="•"/>
            </a:pPr>
            <a:r>
              <a:rPr lang="en-US" sz="1800" b="1" dirty="0">
                <a:solidFill>
                  <a:schemeClr val="dk1"/>
                </a:solidFill>
                <a:latin typeface="Calibri"/>
                <a:ea typeface="Calibri"/>
                <a:cs typeface="Calibri"/>
                <a:sym typeface="Calibri"/>
              </a:rPr>
              <a:t>2021 has the highest number of sales volume.</a:t>
            </a:r>
          </a:p>
          <a:p>
            <a:pPr marL="285750" marR="0" lvl="0" indent="-285750" algn="just" rtl="0">
              <a:lnSpc>
                <a:spcPct val="150000"/>
              </a:lnSpc>
              <a:spcBef>
                <a:spcPts val="0"/>
              </a:spcBef>
              <a:spcAft>
                <a:spcPts val="0"/>
              </a:spcAft>
              <a:buClr>
                <a:schemeClr val="dk1"/>
              </a:buClr>
              <a:buSzPts val="1600"/>
              <a:buFont typeface="Arial"/>
              <a:buChar char="•"/>
            </a:pPr>
            <a:r>
              <a:rPr lang="en-US" sz="1600" b="1" dirty="0"/>
              <a:t>Online retailers generated the best sales volume and have been generating effectively from 2017 to 2021.</a:t>
            </a:r>
          </a:p>
          <a:p>
            <a:pPr marL="285750" marR="0" lvl="0" indent="-285750" algn="just" rtl="0">
              <a:lnSpc>
                <a:spcPct val="150000"/>
              </a:lnSpc>
              <a:spcBef>
                <a:spcPts val="0"/>
              </a:spcBef>
              <a:spcAft>
                <a:spcPts val="0"/>
              </a:spcAft>
              <a:buClr>
                <a:schemeClr val="dk1"/>
              </a:buClr>
              <a:buSzPts val="1600"/>
              <a:buFont typeface="Arial"/>
              <a:buChar char="•"/>
            </a:pPr>
            <a:r>
              <a:rPr lang="en-US" sz="1600" b="1" dirty="0"/>
              <a:t>Poster should never be considered when considering marketing programs.</a:t>
            </a:r>
          </a:p>
          <a:p>
            <a:pPr marL="285750" marR="0" lvl="0" indent="-285750" algn="just" rtl="0">
              <a:lnSpc>
                <a:spcPct val="150000"/>
              </a:lnSpc>
              <a:spcBef>
                <a:spcPts val="0"/>
              </a:spcBef>
              <a:spcAft>
                <a:spcPts val="0"/>
              </a:spcAft>
              <a:buClr>
                <a:schemeClr val="dk1"/>
              </a:buClr>
              <a:buSzPts val="1600"/>
              <a:buFont typeface="Arial"/>
              <a:buChar char="•"/>
            </a:pPr>
            <a:r>
              <a:rPr lang="en-US" sz="1600" b="1" dirty="0"/>
              <a:t>Coupons should also not be considered since it has been witnessing a drastic and continuous decrease from 2017.</a:t>
            </a:r>
          </a:p>
          <a:p>
            <a:pPr marL="285750" marR="0" lvl="0" indent="-285750" algn="just" rtl="0">
              <a:lnSpc>
                <a:spcPct val="150000"/>
              </a:lnSpc>
              <a:spcBef>
                <a:spcPts val="0"/>
              </a:spcBef>
              <a:spcAft>
                <a:spcPts val="0"/>
              </a:spcAft>
              <a:buClr>
                <a:schemeClr val="dk1"/>
              </a:buClr>
              <a:buSzPts val="1600"/>
              <a:buFont typeface="Arial"/>
              <a:buChar char="•"/>
            </a:pPr>
            <a:r>
              <a:rPr lang="en-US" sz="1600" b="1" dirty="0"/>
              <a:t>Social media may be considered since it has been experiencing a steady and progressive increase since 2017.</a:t>
            </a:r>
          </a:p>
          <a:p>
            <a:pPr marL="285750" marR="0" lvl="0" indent="-285750" algn="just" rtl="0">
              <a:lnSpc>
                <a:spcPct val="150000"/>
              </a:lnSpc>
              <a:spcBef>
                <a:spcPts val="0"/>
              </a:spcBef>
              <a:spcAft>
                <a:spcPts val="0"/>
              </a:spcAft>
              <a:buClr>
                <a:schemeClr val="dk1"/>
              </a:buClr>
              <a:buSzPts val="1600"/>
              <a:buFont typeface="Arial"/>
              <a:buChar char="•"/>
            </a:pPr>
            <a:r>
              <a:rPr lang="en-US" sz="1600" b="1" dirty="0"/>
              <a:t>Catalog Inclusion should definitely be considered since it has proven to be the most effective marketing program.</a:t>
            </a:r>
          </a:p>
          <a:p>
            <a:pPr marL="285750" marR="0" lvl="0" indent="-285750" algn="l" rtl="0">
              <a:spcBef>
                <a:spcPts val="0"/>
              </a:spcBef>
              <a:spcAft>
                <a:spcPts val="0"/>
              </a:spcAft>
              <a:buClr>
                <a:schemeClr val="dk1"/>
              </a:buClr>
              <a:buSzPts val="1600"/>
              <a:buFont typeface="Arial"/>
              <a:buChar char="•"/>
            </a:pP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432</Words>
  <Application>Microsoft Office PowerPoint</Application>
  <PresentationFormat>On-screen Show (4:3)</PresentationFormat>
  <Paragraphs>42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Key point, observation or data</vt:lpstr>
      <vt:lpstr>Key point, observation or data</vt:lpstr>
      <vt:lpstr>Key point, observation or data</vt:lpstr>
      <vt:lpstr>Key point, observation or data</vt:lpstr>
      <vt:lpstr>Key point, observation or data</vt:lpstr>
      <vt:lpstr>Key point, observation or data</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YEKEEN ABIODUN</cp:lastModifiedBy>
  <cp:revision>1</cp:revision>
  <dcterms:created xsi:type="dcterms:W3CDTF">2020-03-26T22:50:15Z</dcterms:created>
  <dcterms:modified xsi:type="dcterms:W3CDTF">2024-01-15T16:12:30Z</dcterms:modified>
</cp:coreProperties>
</file>