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od_delivery" TargetMode="External"/><Relationship Id="rId2" Type="http://schemas.openxmlformats.org/officeDocument/2006/relationships/hyperlink" Target="https://en.wikipedia.org/wiki/Multinational_corpo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wigg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9CF3-6F6E-C69E-4C5F-29628495C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9460" y="-5108"/>
            <a:ext cx="8915399" cy="1684279"/>
          </a:xfrm>
        </p:spPr>
        <p:txBody>
          <a:bodyPr/>
          <a:lstStyle/>
          <a:p>
            <a:r>
              <a:rPr lang="en-US" dirty="0"/>
              <a:t>Zomato Analysis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1D3A8-5F19-78F2-B95D-2DBC8073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77" y="2708910"/>
            <a:ext cx="6819441" cy="38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0088-5F43-E1E5-9778-51A634CF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Zomato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49C1-A9DB-DDD6-C236-9749CF89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latin typeface="+mj-lt"/>
              </a:rPr>
              <a:t>Zomato</a:t>
            </a:r>
            <a:r>
              <a:rPr lang="en-US" b="0" i="0" dirty="0">
                <a:solidFill>
                  <a:schemeClr val="tx1"/>
                </a:solidFill>
                <a:latin typeface="+mj-lt"/>
              </a:rPr>
              <a:t> is an Indian </a:t>
            </a:r>
            <a:r>
              <a:rPr lang="en-US" b="0" i="0" u="none" strike="noStrike" dirty="0">
                <a:solidFill>
                  <a:schemeClr val="tx1"/>
                </a:solidFill>
                <a:latin typeface="+mj-lt"/>
                <a:hlinkClick r:id="rId2" tooltip="Multinational corpor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multinational</a:t>
            </a:r>
            <a:r>
              <a:rPr lang="en-US" b="0" i="0" dirty="0">
                <a:solidFill>
                  <a:schemeClr val="tx1"/>
                </a:solidFill>
                <a:latin typeface="+mj-lt"/>
              </a:rPr>
              <a:t> restaurant aggregator and </a:t>
            </a:r>
            <a:r>
              <a:rPr lang="en-US" b="0" i="0" u="none" strike="noStrike" dirty="0">
                <a:solidFill>
                  <a:schemeClr val="tx1"/>
                </a:solidFill>
                <a:latin typeface="+mj-lt"/>
                <a:hlinkClick r:id="rId3" tooltip="Food delive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food delivery</a:t>
            </a:r>
            <a:r>
              <a:rPr lang="en-US" b="0" i="0" dirty="0">
                <a:solidFill>
                  <a:schemeClr val="tx1"/>
                </a:solidFill>
                <a:latin typeface="+mj-lt"/>
              </a:rPr>
              <a:t> company. </a:t>
            </a:r>
          </a:p>
          <a:p>
            <a:r>
              <a:rPr lang="en-US" b="0" i="0" dirty="0">
                <a:solidFill>
                  <a:schemeClr val="tx1"/>
                </a:solidFill>
                <a:latin typeface="+mj-lt"/>
              </a:rPr>
              <a:t>It was founded by </a:t>
            </a:r>
            <a:r>
              <a:rPr lang="en-US" b="0" i="0" dirty="0" err="1">
                <a:solidFill>
                  <a:schemeClr val="tx1"/>
                </a:solidFill>
                <a:latin typeface="+mj-lt"/>
              </a:rPr>
              <a:t>Deepinder</a:t>
            </a:r>
            <a:r>
              <a:rPr lang="en-US" b="0" i="0" dirty="0">
                <a:solidFill>
                  <a:schemeClr val="tx1"/>
                </a:solidFill>
                <a:latin typeface="+mj-lt"/>
              </a:rPr>
              <a:t> Goyal and Pankaj </a:t>
            </a:r>
            <a:r>
              <a:rPr lang="en-US" b="0" i="0" dirty="0" err="1">
                <a:solidFill>
                  <a:schemeClr val="tx1"/>
                </a:solidFill>
                <a:latin typeface="+mj-lt"/>
              </a:rPr>
              <a:t>Chaddah</a:t>
            </a:r>
            <a:r>
              <a:rPr lang="en-US" b="0" i="0" dirty="0">
                <a:solidFill>
                  <a:schemeClr val="tx1"/>
                </a:solidFill>
                <a:latin typeface="+mj-lt"/>
              </a:rPr>
              <a:t> in 2008.</a:t>
            </a:r>
          </a:p>
          <a:p>
            <a:r>
              <a:rPr lang="en-US" b="0" i="0" dirty="0">
                <a:solidFill>
                  <a:schemeClr val="tx1"/>
                </a:solidFill>
                <a:latin typeface="+mj-lt"/>
              </a:rPr>
              <a:t>Zomato provides information, menus and user-reviews of restaurants as well as food delivery options from partner restaurants in more than 1,000 Indian cities and towns, as of 2022–23. </a:t>
            </a:r>
          </a:p>
          <a:p>
            <a:r>
              <a:rPr lang="en-US" b="0" i="0" dirty="0">
                <a:solidFill>
                  <a:schemeClr val="tx1"/>
                </a:solidFill>
                <a:latin typeface="+mj-lt"/>
              </a:rPr>
              <a:t>Zomato rivals </a:t>
            </a:r>
            <a:r>
              <a:rPr lang="en-US" b="0" i="0" u="none" strike="noStrike" dirty="0">
                <a:solidFill>
                  <a:schemeClr val="tx1"/>
                </a:solidFill>
                <a:latin typeface="+mj-lt"/>
                <a:hlinkClick r:id="rId4" tooltip="Swig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Swiggy</a:t>
            </a:r>
            <a:r>
              <a:rPr lang="en-US" b="0" i="0" dirty="0">
                <a:solidFill>
                  <a:schemeClr val="tx1"/>
                </a:solidFill>
                <a:latin typeface="+mj-lt"/>
              </a:rPr>
              <a:t> in food delivery and hyperlocal space</a:t>
            </a:r>
            <a:r>
              <a:rPr lang="en-US" b="0" i="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1A13FB-EC85-276D-CCFF-DD541987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3" y="82602"/>
            <a:ext cx="11696946" cy="66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6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2CB-D7C5-6D87-FDE5-05FE4393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1263-DCF2-8C64-D877-A221C241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Zomato is providing services across total </a:t>
            </a:r>
            <a:r>
              <a:rPr lang="en-US" u="sng" dirty="0"/>
              <a:t>15 countries </a:t>
            </a:r>
            <a:r>
              <a:rPr lang="en-US" dirty="0"/>
              <a:t>and </a:t>
            </a:r>
            <a:r>
              <a:rPr lang="en-US" u="sng" dirty="0"/>
              <a:t>141 cities</a:t>
            </a:r>
            <a:r>
              <a:rPr lang="en-US" dirty="0"/>
              <a:t>.</a:t>
            </a:r>
          </a:p>
          <a:p>
            <a:r>
              <a:rPr lang="en-US" u="sng" dirty="0"/>
              <a:t>Total 9551 restaurants </a:t>
            </a:r>
            <a:r>
              <a:rPr lang="en-US" dirty="0"/>
              <a:t>are partnered with  Zomato to provide food delivery services.</a:t>
            </a:r>
          </a:p>
          <a:p>
            <a:r>
              <a:rPr lang="en-US" u="sng" dirty="0"/>
              <a:t>Average Ratings </a:t>
            </a:r>
            <a:r>
              <a:rPr lang="en-US" dirty="0"/>
              <a:t>for the total restaurants is </a:t>
            </a:r>
            <a:r>
              <a:rPr lang="en-US" u="sng" dirty="0"/>
              <a:t>2.9</a:t>
            </a:r>
            <a:r>
              <a:rPr lang="en-US" dirty="0"/>
              <a:t>.</a:t>
            </a:r>
          </a:p>
          <a:p>
            <a:r>
              <a:rPr lang="en-US" dirty="0"/>
              <a:t>Approximately </a:t>
            </a:r>
            <a:r>
              <a:rPr lang="en-US" u="sng" dirty="0"/>
              <a:t>75% of restaurants </a:t>
            </a:r>
            <a:r>
              <a:rPr lang="en-US" dirty="0"/>
              <a:t>provides online food delivery.</a:t>
            </a:r>
          </a:p>
          <a:p>
            <a:r>
              <a:rPr lang="en-US" dirty="0"/>
              <a:t>Approximately </a:t>
            </a:r>
            <a:r>
              <a:rPr lang="en-US" u="sng" dirty="0"/>
              <a:t>88% of restaurants </a:t>
            </a:r>
            <a:r>
              <a:rPr lang="en-US" dirty="0"/>
              <a:t>provides table booking.</a:t>
            </a:r>
          </a:p>
          <a:p>
            <a:r>
              <a:rPr lang="en-US" u="sng" dirty="0"/>
              <a:t>India </a:t>
            </a:r>
            <a:r>
              <a:rPr lang="en-US" dirty="0"/>
              <a:t>has the highest numbers of restaurants in all the countries that is </a:t>
            </a:r>
            <a:r>
              <a:rPr lang="en-US" u="sng" dirty="0"/>
              <a:t>8662</a:t>
            </a:r>
            <a:r>
              <a:rPr lang="en-US" dirty="0"/>
              <a:t>.</a:t>
            </a:r>
          </a:p>
          <a:p>
            <a:r>
              <a:rPr lang="en-US" dirty="0"/>
              <a:t>Most of the cuisines falls under </a:t>
            </a:r>
            <a:r>
              <a:rPr lang="en-US" u="sng" dirty="0"/>
              <a:t>200-400</a:t>
            </a:r>
            <a:r>
              <a:rPr lang="en-US" dirty="0"/>
              <a:t> price range.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45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60C1-7CED-6CE9-AFFE-14E95CA9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7276-B4EA-995A-5D76-C0819ADA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data, the highest restaurants covered are from </a:t>
            </a:r>
            <a:r>
              <a:rPr lang="en-US" u="sng" dirty="0"/>
              <a:t>India</a:t>
            </a:r>
            <a:r>
              <a:rPr lang="en-US" dirty="0"/>
              <a:t> only, so Zomato should focus potential countries like USA ,UK ,Brazil to build their business.</a:t>
            </a:r>
          </a:p>
          <a:p>
            <a:r>
              <a:rPr lang="en-US" dirty="0"/>
              <a:t>According to the data, the average ratings for all the restaurants is </a:t>
            </a:r>
            <a:r>
              <a:rPr lang="en-US" u="sng" dirty="0"/>
              <a:t>2.9 </a:t>
            </a:r>
            <a:r>
              <a:rPr lang="en-US" dirty="0"/>
              <a:t>which is very less so Zomato should focus on quality of the food.</a:t>
            </a:r>
          </a:p>
          <a:p>
            <a:r>
              <a:rPr lang="en-US" dirty="0"/>
              <a:t>According to the data, the Zomato should focus on online delivery more to grow their business.</a:t>
            </a:r>
          </a:p>
          <a:p>
            <a:r>
              <a:rPr lang="en-US" dirty="0"/>
              <a:t>According to the data, the Zomato should focus on price range of the cuisines as the price range for the cuisines are very fluctuating so it should be pocket-friendly to grow the business.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B5B2-B379-C5D7-B1E2-5E6F894B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961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1352123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268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Zomato Analysis</vt:lpstr>
      <vt:lpstr>Introduction of Zomato</vt:lpstr>
      <vt:lpstr>PowerPoint Presentation</vt:lpstr>
      <vt:lpstr>Observations:</vt:lpstr>
      <vt:lpstr>Conclusion/Insights: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Analysis</dc:title>
  <dc:creator>Aditya Ingle</dc:creator>
  <cp:lastModifiedBy>Aditya Ingle</cp:lastModifiedBy>
  <cp:revision>3</cp:revision>
  <dcterms:created xsi:type="dcterms:W3CDTF">2024-04-08T04:26:10Z</dcterms:created>
  <dcterms:modified xsi:type="dcterms:W3CDTF">2024-04-08T06:13:58Z</dcterms:modified>
</cp:coreProperties>
</file>