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5"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6" d="100"/>
          <a:sy n="66" d="100"/>
        </p:scale>
        <p:origin x="5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762E4-C74F-4DAB-B3FD-F3FE43794CD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E5D6-CECE-4838-B544-10EF86121B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5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762E4-C74F-4DAB-B3FD-F3FE43794CD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130689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762E4-C74F-4DAB-B3FD-F3FE43794CD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299544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762E4-C74F-4DAB-B3FD-F3FE43794CD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378342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762E4-C74F-4DAB-B3FD-F3FE43794CDB}"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E5D6-CECE-4838-B544-10EF86121B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98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762E4-C74F-4DAB-B3FD-F3FE43794CDB}"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76765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762E4-C74F-4DAB-B3FD-F3FE43794CDB}"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54188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762E4-C74F-4DAB-B3FD-F3FE43794CDB}" type="datetimeFigureOut">
              <a:rPr lang="en-IN" smtClean="0"/>
              <a:t>19-07-2024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392871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1762E4-C74F-4DAB-B3FD-F3FE43794CDB}" type="datetimeFigureOut">
              <a:rPr lang="en-IN" smtClean="0"/>
              <a:t>19-07-2024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409642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1762E4-C74F-4DAB-B3FD-F3FE43794CDB}" type="datetimeFigureOut">
              <a:rPr lang="en-IN" smtClean="0"/>
              <a:t>19-07-2024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09E5D6-CECE-4838-B544-10EF86121BD3}" type="slidenum">
              <a:rPr lang="en-IN" smtClean="0"/>
              <a:t>‹#›</a:t>
            </a:fld>
            <a:endParaRPr lang="en-IN"/>
          </a:p>
        </p:txBody>
      </p:sp>
    </p:spTree>
    <p:extLst>
      <p:ext uri="{BB962C8B-B14F-4D97-AF65-F5344CB8AC3E}">
        <p14:creationId xmlns:p14="http://schemas.microsoft.com/office/powerpoint/2010/main" val="257312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762E4-C74F-4DAB-B3FD-F3FE43794CDB}"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E5D6-CECE-4838-B544-10EF86121BD3}" type="slidenum">
              <a:rPr lang="en-IN" smtClean="0"/>
              <a:t>‹#›</a:t>
            </a:fld>
            <a:endParaRPr lang="en-IN"/>
          </a:p>
        </p:txBody>
      </p:sp>
    </p:spTree>
    <p:extLst>
      <p:ext uri="{BB962C8B-B14F-4D97-AF65-F5344CB8AC3E}">
        <p14:creationId xmlns:p14="http://schemas.microsoft.com/office/powerpoint/2010/main" val="261310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1762E4-C74F-4DAB-B3FD-F3FE43794CDB}" type="datetimeFigureOut">
              <a:rPr lang="en-IN" smtClean="0"/>
              <a:t>19-07-2024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09E5D6-CECE-4838-B544-10EF86121BD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158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8382-CCE7-4F8F-9B18-8D29F29C0EA5}"/>
              </a:ext>
            </a:extLst>
          </p:cNvPr>
          <p:cNvSpPr>
            <a:spLocks noGrp="1"/>
          </p:cNvSpPr>
          <p:nvPr>
            <p:ph type="ctrTitle"/>
          </p:nvPr>
        </p:nvSpPr>
        <p:spPr>
          <a:xfrm>
            <a:off x="1097280" y="758952"/>
            <a:ext cx="10058400" cy="1993873"/>
          </a:xfrm>
        </p:spPr>
        <p:txBody>
          <a:bodyPr/>
          <a:lstStyle/>
          <a:p>
            <a:r>
              <a:rPr lang="en-GB" dirty="0">
                <a:solidFill>
                  <a:schemeClr val="tx1">
                    <a:lumMod val="95000"/>
                    <a:lumOff val="5000"/>
                  </a:schemeClr>
                </a:solidFill>
              </a:rPr>
              <a:t>Internship Presentation</a:t>
            </a:r>
            <a:endParaRPr lang="en-IN" dirty="0">
              <a:solidFill>
                <a:schemeClr val="tx1">
                  <a:lumMod val="95000"/>
                  <a:lumOff val="5000"/>
                </a:schemeClr>
              </a:solidFill>
            </a:endParaRPr>
          </a:p>
        </p:txBody>
      </p:sp>
      <p:sp>
        <p:nvSpPr>
          <p:cNvPr id="3" name="Subtitle 2">
            <a:extLst>
              <a:ext uri="{FF2B5EF4-FFF2-40B4-BE49-F238E27FC236}">
                <a16:creationId xmlns:a16="http://schemas.microsoft.com/office/drawing/2014/main" id="{97F0B889-3838-478C-BD24-CC9719910F55}"/>
              </a:ext>
            </a:extLst>
          </p:cNvPr>
          <p:cNvSpPr>
            <a:spLocks noGrp="1"/>
          </p:cNvSpPr>
          <p:nvPr>
            <p:ph type="subTitle" idx="1"/>
          </p:nvPr>
        </p:nvSpPr>
        <p:spPr/>
        <p:txBody>
          <a:bodyPr>
            <a:normAutofit/>
          </a:bodyPr>
          <a:lstStyle/>
          <a:p>
            <a:r>
              <a:rPr lang="en-GB" sz="2800" dirty="0">
                <a:solidFill>
                  <a:schemeClr val="tx1">
                    <a:lumMod val="95000"/>
                    <a:lumOff val="5000"/>
                  </a:schemeClr>
                </a:solidFill>
              </a:rPr>
              <a:t>PRESENTED BY </a:t>
            </a:r>
            <a:r>
              <a:rPr lang="en-GB" sz="2800" u="sng" dirty="0">
                <a:solidFill>
                  <a:schemeClr val="tx1">
                    <a:lumMod val="95000"/>
                    <a:lumOff val="5000"/>
                  </a:schemeClr>
                </a:solidFill>
              </a:rPr>
              <a:t>Rasika </a:t>
            </a:r>
            <a:r>
              <a:rPr lang="en-GB" sz="2800" u="sng" dirty="0" err="1">
                <a:solidFill>
                  <a:schemeClr val="tx1">
                    <a:lumMod val="95000"/>
                    <a:lumOff val="5000"/>
                  </a:schemeClr>
                </a:solidFill>
              </a:rPr>
              <a:t>NaVGHARE</a:t>
            </a:r>
            <a:endParaRPr lang="en-IN" sz="2800" u="sng" dirty="0">
              <a:solidFill>
                <a:schemeClr val="tx1">
                  <a:lumMod val="95000"/>
                  <a:lumOff val="5000"/>
                </a:schemeClr>
              </a:solidFill>
            </a:endParaRPr>
          </a:p>
        </p:txBody>
      </p:sp>
    </p:spTree>
    <p:extLst>
      <p:ext uri="{BB962C8B-B14F-4D97-AF65-F5344CB8AC3E}">
        <p14:creationId xmlns:p14="http://schemas.microsoft.com/office/powerpoint/2010/main" val="3284791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D0E5-5C2E-4E66-A05C-B98D0F7E6184}"/>
              </a:ext>
            </a:extLst>
          </p:cNvPr>
          <p:cNvSpPr>
            <a:spLocks noGrp="1"/>
          </p:cNvSpPr>
          <p:nvPr>
            <p:ph type="title"/>
          </p:nvPr>
        </p:nvSpPr>
        <p:spPr/>
        <p:txBody>
          <a:bodyPr/>
          <a:lstStyle/>
          <a:p>
            <a:r>
              <a:rPr lang="en-GB" dirty="0">
                <a:solidFill>
                  <a:schemeClr val="tx1"/>
                </a:solidFill>
              </a:rPr>
              <a:t>Key Findings:</a:t>
            </a:r>
            <a:endParaRPr lang="en-IN" dirty="0">
              <a:solidFill>
                <a:schemeClr val="tx1"/>
              </a:solidFill>
            </a:endParaRPr>
          </a:p>
        </p:txBody>
      </p:sp>
      <p:sp>
        <p:nvSpPr>
          <p:cNvPr id="3" name="Content Placeholder 2">
            <a:extLst>
              <a:ext uri="{FF2B5EF4-FFF2-40B4-BE49-F238E27FC236}">
                <a16:creationId xmlns:a16="http://schemas.microsoft.com/office/drawing/2014/main" id="{12040E0A-915E-436B-B417-096CE6903CA4}"/>
              </a:ext>
            </a:extLst>
          </p:cNvPr>
          <p:cNvSpPr>
            <a:spLocks noGrp="1"/>
          </p:cNvSpPr>
          <p:nvPr>
            <p:ph idx="1"/>
          </p:nvPr>
        </p:nvSpPr>
        <p:spPr>
          <a:xfrm>
            <a:off x="1097280" y="1884235"/>
            <a:ext cx="10058400" cy="4023360"/>
          </a:xfrm>
        </p:spPr>
        <p:txBody>
          <a:bodyPr/>
          <a:lstStyle/>
          <a:p>
            <a:pPr>
              <a:buFont typeface="Arial" panose="020B0604020202020204" pitchFamily="34" charset="0"/>
              <a:buChar char="•"/>
            </a:pPr>
            <a:r>
              <a:rPr lang="en-GB" dirty="0">
                <a:solidFill>
                  <a:schemeClr val="tx1"/>
                </a:solidFill>
              </a:rPr>
              <a:t>Biozones are associated with higher Reservoir Gas Rate (MMSCF/D).</a:t>
            </a:r>
          </a:p>
          <a:p>
            <a:pPr>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78089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EE8C-BC7B-44DA-A6A5-77FC03E0882D}"/>
              </a:ext>
            </a:extLst>
          </p:cNvPr>
          <p:cNvSpPr>
            <a:spLocks noGrp="1"/>
          </p:cNvSpPr>
          <p:nvPr>
            <p:ph type="title"/>
          </p:nvPr>
        </p:nvSpPr>
        <p:spPr>
          <a:xfrm>
            <a:off x="1193532" y="286603"/>
            <a:ext cx="9962147" cy="1450757"/>
          </a:xfrm>
        </p:spPr>
        <p:txBody>
          <a:bodyPr/>
          <a:lstStyle/>
          <a:p>
            <a:r>
              <a:rPr lang="en-GB" dirty="0">
                <a:solidFill>
                  <a:schemeClr val="tx1"/>
                </a:solidFill>
              </a:rPr>
              <a:t>Recommendations:</a:t>
            </a:r>
            <a:endParaRPr lang="en-IN" dirty="0">
              <a:solidFill>
                <a:schemeClr val="tx1"/>
              </a:solidFill>
            </a:endParaRPr>
          </a:p>
        </p:txBody>
      </p:sp>
      <p:sp>
        <p:nvSpPr>
          <p:cNvPr id="3" name="Content Placeholder 2">
            <a:extLst>
              <a:ext uri="{FF2B5EF4-FFF2-40B4-BE49-F238E27FC236}">
                <a16:creationId xmlns:a16="http://schemas.microsoft.com/office/drawing/2014/main" id="{C347B950-C969-4A84-9C20-8852028A9163}"/>
              </a:ext>
            </a:extLst>
          </p:cNvPr>
          <p:cNvSpPr>
            <a:spLocks noGrp="1"/>
          </p:cNvSpPr>
          <p:nvPr>
            <p:ph idx="1"/>
          </p:nvPr>
        </p:nvSpPr>
        <p:spPr>
          <a:xfrm>
            <a:off x="721896" y="1845734"/>
            <a:ext cx="10433784" cy="4023360"/>
          </a:xfrm>
        </p:spPr>
        <p:txBody>
          <a:bodyPr/>
          <a:lstStyle/>
          <a:p>
            <a:pPr marL="742950" lvl="1" indent="-285750">
              <a:buFont typeface="Arial" panose="020B0604020202020204" pitchFamily="34" charset="0"/>
              <a:buChar char="•"/>
            </a:pPr>
            <a:r>
              <a:rPr lang="en-GB" sz="2000" dirty="0">
                <a:solidFill>
                  <a:schemeClr val="tx1"/>
                </a:solidFill>
              </a:rPr>
              <a:t>Focus on specific biozones for maximum gas extraction.</a:t>
            </a:r>
          </a:p>
          <a:p>
            <a:pPr marL="742950" lvl="1" indent="-285750">
              <a:buFont typeface="Arial" panose="020B0604020202020204" pitchFamily="34" charset="0"/>
              <a:buChar char="•"/>
            </a:pPr>
            <a:r>
              <a:rPr lang="en-GB" sz="2000" dirty="0">
                <a:solidFill>
                  <a:schemeClr val="tx1"/>
                </a:solidFill>
              </a:rPr>
              <a:t>Optimize drilling parameters based on identified patterns.</a:t>
            </a:r>
          </a:p>
          <a:p>
            <a:endParaRPr lang="en-IN" dirty="0">
              <a:solidFill>
                <a:schemeClr val="tx1"/>
              </a:solidFill>
            </a:endParaRPr>
          </a:p>
        </p:txBody>
      </p:sp>
    </p:spTree>
    <p:extLst>
      <p:ext uri="{BB962C8B-B14F-4D97-AF65-F5344CB8AC3E}">
        <p14:creationId xmlns:p14="http://schemas.microsoft.com/office/powerpoint/2010/main" val="5800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8285-1133-423C-92B0-7A5109865B4D}"/>
              </a:ext>
            </a:extLst>
          </p:cNvPr>
          <p:cNvSpPr>
            <a:spLocks noGrp="1"/>
          </p:cNvSpPr>
          <p:nvPr>
            <p:ph type="title"/>
          </p:nvPr>
        </p:nvSpPr>
        <p:spPr/>
        <p:txBody>
          <a:bodyPr/>
          <a:lstStyle/>
          <a:p>
            <a:r>
              <a:rPr lang="en-GB" dirty="0">
                <a:solidFill>
                  <a:schemeClr val="tx1"/>
                </a:solidFill>
              </a:rPr>
              <a:t>Project 2: Supply Chain Shipment Analysis</a:t>
            </a:r>
            <a:endParaRPr lang="en-IN" dirty="0">
              <a:solidFill>
                <a:schemeClr val="tx1"/>
              </a:solidFill>
            </a:endParaRPr>
          </a:p>
        </p:txBody>
      </p:sp>
      <p:sp>
        <p:nvSpPr>
          <p:cNvPr id="3" name="Content Placeholder 2">
            <a:extLst>
              <a:ext uri="{FF2B5EF4-FFF2-40B4-BE49-F238E27FC236}">
                <a16:creationId xmlns:a16="http://schemas.microsoft.com/office/drawing/2014/main" id="{DB8FD66B-47C6-4804-BC4A-64E7EBCD64E6}"/>
              </a:ext>
            </a:extLst>
          </p:cNvPr>
          <p:cNvSpPr>
            <a:spLocks noGrp="1"/>
          </p:cNvSpPr>
          <p:nvPr>
            <p:ph idx="1"/>
          </p:nvPr>
        </p:nvSpPr>
        <p:spPr/>
        <p:txBody>
          <a:bodyPr>
            <a:normAutofit/>
          </a:bodyPr>
          <a:lstStyle/>
          <a:p>
            <a:r>
              <a:rPr lang="en-GB" sz="2400" dirty="0">
                <a:solidFill>
                  <a:schemeClr val="tx1"/>
                </a:solidFill>
              </a:rPr>
              <a:t>Objective:</a:t>
            </a:r>
          </a:p>
          <a:p>
            <a:r>
              <a:rPr lang="en-GB" sz="2000" dirty="0">
                <a:solidFill>
                  <a:schemeClr val="tx1"/>
                </a:solidFill>
              </a:rPr>
              <a:t>To optimize shipment processes and inventory management for better supply chain efficiency</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sz="2400" i="0" u="none" strike="noStrike" cap="none" normalizeH="0" baseline="0" dirty="0">
                <a:ln>
                  <a:noFill/>
                </a:ln>
                <a:solidFill>
                  <a:schemeClr val="tx1"/>
                </a:solidFill>
                <a:effectLst/>
              </a:rPr>
              <a:t>Tools Used:</a:t>
            </a:r>
          </a:p>
          <a:p>
            <a:pPr eaLnBrk="0" fontAlgn="base" hangingPunct="0">
              <a:lnSpc>
                <a:spcPct val="100000"/>
              </a:lnSpc>
              <a:spcBef>
                <a:spcPct val="0"/>
              </a:spcBef>
              <a:spcAft>
                <a:spcPct val="0"/>
              </a:spcAft>
              <a:buClrTx/>
              <a:buSzTx/>
            </a:pPr>
            <a:r>
              <a:rPr kumimoji="0" lang="en-US" altLang="en-US" i="0" u="none" strike="noStrike" cap="none" normalizeH="0" baseline="0" dirty="0">
                <a:ln>
                  <a:noFill/>
                </a:ln>
                <a:solidFill>
                  <a:schemeClr val="tx1"/>
                </a:solidFill>
                <a:effectLst/>
              </a:rPr>
              <a:t>Python, </a:t>
            </a:r>
            <a:r>
              <a:rPr kumimoji="0" lang="en-US" altLang="en-US" i="0" u="none" strike="noStrike" cap="none" normalizeH="0" baseline="0" dirty="0" err="1">
                <a:ln>
                  <a:noFill/>
                </a:ln>
                <a:solidFill>
                  <a:schemeClr val="tx1"/>
                </a:solidFill>
                <a:effectLst/>
              </a:rPr>
              <a:t>numpy</a:t>
            </a:r>
            <a:r>
              <a:rPr kumimoji="0" lang="en-US" altLang="en-US" i="0" u="none" strike="noStrike" cap="none" normalizeH="0" baseline="0" dirty="0">
                <a:ln>
                  <a:noFill/>
                </a:ln>
                <a:solidFill>
                  <a:schemeClr val="tx1"/>
                </a:solidFill>
                <a:effectLst/>
              </a:rPr>
              <a:t>, pandas, matplotlib, seaborn.</a:t>
            </a:r>
          </a:p>
          <a:p>
            <a:r>
              <a:rPr lang="en-IN" sz="2400" dirty="0">
                <a:solidFill>
                  <a:schemeClr val="tx1"/>
                </a:solidFill>
              </a:rPr>
              <a:t>Dataset Overview:</a:t>
            </a:r>
            <a:endParaRPr lang="en-GB" sz="2400" dirty="0">
              <a:solidFill>
                <a:schemeClr val="tx1"/>
              </a:solidFill>
            </a:endParaRPr>
          </a:p>
          <a:p>
            <a:r>
              <a:rPr lang="en-GB" sz="2000" dirty="0">
                <a:solidFill>
                  <a:schemeClr val="tx1"/>
                </a:solidFill>
              </a:rPr>
              <a:t>The dataset contains detailed information on </a:t>
            </a:r>
            <a:r>
              <a:rPr lang="en-GB" dirty="0">
                <a:solidFill>
                  <a:schemeClr val="tx1"/>
                </a:solidFill>
              </a:rPr>
              <a:t>Project Code, Country, </a:t>
            </a:r>
            <a:r>
              <a:rPr lang="en-GB" dirty="0" err="1">
                <a:solidFill>
                  <a:schemeClr val="tx1"/>
                </a:solidFill>
              </a:rPr>
              <a:t>Fulfill</a:t>
            </a:r>
            <a:r>
              <a:rPr lang="en-GB" dirty="0">
                <a:solidFill>
                  <a:schemeClr val="tx1"/>
                </a:solidFill>
              </a:rPr>
              <a:t> Via, Shipment Mode, Scheduled Delivery Date, Delivered to Client Date, Delivery Recorded Date, Product Group, Sub Classification, Vendor, Item Description, Molecule/Test Type, Brand, Dosage, Dosage Form, Unit of Measure (Per Pack), Line Item Quantity, Line Item Value, Pack Price, Unit Price, Manufacturing Site, First Line Designation, Weight (Kilograms), Freight Cost (USD), Line Item Insurance (USD)</a:t>
            </a:r>
            <a:endParaRPr lang="en-IN" dirty="0">
              <a:solidFill>
                <a:schemeClr val="tx1"/>
              </a:solidFill>
            </a:endParaRPr>
          </a:p>
        </p:txBody>
      </p:sp>
    </p:spTree>
    <p:extLst>
      <p:ext uri="{BB962C8B-B14F-4D97-AF65-F5344CB8AC3E}">
        <p14:creationId xmlns:p14="http://schemas.microsoft.com/office/powerpoint/2010/main" val="397184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F87A-7EBA-417E-8FC0-43141D108686}"/>
              </a:ext>
            </a:extLst>
          </p:cNvPr>
          <p:cNvSpPr>
            <a:spLocks noGrp="1"/>
          </p:cNvSpPr>
          <p:nvPr>
            <p:ph type="title"/>
          </p:nvPr>
        </p:nvSpPr>
        <p:spPr/>
        <p:txBody>
          <a:bodyPr/>
          <a:lstStyle/>
          <a:p>
            <a:r>
              <a:rPr lang="en-IN" b="1" dirty="0">
                <a:solidFill>
                  <a:schemeClr val="tx1"/>
                </a:solidFill>
              </a:rPr>
              <a:t>Data Cleaning and </a:t>
            </a:r>
            <a:r>
              <a:rPr lang="en-IN" b="1" dirty="0" err="1">
                <a:solidFill>
                  <a:schemeClr val="tx1"/>
                </a:solidFill>
              </a:rPr>
              <a:t>Preprocessing</a:t>
            </a:r>
            <a:r>
              <a:rPr lang="en-IN" dirty="0">
                <a:solidFill>
                  <a:schemeClr val="tx1"/>
                </a:solidFill>
              </a:rPr>
              <a:t>:</a:t>
            </a:r>
          </a:p>
        </p:txBody>
      </p:sp>
      <p:sp>
        <p:nvSpPr>
          <p:cNvPr id="3" name="Content Placeholder 2">
            <a:extLst>
              <a:ext uri="{FF2B5EF4-FFF2-40B4-BE49-F238E27FC236}">
                <a16:creationId xmlns:a16="http://schemas.microsoft.com/office/drawing/2014/main" id="{63E65CD0-69CD-4880-8293-A91AB52F1C2F}"/>
              </a:ext>
            </a:extLst>
          </p:cNvPr>
          <p:cNvSpPr>
            <a:spLocks noGrp="1"/>
          </p:cNvSpPr>
          <p:nvPr>
            <p:ph idx="1"/>
          </p:nvPr>
        </p:nvSpPr>
        <p:spPr/>
        <p:txBody>
          <a:bodyPr/>
          <a:lstStyle/>
          <a:p>
            <a:r>
              <a:rPr lang="en-GB" dirty="0">
                <a:solidFill>
                  <a:schemeClr val="tx1"/>
                </a:solidFill>
              </a:rPr>
              <a:t>Handled missing values, converted data types, and filtered relevant columns.</a:t>
            </a:r>
          </a:p>
          <a:p>
            <a:r>
              <a:rPr lang="en-IN" dirty="0">
                <a:solidFill>
                  <a:schemeClr val="tx1"/>
                </a:solidFill>
              </a:rPr>
              <a:t>Here are some code snippets for data cleaning</a:t>
            </a:r>
          </a:p>
          <a:p>
            <a:r>
              <a:rPr lang="en-IN" b="0" dirty="0">
                <a:solidFill>
                  <a:schemeClr val="tx1"/>
                </a:solidFill>
                <a:effectLst/>
              </a:rPr>
              <a:t>data['Freight Cost (USD)'] = </a:t>
            </a:r>
            <a:r>
              <a:rPr lang="en-IN" b="0" dirty="0" err="1">
                <a:solidFill>
                  <a:schemeClr val="tx1"/>
                </a:solidFill>
                <a:effectLst/>
              </a:rPr>
              <a:t>pd.to_numeric</a:t>
            </a:r>
            <a:r>
              <a:rPr lang="en-IN" b="0" dirty="0">
                <a:solidFill>
                  <a:schemeClr val="tx1"/>
                </a:solidFill>
                <a:effectLst/>
              </a:rPr>
              <a:t>(data['Freight Cost (USD)'], errors='coerce')</a:t>
            </a:r>
          </a:p>
          <a:p>
            <a:r>
              <a:rPr lang="en-IN" b="0" dirty="0">
                <a:solidFill>
                  <a:schemeClr val="tx1"/>
                </a:solidFill>
                <a:effectLst/>
              </a:rPr>
              <a:t>data['Line Item Value'] = </a:t>
            </a:r>
            <a:r>
              <a:rPr lang="en-IN" b="0" dirty="0" err="1">
                <a:solidFill>
                  <a:schemeClr val="tx1"/>
                </a:solidFill>
                <a:effectLst/>
              </a:rPr>
              <a:t>pd.to_numeric</a:t>
            </a:r>
            <a:r>
              <a:rPr lang="en-IN" b="0" dirty="0">
                <a:solidFill>
                  <a:schemeClr val="tx1"/>
                </a:solidFill>
                <a:effectLst/>
              </a:rPr>
              <a:t>(data['Line Item Value'], errors='coerce')</a:t>
            </a:r>
          </a:p>
          <a:p>
            <a:r>
              <a:rPr lang="en-IN" b="0" dirty="0">
                <a:solidFill>
                  <a:schemeClr val="tx1"/>
                </a:solidFill>
                <a:effectLst/>
              </a:rPr>
              <a:t>data['Weight (Kilograms)'] = </a:t>
            </a:r>
            <a:r>
              <a:rPr lang="en-IN" b="0" dirty="0" err="1">
                <a:solidFill>
                  <a:schemeClr val="tx1"/>
                </a:solidFill>
                <a:effectLst/>
              </a:rPr>
              <a:t>pd.to_numeric</a:t>
            </a:r>
            <a:r>
              <a:rPr lang="en-IN" b="0" dirty="0">
                <a:solidFill>
                  <a:schemeClr val="tx1"/>
                </a:solidFill>
                <a:effectLst/>
              </a:rPr>
              <a:t>(data['Weight (Kilograms)'], errors='coerce')</a:t>
            </a:r>
          </a:p>
          <a:p>
            <a:endParaRPr lang="en-IN" dirty="0">
              <a:solidFill>
                <a:schemeClr val="tx1"/>
              </a:solidFill>
            </a:endParaRPr>
          </a:p>
        </p:txBody>
      </p:sp>
    </p:spTree>
    <p:extLst>
      <p:ext uri="{BB962C8B-B14F-4D97-AF65-F5344CB8AC3E}">
        <p14:creationId xmlns:p14="http://schemas.microsoft.com/office/powerpoint/2010/main" val="339248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CBB8-5335-438A-AACB-79EB14EDC65B}"/>
              </a:ext>
            </a:extLst>
          </p:cNvPr>
          <p:cNvSpPr>
            <a:spLocks noGrp="1"/>
          </p:cNvSpPr>
          <p:nvPr>
            <p:ph type="title"/>
          </p:nvPr>
        </p:nvSpPr>
        <p:spPr/>
        <p:txBody>
          <a:bodyPr/>
          <a:lstStyle/>
          <a:p>
            <a:r>
              <a:rPr lang="en-IN" b="1" dirty="0">
                <a:solidFill>
                  <a:schemeClr val="tx1"/>
                </a:solidFill>
              </a:rPr>
              <a:t>Exploratory Data Analysis (EDA)</a:t>
            </a:r>
            <a:r>
              <a:rPr lang="en-IN" dirty="0">
                <a:solidFill>
                  <a:schemeClr val="tx1"/>
                </a:solidFill>
              </a:rPr>
              <a:t>:</a:t>
            </a:r>
          </a:p>
        </p:txBody>
      </p:sp>
      <p:sp>
        <p:nvSpPr>
          <p:cNvPr id="3" name="Content Placeholder 2">
            <a:extLst>
              <a:ext uri="{FF2B5EF4-FFF2-40B4-BE49-F238E27FC236}">
                <a16:creationId xmlns:a16="http://schemas.microsoft.com/office/drawing/2014/main" id="{898A61FC-EF35-48E7-B654-5B73427FA73D}"/>
              </a:ext>
            </a:extLst>
          </p:cNvPr>
          <p:cNvSpPr>
            <a:spLocks noGrp="1"/>
          </p:cNvSpPr>
          <p:nvPr>
            <p:ph idx="1"/>
          </p:nvPr>
        </p:nvSpPr>
        <p:spPr/>
        <p:txBody>
          <a:bodyPr/>
          <a:lstStyle/>
          <a:p>
            <a:r>
              <a:rPr lang="en-GB" sz="2400" b="1" dirty="0">
                <a:solidFill>
                  <a:schemeClr val="tx1"/>
                </a:solidFill>
              </a:rPr>
              <a:t>Purpose</a:t>
            </a:r>
            <a:r>
              <a:rPr lang="en-GB" sz="2400" dirty="0">
                <a:solidFill>
                  <a:schemeClr val="tx1"/>
                </a:solidFill>
              </a:rPr>
              <a:t>: </a:t>
            </a:r>
          </a:p>
          <a:p>
            <a:r>
              <a:rPr lang="en-GB" dirty="0">
                <a:solidFill>
                  <a:schemeClr val="tx1"/>
                </a:solidFill>
              </a:rPr>
              <a:t>EDA was performed to understand the distribution of data, identify patterns, and detect anomalies.</a:t>
            </a:r>
          </a:p>
          <a:p>
            <a:pPr marL="0" indent="0">
              <a:buNone/>
            </a:pPr>
            <a:r>
              <a:rPr lang="en-GB" b="1" dirty="0">
                <a:solidFill>
                  <a:schemeClr val="tx1"/>
                </a:solidFill>
              </a:rPr>
              <a:t> </a:t>
            </a:r>
            <a:r>
              <a:rPr lang="en-GB" sz="2400" b="1" dirty="0">
                <a:solidFill>
                  <a:schemeClr val="tx1"/>
                </a:solidFill>
              </a:rPr>
              <a:t>Key Techniques</a:t>
            </a:r>
            <a:r>
              <a:rPr lang="en-GB" sz="2400" dirty="0">
                <a:solidFill>
                  <a:schemeClr val="tx1"/>
                </a:solidFill>
              </a:rPr>
              <a:t>:</a:t>
            </a:r>
            <a:endParaRPr lang="en-GB" dirty="0">
              <a:solidFill>
                <a:schemeClr val="tx1"/>
              </a:solidFill>
            </a:endParaRPr>
          </a:p>
          <a:p>
            <a:pPr>
              <a:buFont typeface="Arial" panose="020B0604020202020204" pitchFamily="34" charset="0"/>
              <a:buChar char="•"/>
            </a:pPr>
            <a:r>
              <a:rPr lang="en-GB" dirty="0">
                <a:solidFill>
                  <a:schemeClr val="tx1"/>
                </a:solidFill>
              </a:rPr>
              <a:t>Histograms</a:t>
            </a:r>
          </a:p>
          <a:p>
            <a:pPr>
              <a:buFont typeface="Arial" panose="020B0604020202020204" pitchFamily="34" charset="0"/>
              <a:buChar char="•"/>
            </a:pPr>
            <a:r>
              <a:rPr lang="en-GB" dirty="0">
                <a:solidFill>
                  <a:schemeClr val="tx1"/>
                </a:solidFill>
              </a:rPr>
              <a:t>Bar plots</a:t>
            </a:r>
          </a:p>
          <a:p>
            <a:pPr>
              <a:buFont typeface="Arial" panose="020B0604020202020204" pitchFamily="34" charset="0"/>
              <a:buChar char="•"/>
            </a:pPr>
            <a:r>
              <a:rPr lang="en-GB" dirty="0">
                <a:solidFill>
                  <a:schemeClr val="tx1"/>
                </a:solidFill>
              </a:rPr>
              <a:t>Scatter plots</a:t>
            </a:r>
          </a:p>
          <a:p>
            <a:pPr>
              <a:buFont typeface="Arial" panose="020B0604020202020204" pitchFamily="34" charset="0"/>
              <a:buChar char="•"/>
            </a:pPr>
            <a:r>
              <a:rPr lang="en-GB" dirty="0">
                <a:solidFill>
                  <a:schemeClr val="tx1"/>
                </a:solidFill>
              </a:rPr>
              <a:t>Correlation heatmaps</a:t>
            </a:r>
            <a:endParaRPr lang="en-IN" dirty="0">
              <a:solidFill>
                <a:schemeClr val="tx1"/>
              </a:solidFill>
            </a:endParaRPr>
          </a:p>
        </p:txBody>
      </p:sp>
    </p:spTree>
    <p:extLst>
      <p:ext uri="{BB962C8B-B14F-4D97-AF65-F5344CB8AC3E}">
        <p14:creationId xmlns:p14="http://schemas.microsoft.com/office/powerpoint/2010/main" val="79326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A62-0C88-4433-8DD4-7416CF091F9E}"/>
              </a:ext>
            </a:extLst>
          </p:cNvPr>
          <p:cNvSpPr>
            <a:spLocks noGrp="1"/>
          </p:cNvSpPr>
          <p:nvPr>
            <p:ph type="title"/>
          </p:nvPr>
        </p:nvSpPr>
        <p:spPr/>
        <p:txBody>
          <a:bodyPr/>
          <a:lstStyle/>
          <a:p>
            <a:r>
              <a:rPr lang="en-IN" b="1" dirty="0">
                <a:solidFill>
                  <a:schemeClr val="tx1"/>
                </a:solidFill>
              </a:rPr>
              <a:t>Distribution Analysis</a:t>
            </a:r>
            <a:r>
              <a:rPr lang="en-IN" dirty="0">
                <a:solidFill>
                  <a:schemeClr val="tx1"/>
                </a:solidFill>
              </a:rPr>
              <a:t>:</a:t>
            </a:r>
          </a:p>
        </p:txBody>
      </p:sp>
      <p:sp>
        <p:nvSpPr>
          <p:cNvPr id="3" name="Content Placeholder 2">
            <a:extLst>
              <a:ext uri="{FF2B5EF4-FFF2-40B4-BE49-F238E27FC236}">
                <a16:creationId xmlns:a16="http://schemas.microsoft.com/office/drawing/2014/main" id="{2214674D-FD30-43E7-BF6D-E1C0B78D4280}"/>
              </a:ext>
            </a:extLst>
          </p:cNvPr>
          <p:cNvSpPr>
            <a:spLocks noGrp="1"/>
          </p:cNvSpPr>
          <p:nvPr>
            <p:ph idx="1"/>
          </p:nvPr>
        </p:nvSpPr>
        <p:spPr>
          <a:xfrm>
            <a:off x="1045649" y="1862488"/>
            <a:ext cx="3927107" cy="4131734"/>
          </a:xfrm>
        </p:spPr>
        <p:txBody>
          <a:bodyPr/>
          <a:lstStyle/>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rPr>
              <a:t>Bar Plot:</a:t>
            </a:r>
          </a:p>
          <a:p>
            <a:pPr eaLnBrk="0" fontAlgn="base" hangingPunct="0">
              <a:lnSpc>
                <a:spcPct val="100000"/>
              </a:lnSpc>
              <a:spcBef>
                <a:spcPct val="0"/>
              </a:spcBef>
              <a:spcAft>
                <a:spcPct val="0"/>
              </a:spcAft>
              <a:buClrTx/>
              <a:buSzTx/>
              <a:buFont typeface="Arial" panose="020B0604020202020204" pitchFamily="34" charset="0"/>
              <a:buChar char="•"/>
            </a:pPr>
            <a:r>
              <a:rPr lang="en-GB" b="0" dirty="0">
                <a:solidFill>
                  <a:schemeClr val="tx1"/>
                </a:solidFill>
                <a:effectLst/>
              </a:rPr>
              <a:t>Distribution of Top Units of Measure Across Different Products.</a:t>
            </a:r>
          </a:p>
          <a:p>
            <a:pPr eaLnBrk="0" fontAlgn="base" hangingPunct="0">
              <a:lnSpc>
                <a:spcPct val="100000"/>
              </a:lnSpc>
              <a:spcBef>
                <a:spcPct val="0"/>
              </a:spcBef>
              <a:spcAft>
                <a:spcPct val="0"/>
              </a:spcAft>
              <a:buClrTx/>
              <a:buSzTx/>
              <a:buFont typeface="Arial" panose="020B0604020202020204" pitchFamily="34" charset="0"/>
              <a:buChar char="•"/>
            </a:pPr>
            <a:endParaRPr kumimoji="0" lang="en-GB" altLang="en-US" sz="2000" i="0" u="none" strike="noStrike" cap="none" normalizeH="0" baseline="0" dirty="0">
              <a:ln>
                <a:noFill/>
              </a:ln>
              <a:solidFill>
                <a:schemeClr val="tx1"/>
              </a:solidFill>
            </a:endParaRPr>
          </a:p>
          <a:p>
            <a:pPr eaLnBrk="0" fontAlgn="base" hangingPunct="0">
              <a:lnSpc>
                <a:spcPct val="100000"/>
              </a:lnSpc>
              <a:spcBef>
                <a:spcPct val="0"/>
              </a:spcBef>
              <a:spcAft>
                <a:spcPct val="0"/>
              </a:spcAft>
              <a:buClrTx/>
              <a:buSzTx/>
              <a:buFont typeface="Arial" panose="020B0604020202020204" pitchFamily="34" charset="0"/>
              <a:buChar char="•"/>
            </a:pPr>
            <a:r>
              <a:rPr lang="en-IN" b="1" dirty="0">
                <a:solidFill>
                  <a:schemeClr val="tx1"/>
                </a:solidFill>
              </a:rPr>
              <a:t>Interpretation</a:t>
            </a:r>
            <a:r>
              <a:rPr lang="en-IN" dirty="0">
                <a:solidFill>
                  <a:schemeClr val="tx1"/>
                </a:solidFill>
              </a:rPr>
              <a:t>:</a:t>
            </a:r>
            <a:endParaRPr lang="en-GB" dirty="0">
              <a:solidFill>
                <a:schemeClr val="tx1"/>
              </a:solidFill>
            </a:endParaRPr>
          </a:p>
          <a:p>
            <a:pPr eaLnBrk="0" fontAlgn="base" hangingPunct="0">
              <a:lnSpc>
                <a:spcPct val="100000"/>
              </a:lnSpc>
              <a:spcBef>
                <a:spcPct val="0"/>
              </a:spcBef>
              <a:spcAft>
                <a:spcPct val="0"/>
              </a:spcAft>
              <a:buClrTx/>
              <a:buSzTx/>
              <a:buFont typeface="Arial" panose="020B0604020202020204" pitchFamily="34" charset="0"/>
              <a:buChar char="•"/>
            </a:pPr>
            <a:r>
              <a:rPr lang="en-US" altLang="en-US" dirty="0">
                <a:solidFill>
                  <a:schemeClr val="tx1"/>
                </a:solidFill>
              </a:rPr>
              <a:t>Distribution is indicating that ARV product has the highest number of product count.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altLang="en-US" dirty="0">
                <a:solidFill>
                  <a:schemeClr val="tx1"/>
                </a:solidFill>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CB5DB44-87DD-4B74-BEDB-B6F65A7B3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1124" y="1737360"/>
            <a:ext cx="7065786" cy="4622784"/>
          </a:xfrm>
          <a:prstGeom prst="rect">
            <a:avLst/>
          </a:prstGeom>
        </p:spPr>
      </p:pic>
    </p:spTree>
    <p:extLst>
      <p:ext uri="{BB962C8B-B14F-4D97-AF65-F5344CB8AC3E}">
        <p14:creationId xmlns:p14="http://schemas.microsoft.com/office/powerpoint/2010/main" val="267294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9CD6-5215-4FF9-B852-F7EEB51DAD81}"/>
              </a:ext>
            </a:extLst>
          </p:cNvPr>
          <p:cNvSpPr>
            <a:spLocks noGrp="1"/>
          </p:cNvSpPr>
          <p:nvPr>
            <p:ph type="title"/>
          </p:nvPr>
        </p:nvSpPr>
        <p:spPr/>
        <p:txBody>
          <a:bodyPr/>
          <a:lstStyle/>
          <a:p>
            <a:r>
              <a:rPr lang="en-IN" b="1" dirty="0">
                <a:solidFill>
                  <a:schemeClr val="tx1"/>
                </a:solidFill>
              </a:rPr>
              <a:t>Correlation Analysis</a:t>
            </a:r>
            <a:r>
              <a:rPr lang="en-IN" dirty="0">
                <a:solidFill>
                  <a:schemeClr val="tx1"/>
                </a:solidFill>
              </a:rPr>
              <a:t>:</a:t>
            </a:r>
          </a:p>
        </p:txBody>
      </p:sp>
      <p:sp>
        <p:nvSpPr>
          <p:cNvPr id="3" name="Content Placeholder 2">
            <a:extLst>
              <a:ext uri="{FF2B5EF4-FFF2-40B4-BE49-F238E27FC236}">
                <a16:creationId xmlns:a16="http://schemas.microsoft.com/office/drawing/2014/main" id="{A09CE9A1-CFFF-4D0F-A294-9CAED5CD0FE1}"/>
              </a:ext>
            </a:extLst>
          </p:cNvPr>
          <p:cNvSpPr>
            <a:spLocks noGrp="1"/>
          </p:cNvSpPr>
          <p:nvPr>
            <p:ph idx="1"/>
          </p:nvPr>
        </p:nvSpPr>
        <p:spPr>
          <a:xfrm>
            <a:off x="1097280" y="1845734"/>
            <a:ext cx="4895253" cy="4023360"/>
          </a:xfrm>
        </p:spPr>
        <p:txBody>
          <a:bodyPr/>
          <a:lstStyle/>
          <a:p>
            <a:r>
              <a:rPr lang="en-IN" sz="2400" dirty="0">
                <a:solidFill>
                  <a:schemeClr val="tx1"/>
                </a:solidFill>
              </a:rPr>
              <a:t>Heatmap:</a:t>
            </a:r>
          </a:p>
          <a:p>
            <a:r>
              <a:rPr lang="en-GB" sz="2000" b="0" dirty="0">
                <a:solidFill>
                  <a:schemeClr val="tx1"/>
                </a:solidFill>
                <a:effectLst/>
              </a:rPr>
              <a:t>Correlation Matrix of all numerical columns</a:t>
            </a:r>
          </a:p>
          <a:p>
            <a:r>
              <a:rPr lang="en-GB" sz="2400" dirty="0">
                <a:solidFill>
                  <a:schemeClr val="tx1"/>
                </a:solidFill>
              </a:rPr>
              <a:t>Insights:</a:t>
            </a:r>
          </a:p>
          <a:p>
            <a:r>
              <a:rPr lang="en-IN" dirty="0">
                <a:solidFill>
                  <a:schemeClr val="tx1"/>
                </a:solidFill>
              </a:rPr>
              <a:t>A strong positive correlation between Line Item Value and Line Item Insurance(USD), </a:t>
            </a:r>
            <a:r>
              <a:rPr lang="en-GB" dirty="0">
                <a:solidFill>
                  <a:schemeClr val="tx1"/>
                </a:solidFill>
              </a:rPr>
              <a:t>indicating higher Line Item Value will lead higher Line Item Insurance(USD).</a:t>
            </a:r>
            <a:endParaRPr lang="en-IN" dirty="0">
              <a:solidFill>
                <a:schemeClr val="tx1"/>
              </a:solidFill>
            </a:endParaRPr>
          </a:p>
          <a:p>
            <a:endParaRPr lang="en-GB" sz="2400" dirty="0">
              <a:solidFill>
                <a:schemeClr val="tx1"/>
              </a:solidFill>
            </a:endParaRPr>
          </a:p>
        </p:txBody>
      </p:sp>
      <p:pic>
        <p:nvPicPr>
          <p:cNvPr id="5" name="Picture 4">
            <a:extLst>
              <a:ext uri="{FF2B5EF4-FFF2-40B4-BE49-F238E27FC236}">
                <a16:creationId xmlns:a16="http://schemas.microsoft.com/office/drawing/2014/main" id="{2068AFD6-A5BB-43DC-8260-4029D6EC8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533" y="1127352"/>
            <a:ext cx="5962130" cy="5225322"/>
          </a:xfrm>
          <a:prstGeom prst="rect">
            <a:avLst/>
          </a:prstGeom>
        </p:spPr>
      </p:pic>
    </p:spTree>
    <p:extLst>
      <p:ext uri="{BB962C8B-B14F-4D97-AF65-F5344CB8AC3E}">
        <p14:creationId xmlns:p14="http://schemas.microsoft.com/office/powerpoint/2010/main" val="385630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7110-1D32-4505-9288-C081D6F7F7E9}"/>
              </a:ext>
            </a:extLst>
          </p:cNvPr>
          <p:cNvSpPr>
            <a:spLocks noGrp="1"/>
          </p:cNvSpPr>
          <p:nvPr>
            <p:ph type="title"/>
          </p:nvPr>
        </p:nvSpPr>
        <p:spPr/>
        <p:txBody>
          <a:bodyPr/>
          <a:lstStyle/>
          <a:p>
            <a:r>
              <a:rPr lang="en-GB" dirty="0">
                <a:solidFill>
                  <a:schemeClr val="tx1"/>
                </a:solidFill>
              </a:rPr>
              <a:t>Product Group Analysis</a:t>
            </a:r>
            <a:endParaRPr lang="en-IN" dirty="0">
              <a:solidFill>
                <a:schemeClr val="tx1"/>
              </a:solidFill>
            </a:endParaRPr>
          </a:p>
        </p:txBody>
      </p:sp>
      <p:sp>
        <p:nvSpPr>
          <p:cNvPr id="3" name="Content Placeholder 2">
            <a:extLst>
              <a:ext uri="{FF2B5EF4-FFF2-40B4-BE49-F238E27FC236}">
                <a16:creationId xmlns:a16="http://schemas.microsoft.com/office/drawing/2014/main" id="{71DBB643-509C-425A-BE84-959191832CFE}"/>
              </a:ext>
            </a:extLst>
          </p:cNvPr>
          <p:cNvSpPr>
            <a:spLocks noGrp="1"/>
          </p:cNvSpPr>
          <p:nvPr>
            <p:ph idx="1"/>
          </p:nvPr>
        </p:nvSpPr>
        <p:spPr/>
        <p:txBody>
          <a:bodyPr/>
          <a:lstStyle/>
          <a:p>
            <a:r>
              <a:rPr lang="en-GB" dirty="0">
                <a:solidFill>
                  <a:schemeClr val="tx1"/>
                </a:solidFill>
              </a:rPr>
              <a:t>Objective</a:t>
            </a:r>
            <a:r>
              <a:rPr lang="en-GB" sz="2400" dirty="0">
                <a:solidFill>
                  <a:schemeClr val="tx1"/>
                </a:solidFill>
              </a:rPr>
              <a:t>: </a:t>
            </a:r>
            <a:r>
              <a:rPr kumimoji="0" lang="en-US" altLang="en-US" b="0" i="0" u="none" strike="noStrike" cap="none" normalizeH="0" baseline="0" dirty="0">
                <a:ln>
                  <a:noFill/>
                </a:ln>
                <a:solidFill>
                  <a:schemeClr val="tx1"/>
                </a:solidFill>
                <a:effectLst/>
              </a:rPr>
              <a:t>Identify average price and sum of each Product by Line Item Value, Pack Price, Unit Price.</a:t>
            </a:r>
            <a:endParaRPr lang="en-GB" sz="2400" dirty="0">
              <a:solidFill>
                <a:schemeClr val="tx1"/>
              </a:solidFill>
            </a:endParaRPr>
          </a:p>
          <a:p>
            <a:r>
              <a:rPr lang="en-IN" b="0" dirty="0" err="1">
                <a:solidFill>
                  <a:schemeClr val="tx1"/>
                </a:solidFill>
                <a:effectLst/>
              </a:rPr>
              <a:t>product_group_analysis</a:t>
            </a:r>
            <a:r>
              <a:rPr lang="en-IN" b="0" dirty="0">
                <a:solidFill>
                  <a:schemeClr val="tx1"/>
                </a:solidFill>
                <a:effectLst/>
              </a:rPr>
              <a:t> = </a:t>
            </a:r>
            <a:r>
              <a:rPr lang="en-IN" b="0" dirty="0" err="1">
                <a:solidFill>
                  <a:schemeClr val="tx1"/>
                </a:solidFill>
                <a:effectLst/>
              </a:rPr>
              <a:t>data.groupby</a:t>
            </a:r>
            <a:r>
              <a:rPr lang="en-IN" b="0" dirty="0">
                <a:solidFill>
                  <a:schemeClr val="tx1"/>
                </a:solidFill>
                <a:effectLst/>
              </a:rPr>
              <a:t>('Product Group').</a:t>
            </a:r>
            <a:r>
              <a:rPr lang="en-IN" b="0" dirty="0" err="1">
                <a:solidFill>
                  <a:schemeClr val="tx1"/>
                </a:solidFill>
                <a:effectLst/>
              </a:rPr>
              <a:t>agg</a:t>
            </a:r>
            <a:r>
              <a:rPr lang="en-IN" b="0" dirty="0">
                <a:solidFill>
                  <a:schemeClr val="tx1"/>
                </a:solidFill>
                <a:effectLst/>
              </a:rPr>
              <a:t>({</a:t>
            </a:r>
          </a:p>
          <a:p>
            <a:r>
              <a:rPr lang="en-IN" b="0" dirty="0">
                <a:solidFill>
                  <a:schemeClr val="tx1"/>
                </a:solidFill>
                <a:effectLst/>
              </a:rPr>
              <a:t>    'Line Item Value': ['mean', 'sum'],</a:t>
            </a:r>
          </a:p>
          <a:p>
            <a:r>
              <a:rPr lang="en-IN" b="0" dirty="0">
                <a:solidFill>
                  <a:schemeClr val="tx1"/>
                </a:solidFill>
                <a:effectLst/>
              </a:rPr>
              <a:t>    'Pack Price': ['mean', 'sum'],</a:t>
            </a:r>
          </a:p>
          <a:p>
            <a:r>
              <a:rPr lang="en-IN" b="0" dirty="0">
                <a:solidFill>
                  <a:schemeClr val="tx1"/>
                </a:solidFill>
                <a:effectLst/>
              </a:rPr>
              <a:t>    'Unit Price': ['mean', 'sum']</a:t>
            </a:r>
          </a:p>
          <a:p>
            <a:r>
              <a:rPr lang="en-IN" b="0" dirty="0">
                <a:solidFill>
                  <a:schemeClr val="tx1"/>
                </a:solidFill>
                <a:effectLst/>
              </a:rPr>
              <a:t>}).</a:t>
            </a:r>
            <a:r>
              <a:rPr lang="en-IN" b="0" dirty="0" err="1">
                <a:solidFill>
                  <a:schemeClr val="tx1"/>
                </a:solidFill>
                <a:effectLst/>
              </a:rPr>
              <a:t>reset_index</a:t>
            </a:r>
            <a:r>
              <a:rPr lang="en-IN" b="0" dirty="0">
                <a:solidFill>
                  <a:schemeClr val="tx1"/>
                </a:solidFill>
                <a:effectLst/>
              </a:rPr>
              <a:t>()</a:t>
            </a:r>
          </a:p>
          <a:p>
            <a:r>
              <a:rPr lang="en-IN" b="0" dirty="0" err="1">
                <a:solidFill>
                  <a:schemeClr val="tx1"/>
                </a:solidFill>
                <a:effectLst/>
              </a:rPr>
              <a:t>product_group_analysis.columns</a:t>
            </a:r>
            <a:r>
              <a:rPr lang="en-IN" b="0" dirty="0">
                <a:solidFill>
                  <a:schemeClr val="tx1"/>
                </a:solidFill>
                <a:effectLst/>
              </a:rPr>
              <a:t> = ['Product Group', '</a:t>
            </a:r>
            <a:r>
              <a:rPr lang="en-IN" b="0" dirty="0" err="1">
                <a:solidFill>
                  <a:schemeClr val="tx1"/>
                </a:solidFill>
                <a:effectLst/>
              </a:rPr>
              <a:t>Avg</a:t>
            </a:r>
            <a:r>
              <a:rPr lang="en-IN" b="0" dirty="0">
                <a:solidFill>
                  <a:schemeClr val="tx1"/>
                </a:solidFill>
                <a:effectLst/>
              </a:rPr>
              <a:t> Line Item Value', 'Total Line Item Value', '</a:t>
            </a:r>
            <a:r>
              <a:rPr lang="en-IN" b="0" dirty="0" err="1">
                <a:solidFill>
                  <a:schemeClr val="tx1"/>
                </a:solidFill>
                <a:effectLst/>
              </a:rPr>
              <a:t>Avg</a:t>
            </a:r>
            <a:r>
              <a:rPr lang="en-IN" b="0" dirty="0">
                <a:solidFill>
                  <a:schemeClr val="tx1"/>
                </a:solidFill>
                <a:effectLst/>
              </a:rPr>
              <a:t> Pack Price', 'Total Pack Price', '</a:t>
            </a:r>
            <a:r>
              <a:rPr lang="en-IN" b="0" dirty="0" err="1">
                <a:solidFill>
                  <a:schemeClr val="tx1"/>
                </a:solidFill>
                <a:effectLst/>
              </a:rPr>
              <a:t>Avg</a:t>
            </a:r>
            <a:r>
              <a:rPr lang="en-IN" b="0" dirty="0">
                <a:solidFill>
                  <a:schemeClr val="tx1"/>
                </a:solidFill>
                <a:effectLst/>
              </a:rPr>
              <a:t> Unit Price', 'Total Unit Price']</a:t>
            </a:r>
          </a:p>
          <a:p>
            <a:endParaRPr lang="en-IN" dirty="0">
              <a:solidFill>
                <a:schemeClr val="tx1"/>
              </a:solidFill>
            </a:endParaRPr>
          </a:p>
        </p:txBody>
      </p:sp>
    </p:spTree>
    <p:extLst>
      <p:ext uri="{BB962C8B-B14F-4D97-AF65-F5344CB8AC3E}">
        <p14:creationId xmlns:p14="http://schemas.microsoft.com/office/powerpoint/2010/main" val="3627165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4197-94EF-46E3-AE67-618FF9516282}"/>
              </a:ext>
            </a:extLst>
          </p:cNvPr>
          <p:cNvSpPr>
            <a:spLocks noGrp="1"/>
          </p:cNvSpPr>
          <p:nvPr>
            <p:ph type="title"/>
          </p:nvPr>
        </p:nvSpPr>
        <p:spPr/>
        <p:txBody>
          <a:bodyPr/>
          <a:lstStyle/>
          <a:p>
            <a:r>
              <a:rPr lang="en-GB" dirty="0">
                <a:solidFill>
                  <a:schemeClr val="tx1"/>
                </a:solidFill>
              </a:rPr>
              <a:t>Key Findings:</a:t>
            </a:r>
            <a:endParaRPr lang="en-IN" dirty="0">
              <a:solidFill>
                <a:schemeClr val="tx1"/>
              </a:solidFill>
            </a:endParaRPr>
          </a:p>
        </p:txBody>
      </p:sp>
      <p:sp>
        <p:nvSpPr>
          <p:cNvPr id="3" name="Content Placeholder 2">
            <a:extLst>
              <a:ext uri="{FF2B5EF4-FFF2-40B4-BE49-F238E27FC236}">
                <a16:creationId xmlns:a16="http://schemas.microsoft.com/office/drawing/2014/main" id="{7BAE8603-33DA-492E-9752-6E4CAFB704A2}"/>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Most preferred Shipment Mode is Air.</a:t>
            </a:r>
          </a:p>
          <a:p>
            <a:pPr>
              <a:buFont typeface="Arial" panose="020B0604020202020204" pitchFamily="34" charset="0"/>
              <a:buChar char="•"/>
            </a:pPr>
            <a:r>
              <a:rPr lang="en-GB" dirty="0">
                <a:solidFill>
                  <a:schemeClr val="tx1"/>
                </a:solidFill>
              </a:rPr>
              <a:t>South Africa is having the highest number of product deliveries.</a:t>
            </a:r>
          </a:p>
          <a:p>
            <a:pPr>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05030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C042-94A3-4949-9E6A-EF27290F95D1}"/>
              </a:ext>
            </a:extLst>
          </p:cNvPr>
          <p:cNvSpPr>
            <a:spLocks noGrp="1"/>
          </p:cNvSpPr>
          <p:nvPr>
            <p:ph type="title"/>
          </p:nvPr>
        </p:nvSpPr>
        <p:spPr/>
        <p:txBody>
          <a:bodyPr/>
          <a:lstStyle/>
          <a:p>
            <a:r>
              <a:rPr lang="en-GB" dirty="0">
                <a:solidFill>
                  <a:schemeClr val="tx1"/>
                </a:solidFill>
              </a:rPr>
              <a:t>Recommendation:</a:t>
            </a:r>
            <a:endParaRPr lang="en-IN" dirty="0">
              <a:solidFill>
                <a:schemeClr val="tx1"/>
              </a:solidFill>
            </a:endParaRPr>
          </a:p>
        </p:txBody>
      </p:sp>
      <p:sp>
        <p:nvSpPr>
          <p:cNvPr id="3" name="Content Placeholder 2">
            <a:extLst>
              <a:ext uri="{FF2B5EF4-FFF2-40B4-BE49-F238E27FC236}">
                <a16:creationId xmlns:a16="http://schemas.microsoft.com/office/drawing/2014/main" id="{EF30770A-B749-4BFC-9DDC-7E08A43A6B78}"/>
              </a:ext>
            </a:extLst>
          </p:cNvPr>
          <p:cNvSpPr>
            <a:spLocks noGrp="1"/>
          </p:cNvSpPr>
          <p:nvPr>
            <p:ph idx="1"/>
          </p:nvPr>
        </p:nvSpPr>
        <p:spPr/>
        <p:txBody>
          <a:bodyPr/>
          <a:lstStyle/>
          <a:p>
            <a:pPr>
              <a:buFont typeface="Arial" panose="020B0604020202020204" pitchFamily="34" charset="0"/>
              <a:buChar char="•"/>
            </a:pPr>
            <a:r>
              <a:rPr lang="en-GB" dirty="0">
                <a:solidFill>
                  <a:schemeClr val="tx1"/>
                </a:solidFill>
              </a:rPr>
              <a:t>A</a:t>
            </a:r>
            <a:r>
              <a:rPr lang="en-IN" dirty="0" err="1">
                <a:solidFill>
                  <a:schemeClr val="tx1"/>
                </a:solidFill>
              </a:rPr>
              <a:t>verage</a:t>
            </a:r>
            <a:r>
              <a:rPr lang="en-IN" dirty="0">
                <a:solidFill>
                  <a:schemeClr val="tx1"/>
                </a:solidFill>
              </a:rPr>
              <a:t> Unit Price of HRDT product is higher than the other so price optimization should be done.</a:t>
            </a:r>
          </a:p>
          <a:p>
            <a:pPr>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242612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B198-07FE-4A69-8493-5E0BD72417C9}"/>
              </a:ext>
            </a:extLst>
          </p:cNvPr>
          <p:cNvSpPr>
            <a:spLocks noGrp="1"/>
          </p:cNvSpPr>
          <p:nvPr>
            <p:ph type="title"/>
          </p:nvPr>
        </p:nvSpPr>
        <p:spPr>
          <a:xfrm>
            <a:off x="1097280" y="286604"/>
            <a:ext cx="10058400" cy="1484444"/>
          </a:xfrm>
        </p:spPr>
        <p:txBody>
          <a:bodyPr/>
          <a:lstStyle/>
          <a:p>
            <a:r>
              <a:rPr lang="en-GB" b="1" dirty="0">
                <a:solidFill>
                  <a:schemeClr val="tx1">
                    <a:lumMod val="95000"/>
                    <a:lumOff val="5000"/>
                  </a:schemeClr>
                </a:solidFill>
              </a:rPr>
              <a:t>Agenda</a:t>
            </a:r>
            <a:r>
              <a:rPr lang="en-GB" dirty="0">
                <a:solidFill>
                  <a:schemeClr val="tx1">
                    <a:lumMod val="95000"/>
                    <a:lumOff val="5000"/>
                  </a:schemeClr>
                </a:solidFill>
              </a:rPr>
              <a:t>:</a:t>
            </a: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6CE0269F-905D-4233-AA7A-2DF25252959C}"/>
              </a:ext>
            </a:extLst>
          </p:cNvPr>
          <p:cNvSpPr>
            <a:spLocks noGrp="1"/>
          </p:cNvSpPr>
          <p:nvPr>
            <p:ph idx="1"/>
          </p:nvPr>
        </p:nvSpPr>
        <p:spPr>
          <a:xfrm>
            <a:off x="1097280" y="1925053"/>
            <a:ext cx="10058400" cy="3944041"/>
          </a:xfrm>
        </p:spPr>
        <p:txBody>
          <a:bodyPr>
            <a:normAutofit fontScale="92500" lnSpcReduction="10000"/>
          </a:bodyPr>
          <a:lstStyle/>
          <a:p>
            <a:pPr>
              <a:buFont typeface="+mj-lt"/>
              <a:buAutoNum type="arabicPeriod"/>
            </a:pPr>
            <a:r>
              <a:rPr lang="en-GB" dirty="0">
                <a:solidFill>
                  <a:schemeClr val="tx1"/>
                </a:solidFill>
              </a:rPr>
              <a:t>Introduction</a:t>
            </a:r>
          </a:p>
          <a:p>
            <a:pPr>
              <a:buFont typeface="+mj-lt"/>
              <a:buAutoNum type="arabicPeriod"/>
            </a:pPr>
            <a:r>
              <a:rPr lang="en-GB" dirty="0">
                <a:solidFill>
                  <a:schemeClr val="tx1"/>
                </a:solidFill>
              </a:rPr>
              <a:t>Project 1: Oil and Gas Analysis</a:t>
            </a:r>
          </a:p>
          <a:p>
            <a:pPr marL="742950" lvl="1" indent="-285750">
              <a:buFont typeface="+mj-lt"/>
              <a:buAutoNum type="arabicPeriod"/>
            </a:pPr>
            <a:r>
              <a:rPr lang="en-GB" dirty="0">
                <a:solidFill>
                  <a:schemeClr val="tx1"/>
                </a:solidFill>
              </a:rPr>
              <a:t>Objectives</a:t>
            </a:r>
          </a:p>
          <a:p>
            <a:pPr marL="742950" lvl="1" indent="-285750">
              <a:buFont typeface="+mj-lt"/>
              <a:buAutoNum type="arabicPeriod"/>
            </a:pPr>
            <a:r>
              <a:rPr lang="en-GB" dirty="0">
                <a:solidFill>
                  <a:schemeClr val="tx1"/>
                </a:solidFill>
              </a:rPr>
              <a:t>Methodology</a:t>
            </a:r>
          </a:p>
          <a:p>
            <a:pPr marL="742950" lvl="1" indent="-285750">
              <a:buFont typeface="+mj-lt"/>
              <a:buAutoNum type="arabicPeriod"/>
            </a:pPr>
            <a:r>
              <a:rPr lang="en-GB" dirty="0">
                <a:solidFill>
                  <a:schemeClr val="tx1"/>
                </a:solidFill>
              </a:rPr>
              <a:t>Key Findings</a:t>
            </a:r>
          </a:p>
          <a:p>
            <a:pPr marL="742950" lvl="1" indent="-285750">
              <a:buFont typeface="+mj-lt"/>
              <a:buAutoNum type="arabicPeriod"/>
            </a:pPr>
            <a:r>
              <a:rPr lang="en-GB" dirty="0">
                <a:solidFill>
                  <a:schemeClr val="tx1"/>
                </a:solidFill>
              </a:rPr>
              <a:t>Recommendations</a:t>
            </a:r>
          </a:p>
          <a:p>
            <a:pPr>
              <a:buFont typeface="+mj-lt"/>
              <a:buAutoNum type="arabicPeriod"/>
            </a:pPr>
            <a:r>
              <a:rPr lang="en-GB" dirty="0">
                <a:solidFill>
                  <a:schemeClr val="tx1"/>
                </a:solidFill>
              </a:rPr>
              <a:t>Project 2: Supply Chain Shipment Analysis</a:t>
            </a:r>
          </a:p>
          <a:p>
            <a:pPr marL="742950" lvl="1" indent="-285750">
              <a:buFont typeface="+mj-lt"/>
              <a:buAutoNum type="arabicPeriod"/>
            </a:pPr>
            <a:r>
              <a:rPr lang="en-GB" dirty="0">
                <a:solidFill>
                  <a:schemeClr val="tx1"/>
                </a:solidFill>
              </a:rPr>
              <a:t>Objectives</a:t>
            </a:r>
          </a:p>
          <a:p>
            <a:pPr marL="742950" lvl="1" indent="-285750">
              <a:buFont typeface="+mj-lt"/>
              <a:buAutoNum type="arabicPeriod"/>
            </a:pPr>
            <a:r>
              <a:rPr lang="en-GB" dirty="0">
                <a:solidFill>
                  <a:schemeClr val="tx1"/>
                </a:solidFill>
              </a:rPr>
              <a:t>Methodology</a:t>
            </a:r>
          </a:p>
          <a:p>
            <a:pPr marL="742950" lvl="1" indent="-285750">
              <a:buFont typeface="+mj-lt"/>
              <a:buAutoNum type="arabicPeriod"/>
            </a:pPr>
            <a:r>
              <a:rPr lang="en-GB" dirty="0">
                <a:solidFill>
                  <a:schemeClr val="tx1"/>
                </a:solidFill>
              </a:rPr>
              <a:t>Key Findings</a:t>
            </a:r>
          </a:p>
          <a:p>
            <a:pPr marL="742950" lvl="1" indent="-285750">
              <a:buFont typeface="+mj-lt"/>
              <a:buAutoNum type="arabicPeriod"/>
            </a:pPr>
            <a:r>
              <a:rPr lang="en-GB" dirty="0">
                <a:solidFill>
                  <a:schemeClr val="tx1"/>
                </a:solidFill>
              </a:rPr>
              <a:t>Recommendations</a:t>
            </a:r>
          </a:p>
          <a:p>
            <a:pPr>
              <a:buFont typeface="+mj-lt"/>
              <a:buAutoNum type="arabicPeriod"/>
            </a:pPr>
            <a:r>
              <a:rPr lang="en-GB" dirty="0">
                <a:solidFill>
                  <a:schemeClr val="tx1"/>
                </a:solidFill>
              </a:rPr>
              <a:t>Conclusion</a:t>
            </a:r>
          </a:p>
          <a:p>
            <a:endParaRPr lang="en-IN" dirty="0"/>
          </a:p>
        </p:txBody>
      </p:sp>
    </p:spTree>
    <p:extLst>
      <p:ext uri="{BB962C8B-B14F-4D97-AF65-F5344CB8AC3E}">
        <p14:creationId xmlns:p14="http://schemas.microsoft.com/office/powerpoint/2010/main" val="339035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B40D-6544-40B2-882A-F6B23692C21F}"/>
              </a:ext>
            </a:extLst>
          </p:cNvPr>
          <p:cNvSpPr>
            <a:spLocks noGrp="1"/>
          </p:cNvSpPr>
          <p:nvPr>
            <p:ph type="title"/>
          </p:nvPr>
        </p:nvSpPr>
        <p:spPr/>
        <p:txBody>
          <a:bodyPr/>
          <a:lstStyle/>
          <a:p>
            <a:r>
              <a:rPr lang="en-GB" b="1" dirty="0">
                <a:solidFill>
                  <a:schemeClr val="tx1"/>
                </a:solidFill>
              </a:rPr>
              <a:t>Conclusion</a:t>
            </a:r>
            <a:r>
              <a:rPr lang="en-GB" dirty="0">
                <a:solidFill>
                  <a:schemeClr val="tx1"/>
                </a:solidFill>
              </a:rPr>
              <a:t>:</a:t>
            </a:r>
            <a:endParaRPr lang="en-IN" dirty="0">
              <a:solidFill>
                <a:schemeClr val="tx1"/>
              </a:solidFill>
            </a:endParaRPr>
          </a:p>
        </p:txBody>
      </p:sp>
      <p:sp>
        <p:nvSpPr>
          <p:cNvPr id="3" name="Content Placeholder 2">
            <a:extLst>
              <a:ext uri="{FF2B5EF4-FFF2-40B4-BE49-F238E27FC236}">
                <a16:creationId xmlns:a16="http://schemas.microsoft.com/office/drawing/2014/main" id="{99B6BCCB-359B-4167-BA98-D4688DF5C83F}"/>
              </a:ext>
            </a:extLst>
          </p:cNvPr>
          <p:cNvSpPr>
            <a:spLocks noGrp="1"/>
          </p:cNvSpPr>
          <p:nvPr>
            <p:ph idx="1"/>
          </p:nvPr>
        </p:nvSpPr>
        <p:spPr/>
        <p:txBody>
          <a:bodyPr/>
          <a:lstStyle/>
          <a:p>
            <a:pPr marL="742950" lvl="1" indent="-285750">
              <a:buFont typeface="Arial" panose="020B0604020202020204" pitchFamily="34" charset="0"/>
              <a:buChar char="•"/>
            </a:pPr>
            <a:r>
              <a:rPr lang="en-GB" sz="2000" dirty="0">
                <a:solidFill>
                  <a:schemeClr val="tx1"/>
                </a:solidFill>
              </a:rPr>
              <a:t>The oil and gas analysis provided insights into the most productive biozones and optimal drilling conditions.</a:t>
            </a:r>
          </a:p>
          <a:p>
            <a:pPr marL="457200" lvl="1" indent="0">
              <a:buNone/>
            </a:pPr>
            <a:endParaRPr lang="en-GB" sz="2000" dirty="0">
              <a:solidFill>
                <a:schemeClr val="tx1"/>
              </a:solidFill>
            </a:endParaRPr>
          </a:p>
          <a:p>
            <a:pPr marL="742950" lvl="1" indent="-285750">
              <a:buFont typeface="Arial" panose="020B0604020202020204" pitchFamily="34" charset="0"/>
              <a:buChar char="•"/>
            </a:pPr>
            <a:r>
              <a:rPr lang="en-GB" sz="2000" dirty="0">
                <a:solidFill>
                  <a:schemeClr val="tx1"/>
                </a:solidFill>
              </a:rPr>
              <a:t>The supply chain shipment analysis identified optimal shipment practices.</a:t>
            </a:r>
          </a:p>
          <a:p>
            <a:pPr marL="742950" lvl="1" indent="-285750">
              <a:buFont typeface="Arial" panose="020B0604020202020204" pitchFamily="34" charset="0"/>
              <a:buChar char="•"/>
            </a:pPr>
            <a:endParaRPr lang="en-GB"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1282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8CEC-B822-461E-8134-C276E52B9F23}"/>
              </a:ext>
            </a:extLst>
          </p:cNvPr>
          <p:cNvSpPr>
            <a:spLocks noGrp="1"/>
          </p:cNvSpPr>
          <p:nvPr>
            <p:ph type="title"/>
          </p:nvPr>
        </p:nvSpPr>
        <p:spPr>
          <a:xfrm>
            <a:off x="1097280" y="286603"/>
            <a:ext cx="10058400" cy="1311191"/>
          </a:xfrm>
        </p:spPr>
        <p:txBody>
          <a:bodyPr/>
          <a:lstStyle/>
          <a:p>
            <a:r>
              <a:rPr lang="en-GB" dirty="0">
                <a:solidFill>
                  <a:schemeClr val="tx1"/>
                </a:solidFill>
              </a:rPr>
              <a:t>My Learnings</a:t>
            </a:r>
            <a:endParaRPr lang="en-IN" dirty="0">
              <a:solidFill>
                <a:schemeClr val="tx1"/>
              </a:solidFill>
            </a:endParaRPr>
          </a:p>
        </p:txBody>
      </p:sp>
      <p:sp>
        <p:nvSpPr>
          <p:cNvPr id="3" name="Content Placeholder 2">
            <a:extLst>
              <a:ext uri="{FF2B5EF4-FFF2-40B4-BE49-F238E27FC236}">
                <a16:creationId xmlns:a16="http://schemas.microsoft.com/office/drawing/2014/main" id="{77E4FB20-7BEC-448D-AD4C-5DCEE79954F6}"/>
              </a:ext>
            </a:extLst>
          </p:cNvPr>
          <p:cNvSpPr>
            <a:spLocks noGrp="1"/>
          </p:cNvSpPr>
          <p:nvPr>
            <p:ph idx="1"/>
          </p:nvPr>
        </p:nvSpPr>
        <p:spPr>
          <a:xfrm>
            <a:off x="1097280" y="1845734"/>
            <a:ext cx="10058400" cy="3939049"/>
          </a:xfrm>
        </p:spPr>
        <p:txBody>
          <a:bodyPr>
            <a:normAutofit/>
          </a:bodyPr>
          <a:lstStyle/>
          <a:p>
            <a:pPr marL="90000" indent="-90000" algn="l">
              <a:lnSpc>
                <a:spcPct val="110000"/>
              </a:lnSpc>
              <a:buFont typeface="Arial" panose="020B0604020202020204" pitchFamily="34" charset="0"/>
              <a:buChar char="•"/>
            </a:pPr>
            <a:r>
              <a:rPr lang="en-GB" b="0" i="0" dirty="0">
                <a:solidFill>
                  <a:schemeClr val="tx1"/>
                </a:solidFill>
                <a:effectLst/>
              </a:rPr>
              <a:t>Throughout my internship at Data Smith AI, I had the opportunity to dive deep into the world of data analytics and gain valuable insights, all while utilizing Python as a powerful tool for analysis. This experience has been transformative, allowing me to develop a solid foundation in data analytics and apply it to real-world scenarios.</a:t>
            </a:r>
          </a:p>
          <a:p>
            <a:pPr marL="90000" indent="-90000" algn="l">
              <a:lnSpc>
                <a:spcPct val="110000"/>
              </a:lnSpc>
              <a:buFont typeface="Arial" panose="020B0604020202020204" pitchFamily="34" charset="0"/>
              <a:buChar char="•"/>
            </a:pPr>
            <a:r>
              <a:rPr lang="en-GB" b="0" i="0" dirty="0">
                <a:solidFill>
                  <a:schemeClr val="tx1"/>
                </a:solidFill>
                <a:effectLst/>
              </a:rPr>
              <a:t>Through hands-on projects, I learned various Python libraries, such as Pandas, NumPy, and Matplotlib, which enabled me to efficiently handle and </a:t>
            </a:r>
            <a:r>
              <a:rPr lang="en-GB" b="0" i="0" dirty="0" err="1">
                <a:solidFill>
                  <a:schemeClr val="tx1"/>
                </a:solidFill>
                <a:effectLst/>
              </a:rPr>
              <a:t>preprocess</a:t>
            </a:r>
            <a:r>
              <a:rPr lang="en-GB" b="0" i="0" dirty="0">
                <a:solidFill>
                  <a:schemeClr val="tx1"/>
                </a:solidFill>
                <a:effectLst/>
              </a:rPr>
              <a:t> large datasets. I acquired skills in data cleaning, transformation, and exploratory data analysis, allowing me to uncover patterns, trends, and anomalies within the data.</a:t>
            </a:r>
          </a:p>
        </p:txBody>
      </p:sp>
    </p:spTree>
    <p:extLst>
      <p:ext uri="{BB962C8B-B14F-4D97-AF65-F5344CB8AC3E}">
        <p14:creationId xmlns:p14="http://schemas.microsoft.com/office/powerpoint/2010/main" val="84178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35AF-1C71-46E3-AF31-3D2B07EDC87E}"/>
              </a:ext>
            </a:extLst>
          </p:cNvPr>
          <p:cNvSpPr>
            <a:spLocks noGrp="1"/>
          </p:cNvSpPr>
          <p:nvPr>
            <p:ph type="title"/>
          </p:nvPr>
        </p:nvSpPr>
        <p:spPr>
          <a:xfrm rot="10800000" flipV="1">
            <a:off x="1097280" y="1737360"/>
            <a:ext cx="10058400" cy="1843238"/>
          </a:xfrm>
        </p:spPr>
        <p:txBody>
          <a:bodyPr>
            <a:normAutofit/>
          </a:bodyPr>
          <a:lstStyle/>
          <a:p>
            <a:pPr algn="ctr"/>
            <a:r>
              <a:rPr lang="en-GB"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189240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BBB0-1ACE-44A8-A881-9E0442A80A67}"/>
              </a:ext>
            </a:extLst>
          </p:cNvPr>
          <p:cNvSpPr>
            <a:spLocks noGrp="1"/>
          </p:cNvSpPr>
          <p:nvPr>
            <p:ph type="title"/>
          </p:nvPr>
        </p:nvSpPr>
        <p:spPr/>
        <p:txBody>
          <a:bodyPr/>
          <a:lstStyle/>
          <a:p>
            <a:r>
              <a:rPr lang="en-GB"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A0139EBC-F752-47F4-A57B-B3947DAE34D6}"/>
              </a:ext>
            </a:extLst>
          </p:cNvPr>
          <p:cNvSpPr>
            <a:spLocks noGrp="1"/>
          </p:cNvSpPr>
          <p:nvPr>
            <p:ph idx="1"/>
          </p:nvPr>
        </p:nvSpPr>
        <p:spPr/>
        <p:txBody>
          <a:bodyPr/>
          <a:lstStyle/>
          <a:p>
            <a:pPr>
              <a:buFont typeface="Arial" panose="020B0604020202020204" pitchFamily="34" charset="0"/>
              <a:buChar char="•"/>
            </a:pPr>
            <a:endParaRPr lang="en-GB" dirty="0"/>
          </a:p>
          <a:p>
            <a:pPr>
              <a:buFont typeface="Arial" panose="020B0604020202020204" pitchFamily="34" charset="0"/>
              <a:buChar char="•"/>
            </a:pPr>
            <a:r>
              <a:rPr lang="en-GB" dirty="0">
                <a:solidFill>
                  <a:schemeClr val="tx1"/>
                </a:solidFill>
              </a:rPr>
              <a:t>This presentation showcases two significant projects: An analysis of oil and gas well data and an optimization study for supply chain shipments. Both projects utilize advanced data analysis techniques to derive actionable insights.</a:t>
            </a:r>
          </a:p>
          <a:p>
            <a:pPr>
              <a:buFont typeface="Arial" panose="020B0604020202020204" pitchFamily="34" charset="0"/>
              <a:buChar char="•"/>
            </a:pPr>
            <a:r>
              <a:rPr lang="en-GB" dirty="0">
                <a:solidFill>
                  <a:schemeClr val="tx1"/>
                </a:solidFill>
              </a:rPr>
              <a:t>Data analysis is crucial for identifying patterns, optimizing processes, and driving strategic decision-making in various industries.</a:t>
            </a:r>
          </a:p>
        </p:txBody>
      </p:sp>
    </p:spTree>
    <p:extLst>
      <p:ext uri="{BB962C8B-B14F-4D97-AF65-F5344CB8AC3E}">
        <p14:creationId xmlns:p14="http://schemas.microsoft.com/office/powerpoint/2010/main" val="14076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BAB8-7B5B-4046-904B-6F72EFF05C0F}"/>
              </a:ext>
            </a:extLst>
          </p:cNvPr>
          <p:cNvSpPr>
            <a:spLocks noGrp="1"/>
          </p:cNvSpPr>
          <p:nvPr>
            <p:ph type="title"/>
          </p:nvPr>
        </p:nvSpPr>
        <p:spPr>
          <a:xfrm>
            <a:off x="1097280" y="837398"/>
            <a:ext cx="10058400" cy="899962"/>
          </a:xfrm>
        </p:spPr>
        <p:txBody>
          <a:bodyPr/>
          <a:lstStyle/>
          <a:p>
            <a:r>
              <a:rPr lang="en-GB" dirty="0">
                <a:solidFill>
                  <a:schemeClr val="tx1"/>
                </a:solidFill>
              </a:rPr>
              <a:t>Project 1: Oil and Gas Analysis</a:t>
            </a:r>
            <a:endParaRPr lang="en-IN" dirty="0">
              <a:solidFill>
                <a:schemeClr val="tx1"/>
              </a:solidFill>
            </a:endParaRPr>
          </a:p>
        </p:txBody>
      </p:sp>
      <p:sp>
        <p:nvSpPr>
          <p:cNvPr id="3" name="Content Placeholder 2">
            <a:extLst>
              <a:ext uri="{FF2B5EF4-FFF2-40B4-BE49-F238E27FC236}">
                <a16:creationId xmlns:a16="http://schemas.microsoft.com/office/drawing/2014/main" id="{0F9C3FCE-EF5F-457C-B5E4-B1C1D6E9D172}"/>
              </a:ext>
            </a:extLst>
          </p:cNvPr>
          <p:cNvSpPr>
            <a:spLocks noGrp="1"/>
          </p:cNvSpPr>
          <p:nvPr>
            <p:ph idx="1"/>
          </p:nvPr>
        </p:nvSpPr>
        <p:spPr>
          <a:xfrm>
            <a:off x="1097280" y="2030930"/>
            <a:ext cx="10058400" cy="3838163"/>
          </a:xfrm>
        </p:spPr>
        <p:txBody>
          <a:bodyPr>
            <a:normAutofit/>
          </a:bodyPr>
          <a:lstStyle/>
          <a:p>
            <a:r>
              <a:rPr lang="en-GB" sz="2400" dirty="0">
                <a:solidFill>
                  <a:schemeClr val="tx1"/>
                </a:solidFill>
              </a:rPr>
              <a:t>Objective:</a:t>
            </a:r>
          </a:p>
          <a:p>
            <a:r>
              <a:rPr lang="en-GB" sz="2000" dirty="0">
                <a:solidFill>
                  <a:schemeClr val="tx1"/>
                </a:solidFill>
              </a:rPr>
              <a:t>To derive insights from oil and gas well data to optimize drilling operations and maximize gas production.</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sz="2400" i="0" u="none" strike="noStrike" cap="none" normalizeH="0" baseline="0" dirty="0">
                <a:ln>
                  <a:noFill/>
                </a:ln>
                <a:solidFill>
                  <a:schemeClr val="tx1"/>
                </a:solidFill>
                <a:effectLst/>
              </a:rPr>
              <a:t>Tools Used:</a:t>
            </a:r>
          </a:p>
          <a:p>
            <a:pPr eaLnBrk="0" fontAlgn="base" hangingPunct="0">
              <a:lnSpc>
                <a:spcPct val="100000"/>
              </a:lnSpc>
              <a:spcBef>
                <a:spcPct val="0"/>
              </a:spcBef>
              <a:spcAft>
                <a:spcPct val="0"/>
              </a:spcAft>
              <a:buClrTx/>
              <a:buSzTx/>
            </a:pPr>
            <a:r>
              <a:rPr kumimoji="0" lang="en-US" altLang="en-US" i="0" u="none" strike="noStrike" cap="none" normalizeH="0" baseline="0" dirty="0">
                <a:ln>
                  <a:noFill/>
                </a:ln>
                <a:solidFill>
                  <a:schemeClr val="tx1"/>
                </a:solidFill>
                <a:effectLst/>
              </a:rPr>
              <a:t>Python, </a:t>
            </a:r>
            <a:r>
              <a:rPr kumimoji="0" lang="en-US" altLang="en-US" i="0" u="none" strike="noStrike" cap="none" normalizeH="0" baseline="0" dirty="0" err="1">
                <a:ln>
                  <a:noFill/>
                </a:ln>
                <a:solidFill>
                  <a:schemeClr val="tx1"/>
                </a:solidFill>
                <a:effectLst/>
              </a:rPr>
              <a:t>numpy</a:t>
            </a:r>
            <a:r>
              <a:rPr kumimoji="0" lang="en-US" altLang="en-US" i="0" u="none" strike="noStrike" cap="none" normalizeH="0" baseline="0" dirty="0">
                <a:ln>
                  <a:noFill/>
                </a:ln>
                <a:solidFill>
                  <a:schemeClr val="tx1"/>
                </a:solidFill>
                <a:effectLst/>
              </a:rPr>
              <a:t>, pandas, matplotlib, seaborn.</a:t>
            </a:r>
          </a:p>
          <a:p>
            <a:r>
              <a:rPr lang="en-IN" sz="2400" dirty="0">
                <a:solidFill>
                  <a:schemeClr val="tx1"/>
                </a:solidFill>
              </a:rPr>
              <a:t>Dataset Overview:</a:t>
            </a:r>
            <a:endParaRPr lang="en-GB" sz="2400" dirty="0">
              <a:solidFill>
                <a:schemeClr val="tx1"/>
              </a:solidFill>
            </a:endParaRPr>
          </a:p>
          <a:p>
            <a:r>
              <a:rPr lang="en-GB" sz="2000" dirty="0">
                <a:solidFill>
                  <a:schemeClr val="tx1"/>
                </a:solidFill>
              </a:rPr>
              <a:t>The dataset contains detailed information on various wells, including their measured depth, rate of penetration (ROP), wellhead pressure (WHP), bottom hole pressure (BHP), </a:t>
            </a:r>
            <a:r>
              <a:rPr lang="en-GB" dirty="0">
                <a:solidFill>
                  <a:schemeClr val="tx1"/>
                </a:solidFill>
              </a:rPr>
              <a:t>R</a:t>
            </a:r>
            <a:r>
              <a:rPr lang="en-GB" sz="2000" dirty="0">
                <a:solidFill>
                  <a:schemeClr val="tx1"/>
                </a:solidFill>
              </a:rPr>
              <a:t>eservoir gas rate, and biozones.</a:t>
            </a:r>
            <a:endParaRPr lang="en-GB" sz="2400" dirty="0">
              <a:solidFill>
                <a:schemeClr val="tx1"/>
              </a:solidFill>
            </a:endParaRPr>
          </a:p>
          <a:p>
            <a:endParaRPr lang="en-IN" sz="2400" dirty="0">
              <a:solidFill>
                <a:schemeClr val="tx1"/>
              </a:solidFill>
            </a:endParaRPr>
          </a:p>
          <a:p>
            <a:endParaRPr lang="en-IN" sz="2400" dirty="0"/>
          </a:p>
        </p:txBody>
      </p:sp>
    </p:spTree>
    <p:extLst>
      <p:ext uri="{BB962C8B-B14F-4D97-AF65-F5344CB8AC3E}">
        <p14:creationId xmlns:p14="http://schemas.microsoft.com/office/powerpoint/2010/main" val="110782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71F7-F85C-4A3A-AEB9-24D485B6DF48}"/>
              </a:ext>
            </a:extLst>
          </p:cNvPr>
          <p:cNvSpPr>
            <a:spLocks noGrp="1"/>
          </p:cNvSpPr>
          <p:nvPr>
            <p:ph type="title"/>
          </p:nvPr>
        </p:nvSpPr>
        <p:spPr/>
        <p:txBody>
          <a:bodyPr/>
          <a:lstStyle/>
          <a:p>
            <a:r>
              <a:rPr lang="en-IN" dirty="0">
                <a:solidFill>
                  <a:schemeClr val="tx1"/>
                </a:solidFill>
              </a:rPr>
              <a:t>Data Cleaning and </a:t>
            </a:r>
            <a:r>
              <a:rPr lang="en-IN" dirty="0" err="1">
                <a:solidFill>
                  <a:schemeClr val="tx1"/>
                </a:solidFill>
              </a:rPr>
              <a:t>Preprocessing</a:t>
            </a:r>
            <a:endParaRPr lang="en-IN" dirty="0">
              <a:solidFill>
                <a:schemeClr val="tx1"/>
              </a:solidFill>
            </a:endParaRPr>
          </a:p>
        </p:txBody>
      </p:sp>
      <p:sp>
        <p:nvSpPr>
          <p:cNvPr id="3" name="Content Placeholder 2">
            <a:extLst>
              <a:ext uri="{FF2B5EF4-FFF2-40B4-BE49-F238E27FC236}">
                <a16:creationId xmlns:a16="http://schemas.microsoft.com/office/drawing/2014/main" id="{8CD667A6-D9FF-4EB6-8DCA-C0D6306DFBF8}"/>
              </a:ext>
            </a:extLst>
          </p:cNvPr>
          <p:cNvSpPr>
            <a:spLocks noGrp="1"/>
          </p:cNvSpPr>
          <p:nvPr>
            <p:ph idx="1"/>
          </p:nvPr>
        </p:nvSpPr>
        <p:spPr/>
        <p:txBody>
          <a:bodyPr/>
          <a:lstStyle/>
          <a:p>
            <a:r>
              <a:rPr lang="en-GB" dirty="0">
                <a:solidFill>
                  <a:schemeClr val="tx1"/>
                </a:solidFill>
              </a:rPr>
              <a:t>Handled missing values, converted data types, and filtered relevant columns for analysis.</a:t>
            </a:r>
          </a:p>
          <a:p>
            <a:r>
              <a:rPr lang="en-IN" dirty="0">
                <a:solidFill>
                  <a:schemeClr val="tx1"/>
                </a:solidFill>
              </a:rPr>
              <a:t>Here are some code snippets for data cleaning</a:t>
            </a:r>
          </a:p>
          <a:p>
            <a:r>
              <a:rPr lang="en-IN" dirty="0">
                <a:solidFill>
                  <a:schemeClr val="tx1"/>
                </a:solidFill>
              </a:rPr>
              <a:t>data = </a:t>
            </a:r>
            <a:r>
              <a:rPr lang="en-IN" dirty="0" err="1">
                <a:solidFill>
                  <a:schemeClr val="tx1"/>
                </a:solidFill>
              </a:rPr>
              <a:t>data.dropna</a:t>
            </a:r>
            <a:r>
              <a:rPr lang="en-IN" dirty="0">
                <a:solidFill>
                  <a:schemeClr val="tx1"/>
                </a:solidFill>
              </a:rPr>
              <a:t>() </a:t>
            </a:r>
          </a:p>
          <a:p>
            <a:r>
              <a:rPr lang="en-IN" dirty="0">
                <a:solidFill>
                  <a:schemeClr val="tx1"/>
                </a:solidFill>
              </a:rPr>
              <a:t># Convert data types </a:t>
            </a:r>
          </a:p>
          <a:p>
            <a:r>
              <a:rPr lang="en-IN" dirty="0">
                <a:solidFill>
                  <a:schemeClr val="tx1"/>
                </a:solidFill>
              </a:rPr>
              <a:t>data['Measured Depth (ft)'] = </a:t>
            </a:r>
            <a:r>
              <a:rPr lang="en-IN" dirty="0" err="1">
                <a:solidFill>
                  <a:schemeClr val="tx1"/>
                </a:solidFill>
              </a:rPr>
              <a:t>pd.to_numeric</a:t>
            </a:r>
            <a:r>
              <a:rPr lang="en-IN" dirty="0">
                <a:solidFill>
                  <a:schemeClr val="tx1"/>
                </a:solidFill>
              </a:rPr>
              <a:t>(data['Measured Depth (ft)'], errors='coerce’) </a:t>
            </a:r>
          </a:p>
          <a:p>
            <a:r>
              <a:rPr lang="en-IN" dirty="0">
                <a:solidFill>
                  <a:schemeClr val="tx1"/>
                </a:solidFill>
              </a:rPr>
              <a:t>data['Gas Rate (MMSCF/D)'] = </a:t>
            </a:r>
            <a:r>
              <a:rPr lang="en-IN" dirty="0" err="1">
                <a:solidFill>
                  <a:schemeClr val="tx1"/>
                </a:solidFill>
              </a:rPr>
              <a:t>pd.to_numeric</a:t>
            </a:r>
            <a:r>
              <a:rPr lang="en-IN" dirty="0">
                <a:solidFill>
                  <a:schemeClr val="tx1"/>
                </a:solidFill>
              </a:rPr>
              <a:t>(data['Gas Rate (MMSCF/D)'], errors='coerce’) </a:t>
            </a:r>
          </a:p>
          <a:p>
            <a:r>
              <a:rPr lang="en-IN" dirty="0">
                <a:solidFill>
                  <a:schemeClr val="tx1"/>
                </a:solidFill>
              </a:rPr>
              <a:t># Filter relevant columns </a:t>
            </a:r>
          </a:p>
          <a:p>
            <a:r>
              <a:rPr lang="en-IN" dirty="0">
                <a:solidFill>
                  <a:schemeClr val="tx1"/>
                </a:solidFill>
              </a:rPr>
              <a:t>data = data[['Well', 'Leg', 'Biozone', 'Measured Depth (ft)', 'Gas Rate (MMSCF/D)']]</a:t>
            </a:r>
          </a:p>
        </p:txBody>
      </p:sp>
    </p:spTree>
    <p:extLst>
      <p:ext uri="{BB962C8B-B14F-4D97-AF65-F5344CB8AC3E}">
        <p14:creationId xmlns:p14="http://schemas.microsoft.com/office/powerpoint/2010/main" val="241065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623C-FF52-47D0-9AF2-BFF63292368E}"/>
              </a:ext>
            </a:extLst>
          </p:cNvPr>
          <p:cNvSpPr>
            <a:spLocks noGrp="1"/>
          </p:cNvSpPr>
          <p:nvPr>
            <p:ph type="title"/>
          </p:nvPr>
        </p:nvSpPr>
        <p:spPr/>
        <p:txBody>
          <a:bodyPr>
            <a:normAutofit/>
          </a:bodyPr>
          <a:lstStyle/>
          <a:p>
            <a:r>
              <a:rPr lang="en-IN" b="1" dirty="0">
                <a:solidFill>
                  <a:schemeClr val="tx1"/>
                </a:solidFill>
              </a:rPr>
              <a:t>Exploratory Data Analysis (EDA)</a:t>
            </a:r>
            <a:r>
              <a:rPr lang="en-IN" dirty="0">
                <a:solidFill>
                  <a:schemeClr val="tx1"/>
                </a:solidFill>
              </a:rPr>
              <a:t>:</a:t>
            </a:r>
          </a:p>
        </p:txBody>
      </p:sp>
      <p:sp>
        <p:nvSpPr>
          <p:cNvPr id="3" name="Content Placeholder 2">
            <a:extLst>
              <a:ext uri="{FF2B5EF4-FFF2-40B4-BE49-F238E27FC236}">
                <a16:creationId xmlns:a16="http://schemas.microsoft.com/office/drawing/2014/main" id="{32E0814B-9410-4A24-A66C-45994D4A227E}"/>
              </a:ext>
            </a:extLst>
          </p:cNvPr>
          <p:cNvSpPr>
            <a:spLocks noGrp="1"/>
          </p:cNvSpPr>
          <p:nvPr>
            <p:ph idx="1"/>
          </p:nvPr>
        </p:nvSpPr>
        <p:spPr/>
        <p:txBody>
          <a:bodyPr/>
          <a:lstStyle/>
          <a:p>
            <a:r>
              <a:rPr lang="en-GB" sz="2400" b="1" dirty="0">
                <a:solidFill>
                  <a:schemeClr val="tx1"/>
                </a:solidFill>
              </a:rPr>
              <a:t>Purpose</a:t>
            </a:r>
            <a:r>
              <a:rPr lang="en-GB" sz="2400" dirty="0">
                <a:solidFill>
                  <a:schemeClr val="tx1"/>
                </a:solidFill>
              </a:rPr>
              <a:t>: </a:t>
            </a:r>
          </a:p>
          <a:p>
            <a:r>
              <a:rPr lang="en-GB" dirty="0">
                <a:solidFill>
                  <a:schemeClr val="tx1"/>
                </a:solidFill>
              </a:rPr>
              <a:t>EDA was performed to understand the distribution of data, identify patterns, and detect anomalies.</a:t>
            </a:r>
          </a:p>
          <a:p>
            <a:pPr marL="0" indent="0">
              <a:buNone/>
            </a:pPr>
            <a:r>
              <a:rPr lang="en-GB" b="1" dirty="0">
                <a:solidFill>
                  <a:schemeClr val="tx1"/>
                </a:solidFill>
              </a:rPr>
              <a:t> </a:t>
            </a:r>
            <a:r>
              <a:rPr lang="en-GB" sz="2400" b="1" dirty="0">
                <a:solidFill>
                  <a:schemeClr val="tx1"/>
                </a:solidFill>
              </a:rPr>
              <a:t>Key Techniques</a:t>
            </a:r>
            <a:r>
              <a:rPr lang="en-GB" sz="2400" dirty="0">
                <a:solidFill>
                  <a:schemeClr val="tx1"/>
                </a:solidFill>
              </a:rPr>
              <a:t>:</a:t>
            </a:r>
            <a:endParaRPr lang="en-GB" dirty="0">
              <a:solidFill>
                <a:schemeClr val="tx1"/>
              </a:solidFill>
            </a:endParaRPr>
          </a:p>
          <a:p>
            <a:pPr>
              <a:buFont typeface="Arial" panose="020B0604020202020204" pitchFamily="34" charset="0"/>
              <a:buChar char="•"/>
            </a:pPr>
            <a:r>
              <a:rPr lang="en-GB" dirty="0">
                <a:solidFill>
                  <a:schemeClr val="tx1"/>
                </a:solidFill>
              </a:rPr>
              <a:t>Histograms</a:t>
            </a:r>
          </a:p>
          <a:p>
            <a:pPr>
              <a:buFont typeface="Arial" panose="020B0604020202020204" pitchFamily="34" charset="0"/>
              <a:buChar char="•"/>
            </a:pPr>
            <a:r>
              <a:rPr lang="en-GB" dirty="0">
                <a:solidFill>
                  <a:schemeClr val="tx1"/>
                </a:solidFill>
              </a:rPr>
              <a:t>Box plots</a:t>
            </a:r>
          </a:p>
          <a:p>
            <a:pPr>
              <a:buFont typeface="Arial" panose="020B0604020202020204" pitchFamily="34" charset="0"/>
              <a:buChar char="•"/>
            </a:pPr>
            <a:r>
              <a:rPr lang="en-GB" dirty="0">
                <a:solidFill>
                  <a:schemeClr val="tx1"/>
                </a:solidFill>
              </a:rPr>
              <a:t>Scatter plots</a:t>
            </a:r>
          </a:p>
          <a:p>
            <a:pPr>
              <a:buFont typeface="Arial" panose="020B0604020202020204" pitchFamily="34" charset="0"/>
              <a:buChar char="•"/>
            </a:pPr>
            <a:r>
              <a:rPr lang="en-GB" dirty="0">
                <a:solidFill>
                  <a:schemeClr val="tx1"/>
                </a:solidFill>
              </a:rPr>
              <a:t>Correlation heatmaps</a:t>
            </a:r>
          </a:p>
        </p:txBody>
      </p:sp>
    </p:spTree>
    <p:extLst>
      <p:ext uri="{BB962C8B-B14F-4D97-AF65-F5344CB8AC3E}">
        <p14:creationId xmlns:p14="http://schemas.microsoft.com/office/powerpoint/2010/main" val="318247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6652-0DCB-49E1-B115-48CFBC39A32E}"/>
              </a:ext>
            </a:extLst>
          </p:cNvPr>
          <p:cNvSpPr>
            <a:spLocks noGrp="1"/>
          </p:cNvSpPr>
          <p:nvPr>
            <p:ph type="title"/>
          </p:nvPr>
        </p:nvSpPr>
        <p:spPr/>
        <p:txBody>
          <a:bodyPr/>
          <a:lstStyle/>
          <a:p>
            <a:r>
              <a:rPr lang="en-IN" b="1" dirty="0">
                <a:solidFill>
                  <a:schemeClr val="tx1"/>
                </a:solidFill>
              </a:rPr>
              <a:t>Distribution Analysis</a:t>
            </a:r>
            <a:r>
              <a:rPr lang="en-IN" dirty="0">
                <a:solidFill>
                  <a:schemeClr val="tx1"/>
                </a:solidFill>
              </a:rPr>
              <a:t>:</a:t>
            </a:r>
          </a:p>
        </p:txBody>
      </p:sp>
      <p:sp>
        <p:nvSpPr>
          <p:cNvPr id="6" name="Rectangle 1">
            <a:extLst>
              <a:ext uri="{FF2B5EF4-FFF2-40B4-BE49-F238E27FC236}">
                <a16:creationId xmlns:a16="http://schemas.microsoft.com/office/drawing/2014/main" id="{7437DED3-2589-4C00-A66D-43D29856471F}"/>
              </a:ext>
            </a:extLst>
          </p:cNvPr>
          <p:cNvSpPr>
            <a:spLocks noGrp="1" noChangeArrowheads="1"/>
          </p:cNvSpPr>
          <p:nvPr>
            <p:ph idx="1"/>
          </p:nvPr>
        </p:nvSpPr>
        <p:spPr bwMode="auto">
          <a:xfrm>
            <a:off x="1174282" y="1828163"/>
            <a:ext cx="99813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Histograms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Distribution of Measured Depth.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343929B-CDC8-4D1A-A377-281122402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12" y="1828163"/>
            <a:ext cx="5995047" cy="4438526"/>
          </a:xfrm>
          <a:prstGeom prst="rect">
            <a:avLst/>
          </a:prstGeom>
        </p:spPr>
      </p:pic>
      <p:sp>
        <p:nvSpPr>
          <p:cNvPr id="9" name="TextBox 8">
            <a:extLst>
              <a:ext uri="{FF2B5EF4-FFF2-40B4-BE49-F238E27FC236}">
                <a16:creationId xmlns:a16="http://schemas.microsoft.com/office/drawing/2014/main" id="{3AF71E49-9A7B-40E1-BF3A-483D0DF9CB4A}"/>
              </a:ext>
            </a:extLst>
          </p:cNvPr>
          <p:cNvSpPr txBox="1"/>
          <p:nvPr/>
        </p:nvSpPr>
        <p:spPr>
          <a:xfrm>
            <a:off x="1174283" y="2983832"/>
            <a:ext cx="4071486" cy="1200329"/>
          </a:xfrm>
          <a:prstGeom prst="rect">
            <a:avLst/>
          </a:prstGeom>
          <a:noFill/>
        </p:spPr>
        <p:txBody>
          <a:bodyPr wrap="square" rtlCol="0">
            <a:spAutoFit/>
          </a:bodyPr>
          <a:lstStyle/>
          <a:p>
            <a:r>
              <a:rPr lang="en-IN" b="1" dirty="0"/>
              <a:t>Interpretation</a:t>
            </a:r>
            <a:r>
              <a:rPr lang="en-IN" dirty="0"/>
              <a:t>:</a:t>
            </a:r>
            <a:endParaRPr lang="en-GB" dirty="0"/>
          </a:p>
          <a:p>
            <a:r>
              <a:rPr lang="en-GB" dirty="0"/>
              <a:t>distribution indicating most wells have higher measured depth, while a few have very low rates.</a:t>
            </a:r>
            <a:endParaRPr lang="en-IN" dirty="0"/>
          </a:p>
        </p:txBody>
      </p:sp>
    </p:spTree>
    <p:extLst>
      <p:ext uri="{BB962C8B-B14F-4D97-AF65-F5344CB8AC3E}">
        <p14:creationId xmlns:p14="http://schemas.microsoft.com/office/powerpoint/2010/main" val="392723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B67E-96DE-47C1-A09F-49F80EBA9B07}"/>
              </a:ext>
            </a:extLst>
          </p:cNvPr>
          <p:cNvSpPr>
            <a:spLocks noGrp="1"/>
          </p:cNvSpPr>
          <p:nvPr>
            <p:ph type="title"/>
          </p:nvPr>
        </p:nvSpPr>
        <p:spPr/>
        <p:txBody>
          <a:bodyPr/>
          <a:lstStyle/>
          <a:p>
            <a:r>
              <a:rPr lang="en-IN" b="1" dirty="0">
                <a:solidFill>
                  <a:schemeClr val="tx1"/>
                </a:solidFill>
              </a:rPr>
              <a:t>Correlation Analysis</a:t>
            </a:r>
            <a:r>
              <a:rPr lang="en-IN" dirty="0">
                <a:solidFill>
                  <a:schemeClr val="tx1"/>
                </a:solidFill>
              </a:rPr>
              <a:t>:</a:t>
            </a:r>
          </a:p>
        </p:txBody>
      </p:sp>
      <p:sp>
        <p:nvSpPr>
          <p:cNvPr id="3" name="Content Placeholder 2">
            <a:extLst>
              <a:ext uri="{FF2B5EF4-FFF2-40B4-BE49-F238E27FC236}">
                <a16:creationId xmlns:a16="http://schemas.microsoft.com/office/drawing/2014/main" id="{34AC8DBF-9328-4AAC-8C95-0FB438D3C905}"/>
              </a:ext>
            </a:extLst>
          </p:cNvPr>
          <p:cNvSpPr>
            <a:spLocks noGrp="1"/>
          </p:cNvSpPr>
          <p:nvPr>
            <p:ph idx="1"/>
          </p:nvPr>
        </p:nvSpPr>
        <p:spPr>
          <a:xfrm>
            <a:off x="1097280" y="1845734"/>
            <a:ext cx="5563402" cy="4023360"/>
          </a:xfrm>
        </p:spPr>
        <p:txBody>
          <a:bodyPr>
            <a:normAutofit fontScale="92500" lnSpcReduction="20000"/>
          </a:bodyPr>
          <a:lstStyle/>
          <a:p>
            <a:r>
              <a:rPr lang="en-IN" sz="2400" dirty="0">
                <a:solidFill>
                  <a:schemeClr val="tx1"/>
                </a:solidFill>
              </a:rPr>
              <a:t>Heatmap:</a:t>
            </a:r>
          </a:p>
          <a:p>
            <a:r>
              <a:rPr lang="en-GB" sz="2000" b="0" dirty="0">
                <a:solidFill>
                  <a:schemeClr val="tx1"/>
                </a:solidFill>
                <a:effectLst/>
              </a:rPr>
              <a:t>Correlation Matrix of Reservoir gas rate, BHP , BHT</a:t>
            </a:r>
          </a:p>
          <a:p>
            <a:r>
              <a:rPr lang="en-GB" sz="2400" dirty="0">
                <a:solidFill>
                  <a:schemeClr val="tx1"/>
                </a:solidFill>
              </a:rPr>
              <a:t>Insights:</a:t>
            </a:r>
          </a:p>
          <a:p>
            <a:pPr>
              <a:buFont typeface="Arial" panose="020B0604020202020204" pitchFamily="34" charset="0"/>
              <a:buChar char="•"/>
            </a:pPr>
            <a:r>
              <a:rPr lang="en-GB" sz="2200" dirty="0">
                <a:solidFill>
                  <a:schemeClr val="tx1"/>
                </a:solidFill>
              </a:rPr>
              <a:t>The Reservoir Gas Rate are not strongly associated with changes in BHP. </a:t>
            </a:r>
          </a:p>
          <a:p>
            <a:pPr>
              <a:buFont typeface="Arial" panose="020B0604020202020204" pitchFamily="34" charset="0"/>
              <a:buChar char="•"/>
            </a:pPr>
            <a:r>
              <a:rPr lang="en-GB" sz="2200" dirty="0">
                <a:solidFill>
                  <a:schemeClr val="tx1"/>
                </a:solidFill>
              </a:rPr>
              <a:t>There is a moderate positive correlation between the Reservoir Gas Rate and BHT. This indicates that as the Reservoir Gas Rate increases, BHT tends to increase as well, although the relationship is not very strong.</a:t>
            </a:r>
          </a:p>
          <a:p>
            <a:pPr>
              <a:buFont typeface="Arial" panose="020B0604020202020204" pitchFamily="34" charset="0"/>
              <a:buChar char="•"/>
            </a:pPr>
            <a:r>
              <a:rPr lang="en-GB" sz="2200" dirty="0">
                <a:solidFill>
                  <a:schemeClr val="tx1"/>
                </a:solidFill>
              </a:rPr>
              <a:t>There is a weak to moderate positive correlation between BHP and BHT. This means that there is a slight tendency for BHT to increase as BHP increases</a:t>
            </a:r>
            <a:r>
              <a:rPr lang="en-GB" sz="2200" dirty="0"/>
              <a:t>.</a:t>
            </a:r>
            <a:endParaRPr lang="en-IN" sz="2600" dirty="0"/>
          </a:p>
        </p:txBody>
      </p:sp>
      <p:pic>
        <p:nvPicPr>
          <p:cNvPr id="5" name="Picture 4">
            <a:extLst>
              <a:ext uri="{FF2B5EF4-FFF2-40B4-BE49-F238E27FC236}">
                <a16:creationId xmlns:a16="http://schemas.microsoft.com/office/drawing/2014/main" id="{FE1A6239-58A9-4E97-93BF-AC64C90C3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059" y="1845734"/>
            <a:ext cx="5098310" cy="4364154"/>
          </a:xfrm>
          <a:prstGeom prst="rect">
            <a:avLst/>
          </a:prstGeom>
        </p:spPr>
      </p:pic>
    </p:spTree>
    <p:extLst>
      <p:ext uri="{BB962C8B-B14F-4D97-AF65-F5344CB8AC3E}">
        <p14:creationId xmlns:p14="http://schemas.microsoft.com/office/powerpoint/2010/main" val="226495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4C7-D57A-4C61-8F79-6CA89752E182}"/>
              </a:ext>
            </a:extLst>
          </p:cNvPr>
          <p:cNvSpPr>
            <a:spLocks noGrp="1"/>
          </p:cNvSpPr>
          <p:nvPr>
            <p:ph type="title"/>
          </p:nvPr>
        </p:nvSpPr>
        <p:spPr/>
        <p:txBody>
          <a:bodyPr/>
          <a:lstStyle/>
          <a:p>
            <a:r>
              <a:rPr lang="en-IN" b="1" dirty="0">
                <a:solidFill>
                  <a:schemeClr val="tx1"/>
                </a:solidFill>
              </a:rPr>
              <a:t>Well-wise Analysis</a:t>
            </a:r>
            <a:r>
              <a:rPr lang="en-IN" dirty="0">
                <a:solidFill>
                  <a:schemeClr val="tx1"/>
                </a:solidFill>
              </a:rPr>
              <a:t>:</a:t>
            </a:r>
          </a:p>
        </p:txBody>
      </p:sp>
      <p:sp>
        <p:nvSpPr>
          <p:cNvPr id="4" name="Rectangle 1">
            <a:extLst>
              <a:ext uri="{FF2B5EF4-FFF2-40B4-BE49-F238E27FC236}">
                <a16:creationId xmlns:a16="http://schemas.microsoft.com/office/drawing/2014/main" id="{10F6AEC1-ECAB-4F86-8160-0FC89D215A37}"/>
              </a:ext>
            </a:extLst>
          </p:cNvPr>
          <p:cNvSpPr>
            <a:spLocks noGrp="1" noChangeArrowheads="1"/>
          </p:cNvSpPr>
          <p:nvPr>
            <p:ph idx="1"/>
          </p:nvPr>
        </p:nvSpPr>
        <p:spPr bwMode="auto">
          <a:xfrm>
            <a:off x="1097280" y="2061999"/>
            <a:ext cx="969924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rPr>
              <a:t>Objective</a:t>
            </a:r>
            <a:r>
              <a:rPr kumimoji="0" lang="en-US" altLang="en-US" b="0" i="0" u="none" strike="noStrike" cap="none" normalizeH="0" baseline="0" dirty="0">
                <a:ln>
                  <a:noFill/>
                </a:ln>
                <a:solidFill>
                  <a:schemeClr val="tx1"/>
                </a:solidFill>
                <a:effectLst/>
              </a:rPr>
              <a:t>: Identify biozones with the highest gas rate for each well and leg.</a:t>
            </a:r>
          </a:p>
          <a:p>
            <a:pPr marL="0" indent="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rPr>
              <a:t>Methodology</a:t>
            </a:r>
            <a:r>
              <a:rPr kumimoji="0" lang="en-US" altLang="en-US" b="0" i="0" u="none" strike="noStrike" cap="none" normalizeH="0" baseline="0" dirty="0">
                <a:ln>
                  <a:noFill/>
                </a:ln>
                <a:solidFill>
                  <a:schemeClr val="tx1"/>
                </a:solidFill>
                <a:effectLst/>
              </a:rPr>
              <a:t>: Grouped the data by well and leg, then identified the biozone with the maximum gas rate.</a:t>
            </a:r>
          </a:p>
          <a:p>
            <a:pPr marL="0" indent="0" eaLnBrk="0" fontAlgn="base" hangingPunct="0">
              <a:lnSpc>
                <a:spcPct val="100000"/>
              </a:lnSpc>
              <a:spcBef>
                <a:spcPct val="0"/>
              </a:spcBef>
              <a:spcAft>
                <a:spcPct val="0"/>
              </a:spcAft>
              <a:buClrTx/>
              <a:buSzTx/>
              <a:buNone/>
            </a:pPr>
            <a:endParaRPr lang="en-US" altLang="en-US" dirty="0">
              <a:solidFill>
                <a:schemeClr val="tx1"/>
              </a:solidFill>
            </a:endParaRPr>
          </a:p>
          <a:p>
            <a:pPr marL="0" indent="0" eaLnBrk="0" fontAlgn="base" hangingPunct="0">
              <a:lnSpc>
                <a:spcPct val="100000"/>
              </a:lnSpc>
              <a:spcBef>
                <a:spcPct val="0"/>
              </a:spcBef>
              <a:spcAft>
                <a:spcPct val="0"/>
              </a:spcAft>
              <a:buClrTx/>
              <a:buSzTx/>
              <a:buNone/>
            </a:pPr>
            <a:r>
              <a:rPr lang="en-US" altLang="en-US" dirty="0" err="1">
                <a:solidFill>
                  <a:schemeClr val="tx1"/>
                </a:solidFill>
              </a:rPr>
              <a:t>bio_gas</a:t>
            </a:r>
            <a:r>
              <a:rPr kumimoji="0" lang="en-US" altLang="en-US" b="0" i="0" u="none" strike="noStrike" cap="none" normalizeH="0" baseline="0" dirty="0">
                <a:ln>
                  <a:noFill/>
                </a:ln>
                <a:solidFill>
                  <a:schemeClr val="tx1"/>
                </a:solidFill>
                <a:effectLst/>
              </a:rPr>
              <a:t> = </a:t>
            </a:r>
            <a:r>
              <a:rPr kumimoji="0" lang="en-US" altLang="en-US" b="0" i="0" u="none" strike="noStrike" cap="none" normalizeH="0" baseline="0" dirty="0" err="1">
                <a:ln>
                  <a:noFill/>
                </a:ln>
                <a:solidFill>
                  <a:schemeClr val="tx1"/>
                </a:solidFill>
                <a:effectLst/>
              </a:rPr>
              <a:t>data.loc</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err="1">
                <a:ln>
                  <a:noFill/>
                </a:ln>
                <a:solidFill>
                  <a:schemeClr val="tx1"/>
                </a:solidFill>
                <a:effectLst/>
              </a:rPr>
              <a:t>data.groupby</a:t>
            </a:r>
            <a:r>
              <a:rPr kumimoji="0" lang="en-US" altLang="en-US" b="0" i="0" u="none" strike="noStrike" cap="none" normalizeH="0" baseline="0" dirty="0">
                <a:ln>
                  <a:noFill/>
                </a:ln>
                <a:solidFill>
                  <a:schemeClr val="tx1"/>
                </a:solidFill>
                <a:effectLst/>
              </a:rPr>
              <a:t>(['Well', 'Leg', 'Biozone'])['Gas Rate (MMSCF/D)'].</a:t>
            </a:r>
            <a:r>
              <a:rPr kumimoji="0" lang="en-US" altLang="en-US" b="0" i="0" u="none" strike="noStrike" cap="none" normalizeH="0" baseline="0" dirty="0" err="1">
                <a:ln>
                  <a:noFill/>
                </a:ln>
                <a:solidFill>
                  <a:schemeClr val="tx1"/>
                </a:solidFill>
                <a:effectLst/>
              </a:rPr>
              <a:t>idxmax</a:t>
            </a:r>
            <a:r>
              <a:rPr kumimoji="0" lang="en-US" altLang="en-US"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ClrTx/>
              <a:buSzTx/>
              <a:buNone/>
            </a:pPr>
            <a:r>
              <a:rPr lang="en-US" altLang="en-US" dirty="0" err="1">
                <a:solidFill>
                  <a:schemeClr val="tx1"/>
                </a:solidFill>
              </a:rPr>
              <a:t>bio_vs_gas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bio_gas.loc</a:t>
            </a:r>
            <a:r>
              <a:rPr kumimoji="0" lang="en-US" altLang="en-US" b="0" i="0" u="none" strike="noStrike" cap="none" normalizeH="0" baseline="0" dirty="0">
                <a:ln>
                  <a:noFill/>
                </a:ln>
                <a:solidFill>
                  <a:schemeClr val="tx1"/>
                </a:solidFill>
                <a:effectLst/>
              </a:rPr>
              <a:t>[</a:t>
            </a:r>
            <a:r>
              <a:rPr lang="en-US" altLang="en-US" dirty="0" err="1">
                <a:solidFill>
                  <a:schemeClr val="tx1"/>
                </a:solidFill>
              </a:rPr>
              <a:t>bio_gas</a:t>
            </a:r>
            <a:r>
              <a:rPr kumimoji="0" lang="en-US" altLang="en-US" b="0" i="0" u="none" strike="noStrike" cap="none" normalizeH="0" baseline="0" dirty="0" err="1">
                <a:ln>
                  <a:noFill/>
                </a:ln>
                <a:solidFill>
                  <a:schemeClr val="tx1"/>
                </a:solidFill>
                <a:effectLst/>
              </a:rPr>
              <a:t>.groupby</a:t>
            </a:r>
            <a:r>
              <a:rPr kumimoji="0" lang="en-US" altLang="en-US" b="0" i="0" u="none" strike="noStrike" cap="none" normalizeH="0" baseline="0" dirty="0">
                <a:ln>
                  <a:noFill/>
                </a:ln>
                <a:solidFill>
                  <a:schemeClr val="tx1"/>
                </a:solidFill>
                <a:effectLst/>
              </a:rPr>
              <a:t>(['Well', 'Leg'])['Gas Rate (MMSCF/D)'].</a:t>
            </a:r>
            <a:r>
              <a:rPr kumimoji="0" lang="en-US" altLang="en-US" b="0" i="0" u="none" strike="noStrike" cap="none" normalizeH="0" baseline="0" dirty="0" err="1">
                <a:ln>
                  <a:noFill/>
                </a:ln>
                <a:solidFill>
                  <a:schemeClr val="tx1"/>
                </a:solidFill>
                <a:effectLst/>
              </a:rPr>
              <a:t>idxmax</a:t>
            </a:r>
            <a:r>
              <a:rPr kumimoji="0" lang="en-US" altLang="en-US"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ClrTx/>
              <a:buSzTx/>
              <a:buNone/>
            </a:pPr>
            <a:r>
              <a:rPr kumimoji="0" lang="en-US" altLang="en-US" b="0" i="0" u="none" strike="noStrike" cap="none" normalizeH="0" baseline="0" dirty="0" err="1">
                <a:ln>
                  <a:noFill/>
                </a:ln>
                <a:solidFill>
                  <a:schemeClr val="tx1"/>
                </a:solidFill>
                <a:effectLst/>
              </a:rPr>
              <a:t>bio_vs_gas.reset_index</a:t>
            </a:r>
            <a:r>
              <a:rPr kumimoji="0" lang="en-US" altLang="en-US" b="0" i="0" u="none" strike="noStrike" cap="none" normalizeH="0" baseline="0" dirty="0">
                <a:ln>
                  <a:noFill/>
                </a:ln>
                <a:solidFill>
                  <a:schemeClr val="tx1"/>
                </a:solidFill>
                <a:effectLst/>
              </a:rPr>
              <a:t>(drop=True, </a:t>
            </a:r>
            <a:r>
              <a:rPr kumimoji="0" lang="en-US" altLang="en-US" b="0" i="0" u="none" strike="noStrike" cap="none" normalizeH="0" baseline="0" dirty="0" err="1">
                <a:ln>
                  <a:noFill/>
                </a:ln>
                <a:solidFill>
                  <a:schemeClr val="tx1"/>
                </a:solidFill>
                <a:effectLst/>
              </a:rPr>
              <a:t>inplace</a:t>
            </a:r>
            <a:r>
              <a:rPr kumimoji="0" lang="en-US" altLang="en-US" b="0" i="0" u="none" strike="noStrike" cap="none" normalizeH="0" baseline="0" dirty="0">
                <a:ln>
                  <a:noFill/>
                </a:ln>
                <a:solidFill>
                  <a:schemeClr val="tx1"/>
                </a:solidFill>
                <a:effectLst/>
              </a:rPr>
              <a:t>=True)</a:t>
            </a:r>
          </a:p>
          <a:p>
            <a:pPr marL="0"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rPr>
              <a:t>print(</a:t>
            </a:r>
            <a:r>
              <a:rPr kumimoji="0" lang="en-US" altLang="en-US" b="0" i="0" u="none" strike="noStrike" cap="none" normalizeH="0" baseline="0" dirty="0" err="1">
                <a:ln>
                  <a:noFill/>
                </a:ln>
                <a:solidFill>
                  <a:schemeClr val="tx1"/>
                </a:solidFill>
                <a:effectLst/>
              </a:rPr>
              <a:t>bio_vs_gas</a:t>
            </a:r>
            <a:r>
              <a:rPr kumimoji="0" lang="en-US" altLang="en-US"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8657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298</TotalTime>
  <Words>1252</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Retrospect</vt:lpstr>
      <vt:lpstr>Internship Presentation</vt:lpstr>
      <vt:lpstr>Agenda:</vt:lpstr>
      <vt:lpstr>Introduction</vt:lpstr>
      <vt:lpstr>Project 1: Oil and Gas Analysis</vt:lpstr>
      <vt:lpstr>Data Cleaning and Preprocessing</vt:lpstr>
      <vt:lpstr>Exploratory Data Analysis (EDA):</vt:lpstr>
      <vt:lpstr>Distribution Analysis:</vt:lpstr>
      <vt:lpstr>Correlation Analysis:</vt:lpstr>
      <vt:lpstr>Well-wise Analysis:</vt:lpstr>
      <vt:lpstr>Key Findings:</vt:lpstr>
      <vt:lpstr>Recommendations:</vt:lpstr>
      <vt:lpstr>Project 2: Supply Chain Shipment Analysis</vt:lpstr>
      <vt:lpstr>Data Cleaning and Preprocessing:</vt:lpstr>
      <vt:lpstr>Exploratory Data Analysis (EDA):</vt:lpstr>
      <vt:lpstr>Distribution Analysis:</vt:lpstr>
      <vt:lpstr>Correlation Analysis:</vt:lpstr>
      <vt:lpstr>Product Group Analysis</vt:lpstr>
      <vt:lpstr>Key Findings:</vt:lpstr>
      <vt:lpstr>Recommendation:</vt:lpstr>
      <vt:lpstr>Conclusion:</vt:lpstr>
      <vt:lpstr>My 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Aditya Ingle</dc:creator>
  <cp:lastModifiedBy>Aditya Ingle</cp:lastModifiedBy>
  <cp:revision>3</cp:revision>
  <dcterms:created xsi:type="dcterms:W3CDTF">2024-07-19T05:56:21Z</dcterms:created>
  <dcterms:modified xsi:type="dcterms:W3CDTF">2024-07-19T12:30:07Z</dcterms:modified>
</cp:coreProperties>
</file>