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1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9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5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09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0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5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5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4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40B592-B90B-4914-8FDE-2531AF18DFB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022820-8D62-40CD-9151-8952B0FE3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3A14-3C50-45FF-9817-30D6560EC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358188"/>
            <a:ext cx="6815669" cy="1001029"/>
          </a:xfrm>
        </p:spPr>
        <p:txBody>
          <a:bodyPr/>
          <a:lstStyle/>
          <a:p>
            <a:r>
              <a:rPr lang="en-GB" dirty="0"/>
              <a:t>Supply Chain Analysis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CB5D5-393D-4E71-BE15-56B18B3C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37" y="4122974"/>
            <a:ext cx="3683035" cy="22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02C5-4B50-403B-BF07-A40ECF6745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330993"/>
            <a:ext cx="8552045" cy="1055045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/>
              <a:t>Introduction:</a:t>
            </a:r>
            <a:endParaRPr lang="en-IN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E1475-47E3-4BAA-A055-3C0033C75342}"/>
              </a:ext>
            </a:extLst>
          </p:cNvPr>
          <p:cNvSpPr txBox="1"/>
          <p:nvPr/>
        </p:nvSpPr>
        <p:spPr>
          <a:xfrm>
            <a:off x="656896" y="1386038"/>
            <a:ext cx="10731062" cy="541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9200" indent="-342000">
              <a:spcBef>
                <a:spcPct val="0"/>
              </a:spcBef>
            </a:pPr>
            <a:r>
              <a:rPr lang="en-US" sz="2000" spc="239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database offers numerous analytical concepts along with a variety of</a:t>
            </a:r>
          </a:p>
          <a:p>
            <a:pPr marL="799200" indent="-342000">
              <a:spcBef>
                <a:spcPct val="0"/>
              </a:spcBef>
            </a:pPr>
            <a:r>
              <a:rPr lang="en-US" sz="2000" spc="239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information regarding multiple supply chain management platform viewpoints.</a:t>
            </a:r>
          </a:p>
          <a:p>
            <a:pPr marL="799200" indent="-342000">
              <a:spcBef>
                <a:spcPct val="0"/>
              </a:spcBef>
            </a:pPr>
            <a:r>
              <a:rPr lang="en-US" sz="2000" spc="239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main objectives of this project are:-</a:t>
            </a:r>
          </a:p>
          <a:p>
            <a:pPr marL="799200" indent="-342000">
              <a:spcBef>
                <a:spcPct val="0"/>
              </a:spcBef>
            </a:pPr>
            <a:endParaRPr lang="en-US" sz="2000" spc="239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99200" indent="-34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239" dirty="0"/>
              <a:t>Utilize tools like Excel, Power BI, Tableau to thoroughly cover all ten Key Performance Indicators (KPIs) in the report, resulting in detailed analysis.</a:t>
            </a:r>
          </a:p>
          <a:p>
            <a:pPr marL="799200" indent="-34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239" dirty="0"/>
              <a:t>Finding relevant connections among the table so that when joined together they can show even better insights which cannot be presented in isolation.</a:t>
            </a:r>
          </a:p>
          <a:p>
            <a:pPr marL="799200" indent="-34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239" dirty="0"/>
              <a:t>Examine each table, seek to identify unique findings for every component of the data.</a:t>
            </a:r>
          </a:p>
          <a:p>
            <a:pPr marL="799200" indent="-34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239" dirty="0"/>
              <a:t>Obtain deeper insights beyond raw data by aggregating and calculating information, uncovering hidden patterns and trends.</a:t>
            </a:r>
          </a:p>
          <a:p>
            <a:pPr marL="799200" indent="-3420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239" dirty="0"/>
              <a:t>To come up with recommendations which helps the store to increase sales, improve customer satisfaction and operational efficiency.</a:t>
            </a:r>
          </a:p>
          <a:p>
            <a:pPr marL="799200" indent="-342000">
              <a:spcBef>
                <a:spcPct val="0"/>
              </a:spcBef>
            </a:pPr>
            <a:endParaRPr lang="en-US" sz="2000" spc="239" dirty="0"/>
          </a:p>
          <a:p>
            <a:pPr marL="799200" indent="-3420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spc="239" dirty="0"/>
          </a:p>
          <a:p>
            <a:pPr algn="ctr">
              <a:lnSpc>
                <a:spcPts val="3508"/>
              </a:lnSpc>
              <a:spcBef>
                <a:spcPct val="0"/>
              </a:spcBef>
            </a:pPr>
            <a:endParaRPr lang="en-US" sz="1800" spc="239" dirty="0">
              <a:solidFill>
                <a:srgbClr val="000000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37139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36720-F91B-4F3A-8D60-C0E65F9C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0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1D348-FC22-4404-BD2D-4031932B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0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4FBA5-9434-445E-989A-F965EF22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3"/>
            <a:ext cx="12192000" cy="68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E7E10E-91D1-4D26-A070-7577200114B2}"/>
              </a:ext>
            </a:extLst>
          </p:cNvPr>
          <p:cNvSpPr txBox="1"/>
          <p:nvPr/>
        </p:nvSpPr>
        <p:spPr>
          <a:xfrm>
            <a:off x="672661" y="1454435"/>
            <a:ext cx="105313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The overall sales growth is gradually increasing with the highest total sales of </a:t>
            </a:r>
            <a:r>
              <a:rPr lang="en-US" sz="2000" b="1" dirty="0">
                <a:solidFill>
                  <a:srgbClr val="00B050"/>
                </a:solidFill>
              </a:rPr>
              <a:t>97.72</a:t>
            </a:r>
            <a:r>
              <a:rPr lang="en-US" sz="2000" b="1" cap="none" dirty="0">
                <a:solidFill>
                  <a:srgbClr val="00B050"/>
                </a:solidFill>
              </a:rPr>
              <a:t>M approximately </a:t>
            </a:r>
            <a:r>
              <a:rPr lang="en-US" sz="2000" cap="none" dirty="0"/>
              <a:t>in the year 2022. In 2023 the total sales recorded till Apr month is </a:t>
            </a:r>
            <a:r>
              <a:rPr lang="en-US" sz="2000" b="1" dirty="0">
                <a:solidFill>
                  <a:srgbClr val="00B050"/>
                </a:solidFill>
              </a:rPr>
              <a:t>26.14</a:t>
            </a:r>
            <a:r>
              <a:rPr lang="en-US" sz="2000" b="1" cap="none" dirty="0">
                <a:solidFill>
                  <a:srgbClr val="00B050"/>
                </a:solidFill>
              </a:rPr>
              <a:t>M approximately.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The Arts &amp; Entertainment category has the highest sales with </a:t>
            </a:r>
            <a:r>
              <a:rPr lang="en-US" sz="2000" b="1" dirty="0">
                <a:solidFill>
                  <a:srgbClr val="00B050"/>
                </a:solidFill>
              </a:rPr>
              <a:t>62</a:t>
            </a:r>
            <a:r>
              <a:rPr lang="en-US" sz="2000" b="1" cap="none" dirty="0">
                <a:solidFill>
                  <a:srgbClr val="00B050"/>
                </a:solidFill>
              </a:rPr>
              <a:t>M approximately.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Computer category has the least sales with </a:t>
            </a:r>
            <a:r>
              <a:rPr lang="en-US" sz="2000" b="1" dirty="0">
                <a:solidFill>
                  <a:srgbClr val="FF0000"/>
                </a:solidFill>
              </a:rPr>
              <a:t>38M approximately.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West region has the highest sales of </a:t>
            </a:r>
            <a:r>
              <a:rPr lang="en-US" sz="2000" b="1" dirty="0">
                <a:solidFill>
                  <a:srgbClr val="00B050"/>
                </a:solidFill>
              </a:rPr>
              <a:t>72.24M approximately</a:t>
            </a:r>
            <a:r>
              <a:rPr lang="en-US" sz="2000" dirty="0"/>
              <a:t> with California state alone accounting to </a:t>
            </a:r>
            <a:r>
              <a:rPr lang="en-US" sz="2000" b="1" dirty="0">
                <a:solidFill>
                  <a:srgbClr val="00B050"/>
                </a:solidFill>
              </a:rPr>
              <a:t>7.2M approximately </a:t>
            </a:r>
            <a:r>
              <a:rPr lang="en-US" sz="2000" dirty="0"/>
              <a:t>making it the state with highest sales.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However the </a:t>
            </a:r>
            <a:r>
              <a:rPr lang="en-US" sz="2000" dirty="0" err="1"/>
              <a:t>Tiloch</a:t>
            </a:r>
            <a:r>
              <a:rPr lang="en-US" sz="2000" dirty="0"/>
              <a:t> Store from Florida has the highest sales of </a:t>
            </a:r>
            <a:r>
              <a:rPr lang="en-US" sz="2000" b="1" dirty="0">
                <a:solidFill>
                  <a:srgbClr val="00B050"/>
                </a:solidFill>
              </a:rPr>
              <a:t>13.57M.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The Midwest region has the least sales of </a:t>
            </a:r>
            <a:r>
              <a:rPr lang="en-US" sz="2000" b="1" dirty="0">
                <a:solidFill>
                  <a:srgbClr val="FF0000"/>
                </a:solidFill>
              </a:rPr>
              <a:t>28.6</a:t>
            </a:r>
            <a:r>
              <a:rPr lang="en-US" sz="2000" b="1" cap="none" dirty="0">
                <a:solidFill>
                  <a:srgbClr val="FF0000"/>
                </a:solidFill>
              </a:rPr>
              <a:t>M</a:t>
            </a:r>
            <a:r>
              <a:rPr lang="en-US" sz="2000" cap="none" dirty="0"/>
              <a:t> </a:t>
            </a:r>
            <a:r>
              <a:rPr lang="en-US" sz="2000" dirty="0"/>
              <a:t>approximately </a:t>
            </a:r>
            <a:r>
              <a:rPr lang="en-US" sz="2000" cap="none" dirty="0"/>
              <a:t>accounting to only </a:t>
            </a:r>
            <a:r>
              <a:rPr lang="en-US" sz="2000" b="1" dirty="0">
                <a:solidFill>
                  <a:srgbClr val="FF0000"/>
                </a:solidFill>
              </a:rPr>
              <a:t>10.57</a:t>
            </a:r>
            <a:r>
              <a:rPr lang="en-US" sz="2000" b="1" cap="none" dirty="0">
                <a:solidFill>
                  <a:srgbClr val="FF0000"/>
                </a:solidFill>
              </a:rPr>
              <a:t>% </a:t>
            </a:r>
            <a:r>
              <a:rPr lang="en-US" sz="2000" cap="none" dirty="0"/>
              <a:t>of the total sales.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The total on hand quantity is </a:t>
            </a:r>
            <a:r>
              <a:rPr lang="en-US" sz="2000" b="1" cap="none" dirty="0">
                <a:solidFill>
                  <a:srgbClr val="00B050"/>
                </a:solidFill>
              </a:rPr>
              <a:t>1905</a:t>
            </a:r>
            <a:r>
              <a:rPr lang="en-US" sz="2000" cap="none" dirty="0"/>
              <a:t>. Arts &amp; Entertainment product type, which has the highest sales has the least amount of on hand quantity </a:t>
            </a:r>
            <a:r>
              <a:rPr lang="en-US" sz="2000" b="1" cap="none" dirty="0">
                <a:solidFill>
                  <a:srgbClr val="FF0000"/>
                </a:solidFill>
              </a:rPr>
              <a:t>242</a:t>
            </a:r>
            <a:r>
              <a:rPr lang="en-US" sz="2000" cap="non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 293, Smart Phones has the highest on hand quantity where as Party &amp; Celebration has the lowest on hand quantity at 1.</a:t>
            </a:r>
            <a:endParaRPr lang="en-US" sz="20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E6115-7B29-4E47-A476-893DC7F8E676}"/>
              </a:ext>
            </a:extLst>
          </p:cNvPr>
          <p:cNvSpPr txBox="1"/>
          <p:nvPr/>
        </p:nvSpPr>
        <p:spPr>
          <a:xfrm>
            <a:off x="1166648" y="709972"/>
            <a:ext cx="957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Observation</a:t>
            </a:r>
            <a:r>
              <a:rPr lang="en-GB" sz="3200" dirty="0"/>
              <a:t> :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126717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E441E-970A-4D2C-BC55-48B52C5E7F48}"/>
              </a:ext>
            </a:extLst>
          </p:cNvPr>
          <p:cNvSpPr txBox="1"/>
          <p:nvPr/>
        </p:nvSpPr>
        <p:spPr>
          <a:xfrm>
            <a:off x="1061543" y="2658888"/>
            <a:ext cx="98376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0000"/>
                </a:solidFill>
              </a:rPr>
              <a:t>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 supply chain manufacturing project has yielded significant successes, enhancing operational efficiency and reducing costs.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Despite challenges faced, lessons learned have paved the way for continuous improvement. The project's impact on manufacturing operations is evident through increased production speed and improved product quality.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Customer satisfaction has risen, reinforcing our market position. Looking ahead, we recommend ongoing investments in technology and process optimization to sustain these gains and ensure long-term resilience.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This project has not only transformed our supply chain but positioned us for sustained success in a competitive landscape.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C08E2-F24A-480C-B330-F454843809FD}"/>
              </a:ext>
            </a:extLst>
          </p:cNvPr>
          <p:cNvSpPr txBox="1"/>
          <p:nvPr/>
        </p:nvSpPr>
        <p:spPr>
          <a:xfrm>
            <a:off x="1061544" y="1345324"/>
            <a:ext cx="9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Conclusion</a:t>
            </a:r>
            <a:r>
              <a:rPr lang="en-GB" sz="2800" dirty="0"/>
              <a:t>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557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A9315-3ACB-4910-A967-2D73FA3DFBFF}"/>
              </a:ext>
            </a:extLst>
          </p:cNvPr>
          <p:cNvSpPr txBox="1"/>
          <p:nvPr/>
        </p:nvSpPr>
        <p:spPr>
          <a:xfrm>
            <a:off x="4330262" y="2967335"/>
            <a:ext cx="5265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812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415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Open Sauce</vt:lpstr>
      <vt:lpstr>Organic</vt:lpstr>
      <vt:lpstr>Supply Chain Analysis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Analysis</dc:title>
  <dc:creator>asus</dc:creator>
  <cp:lastModifiedBy>Aditya Ingle</cp:lastModifiedBy>
  <cp:revision>3</cp:revision>
  <dcterms:created xsi:type="dcterms:W3CDTF">2024-05-18T16:20:33Z</dcterms:created>
  <dcterms:modified xsi:type="dcterms:W3CDTF">2024-07-15T15:23:32Z</dcterms:modified>
</cp:coreProperties>
</file>