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94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9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900" dirty="0"/>
              <a:t>Individual performance within the branch:</a:t>
            </a:r>
          </a:p>
          <a:p>
            <a:pPr lvl="1"/>
            <a:endParaRPr lang="en-US" sz="900" dirty="0"/>
          </a:p>
          <a:p>
            <a:pPr lvl="2"/>
            <a:r>
              <a:rPr lang="en-US" sz="1000" b="1" dirty="0"/>
              <a:t>Target FY</a:t>
            </a:r>
            <a:r>
              <a:rPr lang="en-US" sz="10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000" b="1" dirty="0"/>
              <a:t>Placed Achievement</a:t>
            </a:r>
            <a:r>
              <a:rPr lang="en-US" sz="10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000" b="1" dirty="0"/>
              <a:t>Invoiced Achievement</a:t>
            </a:r>
            <a:r>
              <a:rPr lang="en-US" sz="1000" dirty="0"/>
              <a:t> from Invoice sheet (New, Cross sell and Renewal) Column (B, F, G, J)</a:t>
            </a:r>
          </a:p>
          <a:p>
            <a:pPr lvl="2"/>
            <a:r>
              <a:rPr lang="en-US" sz="1000" b="1" dirty="0"/>
              <a:t>Percentage of Achievement</a:t>
            </a:r>
            <a:r>
              <a:rPr lang="en-US" sz="1000" dirty="0"/>
              <a:t> for Placed and Invoice – (Achieved/budget)</a:t>
            </a:r>
          </a:p>
          <a:p>
            <a:pPr lvl="2"/>
            <a:r>
              <a:rPr lang="en-US" sz="1000" b="1" dirty="0"/>
              <a:t>No of meetings </a:t>
            </a:r>
            <a:r>
              <a:rPr lang="en-US" sz="1000" dirty="0"/>
              <a:t>for current year – Meeting sheet (A, C, D)</a:t>
            </a:r>
          </a:p>
          <a:p>
            <a:pPr lvl="2"/>
            <a:r>
              <a:rPr lang="en-US" sz="1000" b="1" dirty="0"/>
              <a:t>Open </a:t>
            </a:r>
            <a:r>
              <a:rPr lang="en-US" sz="1000" b="1" dirty="0" err="1"/>
              <a:t>Oppty</a:t>
            </a:r>
            <a:r>
              <a:rPr lang="en-US" sz="10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000" b="1" dirty="0"/>
              <a:t>Closed Won</a:t>
            </a:r>
            <a:r>
              <a:rPr lang="en-US" sz="1000" dirty="0"/>
              <a:t> – Opportunity report (Column: C, E, F, G) (Stage ‘Won’ Column G = Won)</a:t>
            </a:r>
          </a:p>
          <a:p>
            <a:pPr lvl="2"/>
            <a:r>
              <a:rPr lang="en-US" sz="1000" dirty="0"/>
              <a:t>Conversion Ratio (Closed Won/Total Opportunity)</a:t>
            </a:r>
          </a:p>
          <a:p>
            <a:pPr lvl="2"/>
            <a:r>
              <a:rPr lang="en-US" sz="1000" dirty="0"/>
              <a:t>Further drill down to individual level top 10 open </a:t>
            </a:r>
            <a:r>
              <a:rPr lang="en-US" sz="1000" dirty="0" err="1"/>
              <a:t>oppty</a:t>
            </a:r>
            <a:r>
              <a:rPr lang="en-US" sz="1000" dirty="0"/>
              <a:t> and Win </a:t>
            </a:r>
          </a:p>
          <a:p>
            <a:r>
              <a:rPr lang="en-US" sz="900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sz="1000" dirty="0"/>
              <a:t>KPI List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1-No of Invoice by </a:t>
            </a:r>
            <a:r>
              <a:rPr lang="en-US" sz="1000" dirty="0" err="1"/>
              <a:t>Accnt</a:t>
            </a:r>
            <a:r>
              <a:rPr lang="en-US" sz="1000" dirty="0"/>
              <a:t> Exec</a:t>
            </a:r>
          </a:p>
          <a:p>
            <a:r>
              <a:rPr lang="en-US" sz="1000" dirty="0"/>
              <a:t>2-Yearly Meeting Count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3.1Cross Sell--</a:t>
            </a:r>
            <a:r>
              <a:rPr lang="en-US" sz="1000" dirty="0" err="1"/>
              <a:t>Target,Achive,new</a:t>
            </a:r>
            <a:endParaRPr lang="en-US" sz="1000" dirty="0"/>
          </a:p>
          <a:p>
            <a:r>
              <a:rPr lang="en-US" sz="1000" dirty="0"/>
              <a:t>3.1New-Target,Achive,new</a:t>
            </a:r>
          </a:p>
          <a:p>
            <a:r>
              <a:rPr lang="en-US" sz="1000" dirty="0"/>
              <a:t>3.1Renewal-Target, </a:t>
            </a:r>
            <a:r>
              <a:rPr lang="en-US" sz="1000" dirty="0" err="1"/>
              <a:t>Achive,new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4. Stage Funnel by Revenue</a:t>
            </a:r>
          </a:p>
          <a:p>
            <a:r>
              <a:rPr lang="en-US" sz="1000" dirty="0"/>
              <a:t>5. No of meeting By Account Exe</a:t>
            </a:r>
          </a:p>
          <a:p>
            <a:r>
              <a:rPr lang="en-US" sz="1000" dirty="0"/>
              <a:t>6-Top Open Opportunity</a:t>
            </a:r>
            <a:endParaRPr lang="en-IN" sz="10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1" y="1242391"/>
            <a:ext cx="1061151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292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Solutions</cp:lastModifiedBy>
  <cp:revision>19</cp:revision>
  <dcterms:created xsi:type="dcterms:W3CDTF">2022-01-08T11:53:28Z</dcterms:created>
  <dcterms:modified xsi:type="dcterms:W3CDTF">2024-05-11T05:40:00Z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2023-12-18T06:20:16Z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72d01d77-2f54-48c5-82d7-1cee98e900b6</vt:lpwstr>
  </property>
  <property fmtid="{D5CDD505-2E9C-101B-9397-08002B2CF9AE}" pid="8" name="MSIP_Label_defa4170-0d19-0005-0004-bc88714345d2_ContentBits">
    <vt:lpwstr>0</vt:lpwstr>
  </property>
</Properties>
</file>