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98" r:id="rId1"/>
  </p:sldMasterIdLst>
  <p:notesMasterIdLst>
    <p:notesMasterId r:id="rId38"/>
  </p:notesMasterIdLst>
  <p:sldIdLst>
    <p:sldId id="256" r:id="rId2"/>
    <p:sldId id="258" r:id="rId3"/>
    <p:sldId id="260" r:id="rId4"/>
    <p:sldId id="259" r:id="rId5"/>
    <p:sldId id="261" r:id="rId6"/>
    <p:sldId id="257" r:id="rId7"/>
    <p:sldId id="263" r:id="rId8"/>
    <p:sldId id="267" r:id="rId9"/>
    <p:sldId id="286" r:id="rId10"/>
    <p:sldId id="268" r:id="rId11"/>
    <p:sldId id="290" r:id="rId12"/>
    <p:sldId id="289" r:id="rId13"/>
    <p:sldId id="269" r:id="rId14"/>
    <p:sldId id="288" r:id="rId15"/>
    <p:sldId id="287" r:id="rId16"/>
    <p:sldId id="270" r:id="rId17"/>
    <p:sldId id="291" r:id="rId18"/>
    <p:sldId id="271" r:id="rId19"/>
    <p:sldId id="283" r:id="rId20"/>
    <p:sldId id="272" r:id="rId21"/>
    <p:sldId id="274" r:id="rId22"/>
    <p:sldId id="273" r:id="rId23"/>
    <p:sldId id="292" r:id="rId24"/>
    <p:sldId id="275" r:id="rId25"/>
    <p:sldId id="293" r:id="rId26"/>
    <p:sldId id="276" r:id="rId27"/>
    <p:sldId id="277" r:id="rId28"/>
    <p:sldId id="278" r:id="rId29"/>
    <p:sldId id="284" r:id="rId30"/>
    <p:sldId id="266" r:id="rId31"/>
    <p:sldId id="279" r:id="rId32"/>
    <p:sldId id="280" r:id="rId33"/>
    <p:sldId id="294" r:id="rId34"/>
    <p:sldId id="295" r:id="rId35"/>
    <p:sldId id="281" r:id="rId36"/>
    <p:sldId id="28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7B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384" autoAdjust="0"/>
  </p:normalViewPr>
  <p:slideViewPr>
    <p:cSldViewPr snapToGrid="0">
      <p:cViewPr>
        <p:scale>
          <a:sx n="58" d="100"/>
          <a:sy n="58" d="100"/>
        </p:scale>
        <p:origin x="96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F4898A-E49D-45FF-B3D6-8E3A728B89C6}" type="doc">
      <dgm:prSet loTypeId="urn:microsoft.com/office/officeart/2005/8/layout/venn1" loCatId="relationship" qsTypeId="urn:microsoft.com/office/officeart/2005/8/quickstyle/simple1" qsCatId="simple" csTypeId="urn:microsoft.com/office/officeart/2005/8/colors/accent1_2" csCatId="accent1" phldr="1"/>
      <dgm:spPr/>
    </dgm:pt>
    <dgm:pt modelId="{862E1061-E6A2-44C0-B59B-52CC973025F8}">
      <dgm:prSet phldrT="[Text]"/>
      <dgm:spPr/>
      <dgm:t>
        <a:bodyPr/>
        <a:lstStyle/>
        <a:p>
          <a:r>
            <a:rPr lang="en-US" b="0" i="0" dirty="0">
              <a:latin typeface="Calibri" panose="020F0502020204030204" pitchFamily="34" charset="0"/>
              <a:cs typeface="Calibri" panose="020F0502020204030204" pitchFamily="34" charset="0"/>
            </a:rPr>
            <a:t>Load Testing</a:t>
          </a:r>
        </a:p>
      </dgm:t>
    </dgm:pt>
    <dgm:pt modelId="{7D4E7399-0570-419C-8F54-543855B65553}" type="parTrans" cxnId="{4A3DE0EC-D74A-489E-848F-42A52EC04C12}">
      <dgm:prSet/>
      <dgm:spPr/>
      <dgm:t>
        <a:bodyPr/>
        <a:lstStyle/>
        <a:p>
          <a:endParaRPr lang="en-US"/>
        </a:p>
      </dgm:t>
    </dgm:pt>
    <dgm:pt modelId="{3BFEEBF4-0C61-4428-94CA-BD15CA6B3C12}" type="sibTrans" cxnId="{4A3DE0EC-D74A-489E-848F-42A52EC04C12}">
      <dgm:prSet/>
      <dgm:spPr/>
      <dgm:t>
        <a:bodyPr/>
        <a:lstStyle/>
        <a:p>
          <a:endParaRPr lang="en-US"/>
        </a:p>
      </dgm:t>
    </dgm:pt>
    <dgm:pt modelId="{10C98473-AD1A-418B-A8FE-ABEB8FD8C801}">
      <dgm:prSet phldrT="[Text]"/>
      <dgm:spPr>
        <a:solidFill>
          <a:schemeClr val="tx2">
            <a:lumMod val="25000"/>
            <a:alpha val="50000"/>
          </a:schemeClr>
        </a:solidFill>
      </dgm:spPr>
      <dgm:t>
        <a:bodyPr/>
        <a:lstStyle/>
        <a:p>
          <a:r>
            <a:rPr lang="en-US" b="0" i="0" dirty="0">
              <a:latin typeface="Calibri" panose="020F0502020204030204" pitchFamily="34" charset="0"/>
              <a:cs typeface="Calibri" panose="020F0502020204030204" pitchFamily="34" charset="0"/>
            </a:rPr>
            <a:t>Stress Testing</a:t>
          </a:r>
        </a:p>
      </dgm:t>
    </dgm:pt>
    <dgm:pt modelId="{686559EE-3386-456A-B96E-44E51B554993}" type="parTrans" cxnId="{A1D40E96-77B1-405F-9C58-B10F6FAA1630}">
      <dgm:prSet/>
      <dgm:spPr/>
      <dgm:t>
        <a:bodyPr/>
        <a:lstStyle/>
        <a:p>
          <a:endParaRPr lang="en-US"/>
        </a:p>
      </dgm:t>
    </dgm:pt>
    <dgm:pt modelId="{1F909B01-BFB9-499B-9F48-CF193F92B365}" type="sibTrans" cxnId="{A1D40E96-77B1-405F-9C58-B10F6FAA1630}">
      <dgm:prSet/>
      <dgm:spPr/>
      <dgm:t>
        <a:bodyPr/>
        <a:lstStyle/>
        <a:p>
          <a:endParaRPr lang="en-US"/>
        </a:p>
      </dgm:t>
    </dgm:pt>
    <dgm:pt modelId="{DA9FCC5C-A69E-409B-9E4C-10FCBAA01169}">
      <dgm:prSet phldrT="[Text]"/>
      <dgm:spPr>
        <a:solidFill>
          <a:srgbClr val="C00000">
            <a:alpha val="50000"/>
          </a:srgbClr>
        </a:solidFill>
      </dgm:spPr>
      <dgm:t>
        <a:bodyPr/>
        <a:lstStyle/>
        <a:p>
          <a:r>
            <a:rPr lang="en-US" b="0" i="0" dirty="0">
              <a:latin typeface="Calibri" panose="020F0502020204030204" pitchFamily="34" charset="0"/>
              <a:cs typeface="Calibri" panose="020F0502020204030204" pitchFamily="34" charset="0"/>
            </a:rPr>
            <a:t>Performance Testing</a:t>
          </a:r>
        </a:p>
      </dgm:t>
    </dgm:pt>
    <dgm:pt modelId="{F75674AC-1517-4B01-94D4-818688102D4B}" type="parTrans" cxnId="{3CB3C0CD-7A52-4E91-9237-AF0766E3E80D}">
      <dgm:prSet/>
      <dgm:spPr/>
      <dgm:t>
        <a:bodyPr/>
        <a:lstStyle/>
        <a:p>
          <a:endParaRPr lang="en-US"/>
        </a:p>
      </dgm:t>
    </dgm:pt>
    <dgm:pt modelId="{9CFC65C5-D6FE-40C1-8C48-028931DD4C54}" type="sibTrans" cxnId="{3CB3C0CD-7A52-4E91-9237-AF0766E3E80D}">
      <dgm:prSet/>
      <dgm:spPr/>
      <dgm:t>
        <a:bodyPr/>
        <a:lstStyle/>
        <a:p>
          <a:endParaRPr lang="en-US"/>
        </a:p>
      </dgm:t>
    </dgm:pt>
    <dgm:pt modelId="{EF4D357C-0DDD-44A9-A226-9CCD78085F95}" type="pres">
      <dgm:prSet presAssocID="{E1F4898A-E49D-45FF-B3D6-8E3A728B89C6}" presName="compositeShape" presStyleCnt="0">
        <dgm:presLayoutVars>
          <dgm:chMax val="7"/>
          <dgm:dir/>
          <dgm:resizeHandles val="exact"/>
        </dgm:presLayoutVars>
      </dgm:prSet>
      <dgm:spPr/>
    </dgm:pt>
    <dgm:pt modelId="{FC2D4A80-B82D-4131-A44F-C47700A8B719}" type="pres">
      <dgm:prSet presAssocID="{862E1061-E6A2-44C0-B59B-52CC973025F8}" presName="circ1" presStyleLbl="vennNode1" presStyleIdx="0" presStyleCnt="3"/>
      <dgm:spPr/>
    </dgm:pt>
    <dgm:pt modelId="{35B4522C-674E-445B-BD06-EEA3143C116E}" type="pres">
      <dgm:prSet presAssocID="{862E1061-E6A2-44C0-B59B-52CC973025F8}" presName="circ1Tx" presStyleLbl="revTx" presStyleIdx="0" presStyleCnt="0">
        <dgm:presLayoutVars>
          <dgm:chMax val="0"/>
          <dgm:chPref val="0"/>
          <dgm:bulletEnabled val="1"/>
        </dgm:presLayoutVars>
      </dgm:prSet>
      <dgm:spPr/>
    </dgm:pt>
    <dgm:pt modelId="{5ABDC935-D9A2-4235-9568-312A82EBC3BF}" type="pres">
      <dgm:prSet presAssocID="{10C98473-AD1A-418B-A8FE-ABEB8FD8C801}" presName="circ2" presStyleLbl="vennNode1" presStyleIdx="1" presStyleCnt="3" custLinFactNeighborX="1" custLinFactNeighborY="-7798"/>
      <dgm:spPr/>
    </dgm:pt>
    <dgm:pt modelId="{4B50B889-E7E4-4BC0-8D30-59B5C9D45DD0}" type="pres">
      <dgm:prSet presAssocID="{10C98473-AD1A-418B-A8FE-ABEB8FD8C801}" presName="circ2Tx" presStyleLbl="revTx" presStyleIdx="0" presStyleCnt="0">
        <dgm:presLayoutVars>
          <dgm:chMax val="0"/>
          <dgm:chPref val="0"/>
          <dgm:bulletEnabled val="1"/>
        </dgm:presLayoutVars>
      </dgm:prSet>
      <dgm:spPr/>
    </dgm:pt>
    <dgm:pt modelId="{4FA71903-F35B-4E5B-AA73-19788E4F36F5}" type="pres">
      <dgm:prSet presAssocID="{DA9FCC5C-A69E-409B-9E4C-10FCBAA01169}" presName="circ3" presStyleLbl="vennNode1" presStyleIdx="2" presStyleCnt="3" custLinFactNeighborX="2970" custLinFactNeighborY="-4829"/>
      <dgm:spPr/>
    </dgm:pt>
    <dgm:pt modelId="{EEF2B93E-4119-4D4B-AE3E-ED030555F34A}" type="pres">
      <dgm:prSet presAssocID="{DA9FCC5C-A69E-409B-9E4C-10FCBAA01169}" presName="circ3Tx" presStyleLbl="revTx" presStyleIdx="0" presStyleCnt="0">
        <dgm:presLayoutVars>
          <dgm:chMax val="0"/>
          <dgm:chPref val="0"/>
          <dgm:bulletEnabled val="1"/>
        </dgm:presLayoutVars>
      </dgm:prSet>
      <dgm:spPr/>
    </dgm:pt>
  </dgm:ptLst>
  <dgm:cxnLst>
    <dgm:cxn modelId="{F7B65314-8460-424B-8FF2-F201F5B0B152}" type="presOf" srcId="{DA9FCC5C-A69E-409B-9E4C-10FCBAA01169}" destId="{EEF2B93E-4119-4D4B-AE3E-ED030555F34A}" srcOrd="1" destOrd="0" presId="urn:microsoft.com/office/officeart/2005/8/layout/venn1"/>
    <dgm:cxn modelId="{CBAAB41D-36D0-4175-980B-E762318CBE54}" type="presOf" srcId="{862E1061-E6A2-44C0-B59B-52CC973025F8}" destId="{35B4522C-674E-445B-BD06-EEA3143C116E}" srcOrd="1" destOrd="0" presId="urn:microsoft.com/office/officeart/2005/8/layout/venn1"/>
    <dgm:cxn modelId="{B2814D55-2B11-400F-9046-5AEDE109A690}" type="presOf" srcId="{862E1061-E6A2-44C0-B59B-52CC973025F8}" destId="{FC2D4A80-B82D-4131-A44F-C47700A8B719}" srcOrd="0" destOrd="0" presId="urn:microsoft.com/office/officeart/2005/8/layout/venn1"/>
    <dgm:cxn modelId="{A1D40E96-77B1-405F-9C58-B10F6FAA1630}" srcId="{E1F4898A-E49D-45FF-B3D6-8E3A728B89C6}" destId="{10C98473-AD1A-418B-A8FE-ABEB8FD8C801}" srcOrd="1" destOrd="0" parTransId="{686559EE-3386-456A-B96E-44E51B554993}" sibTransId="{1F909B01-BFB9-499B-9F48-CF193F92B365}"/>
    <dgm:cxn modelId="{E4C3899B-A0D6-4F37-A0D6-E0D9E840F785}" type="presOf" srcId="{10C98473-AD1A-418B-A8FE-ABEB8FD8C801}" destId="{5ABDC935-D9A2-4235-9568-312A82EBC3BF}" srcOrd="0" destOrd="0" presId="urn:microsoft.com/office/officeart/2005/8/layout/venn1"/>
    <dgm:cxn modelId="{D0A5C1C2-05BD-4BC1-9DA4-9A350783B216}" type="presOf" srcId="{DA9FCC5C-A69E-409B-9E4C-10FCBAA01169}" destId="{4FA71903-F35B-4E5B-AA73-19788E4F36F5}" srcOrd="0" destOrd="0" presId="urn:microsoft.com/office/officeart/2005/8/layout/venn1"/>
    <dgm:cxn modelId="{3CB3C0CD-7A52-4E91-9237-AF0766E3E80D}" srcId="{E1F4898A-E49D-45FF-B3D6-8E3A728B89C6}" destId="{DA9FCC5C-A69E-409B-9E4C-10FCBAA01169}" srcOrd="2" destOrd="0" parTransId="{F75674AC-1517-4B01-94D4-818688102D4B}" sibTransId="{9CFC65C5-D6FE-40C1-8C48-028931DD4C54}"/>
    <dgm:cxn modelId="{1C63E3CD-AE5B-4E40-B5AB-FF5E5D7A4789}" type="presOf" srcId="{10C98473-AD1A-418B-A8FE-ABEB8FD8C801}" destId="{4B50B889-E7E4-4BC0-8D30-59B5C9D45DD0}" srcOrd="1" destOrd="0" presId="urn:microsoft.com/office/officeart/2005/8/layout/venn1"/>
    <dgm:cxn modelId="{D56AD6EA-154B-4935-896E-0087B4955DE3}" type="presOf" srcId="{E1F4898A-E49D-45FF-B3D6-8E3A728B89C6}" destId="{EF4D357C-0DDD-44A9-A226-9CCD78085F95}" srcOrd="0" destOrd="0" presId="urn:microsoft.com/office/officeart/2005/8/layout/venn1"/>
    <dgm:cxn modelId="{4A3DE0EC-D74A-489E-848F-42A52EC04C12}" srcId="{E1F4898A-E49D-45FF-B3D6-8E3A728B89C6}" destId="{862E1061-E6A2-44C0-B59B-52CC973025F8}" srcOrd="0" destOrd="0" parTransId="{7D4E7399-0570-419C-8F54-543855B65553}" sibTransId="{3BFEEBF4-0C61-4428-94CA-BD15CA6B3C12}"/>
    <dgm:cxn modelId="{905483D5-3A48-461F-A6B8-02E435F33429}" type="presParOf" srcId="{EF4D357C-0DDD-44A9-A226-9CCD78085F95}" destId="{FC2D4A80-B82D-4131-A44F-C47700A8B719}" srcOrd="0" destOrd="0" presId="urn:microsoft.com/office/officeart/2005/8/layout/venn1"/>
    <dgm:cxn modelId="{8AD0B0D9-B4AD-4551-80FB-E5D439BF3437}" type="presParOf" srcId="{EF4D357C-0DDD-44A9-A226-9CCD78085F95}" destId="{35B4522C-674E-445B-BD06-EEA3143C116E}" srcOrd="1" destOrd="0" presId="urn:microsoft.com/office/officeart/2005/8/layout/venn1"/>
    <dgm:cxn modelId="{D0E87349-A886-4501-9A22-85933B388C4E}" type="presParOf" srcId="{EF4D357C-0DDD-44A9-A226-9CCD78085F95}" destId="{5ABDC935-D9A2-4235-9568-312A82EBC3BF}" srcOrd="2" destOrd="0" presId="urn:microsoft.com/office/officeart/2005/8/layout/venn1"/>
    <dgm:cxn modelId="{EF7642B8-712E-46B6-927B-9CD353ED8066}" type="presParOf" srcId="{EF4D357C-0DDD-44A9-A226-9CCD78085F95}" destId="{4B50B889-E7E4-4BC0-8D30-59B5C9D45DD0}" srcOrd="3" destOrd="0" presId="urn:microsoft.com/office/officeart/2005/8/layout/venn1"/>
    <dgm:cxn modelId="{88546FB3-F6B8-4F3F-A4FB-7303B30B011D}" type="presParOf" srcId="{EF4D357C-0DDD-44A9-A226-9CCD78085F95}" destId="{4FA71903-F35B-4E5B-AA73-19788E4F36F5}" srcOrd="4" destOrd="0" presId="urn:microsoft.com/office/officeart/2005/8/layout/venn1"/>
    <dgm:cxn modelId="{FE7D8D7D-F41D-41D7-933E-7BD86D9F70E5}" type="presParOf" srcId="{EF4D357C-0DDD-44A9-A226-9CCD78085F95}" destId="{EEF2B93E-4119-4D4B-AE3E-ED030555F34A}"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890B1F-156E-4B67-970F-AB5F75DD4FF7}" type="doc">
      <dgm:prSet loTypeId="urn:microsoft.com/office/officeart/2016/7/layout/BasicLinearProcessNumbered" loCatId="process" qsTypeId="urn:microsoft.com/office/officeart/2005/8/quickstyle/simple4" qsCatId="simple" csTypeId="urn:microsoft.com/office/officeart/2005/8/colors/accent3_2" csCatId="accent3" phldr="1"/>
      <dgm:spPr/>
      <dgm:t>
        <a:bodyPr/>
        <a:lstStyle/>
        <a:p>
          <a:endParaRPr lang="en-US"/>
        </a:p>
      </dgm:t>
    </dgm:pt>
    <dgm:pt modelId="{23033FDC-2950-42F2-9482-FAF93812F641}">
      <dgm:prSet/>
      <dgm:spPr/>
      <dgm:t>
        <a:bodyPr/>
        <a:lstStyle/>
        <a:p>
          <a:endParaRPr lang="en-US" dirty="0"/>
        </a:p>
      </dgm:t>
    </dgm:pt>
    <dgm:pt modelId="{D35E6423-3530-4F95-87CE-2355DC7F3C81}" type="parTrans" cxnId="{0AE8295E-DDA9-4E34-B1AF-6E894FDD6EE8}">
      <dgm:prSet/>
      <dgm:spPr/>
      <dgm:t>
        <a:bodyPr/>
        <a:lstStyle/>
        <a:p>
          <a:endParaRPr lang="en-US"/>
        </a:p>
      </dgm:t>
    </dgm:pt>
    <dgm:pt modelId="{C4AC4A64-4AAD-4AB5-9151-37F8097B7BBB}" type="sibTrans" cxnId="{0AE8295E-DDA9-4E34-B1AF-6E894FDD6EE8}">
      <dgm:prSet phldrT="1" phldr="0"/>
      <dgm:spPr/>
      <dgm:t>
        <a:bodyPr/>
        <a:lstStyle/>
        <a:p>
          <a:r>
            <a:rPr lang="en-US" dirty="0"/>
            <a:t>1</a:t>
          </a:r>
        </a:p>
      </dgm:t>
    </dgm:pt>
    <dgm:pt modelId="{BA899A07-295E-41BE-8FB9-A32C88C6CD10}">
      <dgm:prSet/>
      <dgm:spPr/>
      <dgm:t>
        <a:bodyPr/>
        <a:lstStyle/>
        <a:p>
          <a:endParaRPr lang="en-US" dirty="0"/>
        </a:p>
      </dgm:t>
    </dgm:pt>
    <dgm:pt modelId="{A6D232C4-A134-454B-AE42-6A769CAB7724}" type="parTrans" cxnId="{7E697DBA-0391-486B-8BD4-CAB7C795D8E5}">
      <dgm:prSet/>
      <dgm:spPr/>
      <dgm:t>
        <a:bodyPr/>
        <a:lstStyle/>
        <a:p>
          <a:endParaRPr lang="en-US"/>
        </a:p>
      </dgm:t>
    </dgm:pt>
    <dgm:pt modelId="{2F01FA86-983D-4E7C-BFBB-8B15F79C88F9}" type="sibTrans" cxnId="{7E697DBA-0391-486B-8BD4-CAB7C795D8E5}">
      <dgm:prSet phldrT="2" phldr="0"/>
      <dgm:spPr/>
      <dgm:t>
        <a:bodyPr/>
        <a:lstStyle/>
        <a:p>
          <a:r>
            <a:rPr lang="en-US" dirty="0"/>
            <a:t>2</a:t>
          </a:r>
        </a:p>
      </dgm:t>
    </dgm:pt>
    <dgm:pt modelId="{3A13A81A-263C-412D-9D4A-5F09D7585BBD}" type="pres">
      <dgm:prSet presAssocID="{3A890B1F-156E-4B67-970F-AB5F75DD4FF7}" presName="Name0" presStyleCnt="0">
        <dgm:presLayoutVars>
          <dgm:animLvl val="lvl"/>
          <dgm:resizeHandles val="exact"/>
        </dgm:presLayoutVars>
      </dgm:prSet>
      <dgm:spPr/>
    </dgm:pt>
    <dgm:pt modelId="{9878C79F-A583-4F64-8047-A0989F374D1F}" type="pres">
      <dgm:prSet presAssocID="{23033FDC-2950-42F2-9482-FAF93812F641}" presName="compositeNode" presStyleCnt="0">
        <dgm:presLayoutVars>
          <dgm:bulletEnabled val="1"/>
        </dgm:presLayoutVars>
      </dgm:prSet>
      <dgm:spPr/>
    </dgm:pt>
    <dgm:pt modelId="{38979D6D-89F5-4331-A9DB-A9345334A8BC}" type="pres">
      <dgm:prSet presAssocID="{23033FDC-2950-42F2-9482-FAF93812F641}" presName="bgRect" presStyleLbl="bgAccFollowNode1" presStyleIdx="0" presStyleCnt="2" custLinFactNeighborX="-3320" custLinFactNeighborY="3266"/>
      <dgm:spPr/>
    </dgm:pt>
    <dgm:pt modelId="{6FD3B481-B663-409C-8524-0B251149CB68}" type="pres">
      <dgm:prSet presAssocID="{C4AC4A64-4AAD-4AB5-9151-37F8097B7BBB}" presName="sibTransNodeCircle" presStyleLbl="alignNode1" presStyleIdx="0" presStyleCnt="4" custScaleX="41309" custScaleY="40821" custLinFactX="-80839" custLinFactNeighborX="-100000" custLinFactNeighborY="-51402">
        <dgm:presLayoutVars>
          <dgm:chMax val="0"/>
          <dgm:bulletEnabled/>
        </dgm:presLayoutVars>
      </dgm:prSet>
      <dgm:spPr/>
    </dgm:pt>
    <dgm:pt modelId="{B3D0C460-AF2F-4DF1-9B29-60ACD3D4CE26}" type="pres">
      <dgm:prSet presAssocID="{23033FDC-2950-42F2-9482-FAF93812F641}" presName="bottomLine" presStyleLbl="alignNode1" presStyleIdx="1" presStyleCnt="4">
        <dgm:presLayoutVars/>
      </dgm:prSet>
      <dgm:spPr/>
    </dgm:pt>
    <dgm:pt modelId="{641D629E-A875-4DB7-8353-840D223E20CC}" type="pres">
      <dgm:prSet presAssocID="{23033FDC-2950-42F2-9482-FAF93812F641}" presName="nodeText" presStyleLbl="bgAccFollowNode1" presStyleIdx="0" presStyleCnt="2">
        <dgm:presLayoutVars>
          <dgm:bulletEnabled val="1"/>
        </dgm:presLayoutVars>
      </dgm:prSet>
      <dgm:spPr/>
    </dgm:pt>
    <dgm:pt modelId="{A59A8956-F893-4931-87DB-C5878BA9DA44}" type="pres">
      <dgm:prSet presAssocID="{C4AC4A64-4AAD-4AB5-9151-37F8097B7BBB}" presName="sibTrans" presStyleCnt="0"/>
      <dgm:spPr/>
    </dgm:pt>
    <dgm:pt modelId="{14EEA1C2-D74D-458D-8703-920AEC447153}" type="pres">
      <dgm:prSet presAssocID="{BA899A07-295E-41BE-8FB9-A32C88C6CD10}" presName="compositeNode" presStyleCnt="0">
        <dgm:presLayoutVars>
          <dgm:bulletEnabled val="1"/>
        </dgm:presLayoutVars>
      </dgm:prSet>
      <dgm:spPr/>
    </dgm:pt>
    <dgm:pt modelId="{C97E9791-6627-43AC-B9CC-1B68DC1CEA62}" type="pres">
      <dgm:prSet presAssocID="{BA899A07-295E-41BE-8FB9-A32C88C6CD10}" presName="bgRect" presStyleLbl="bgAccFollowNode1" presStyleIdx="1" presStyleCnt="2"/>
      <dgm:spPr/>
    </dgm:pt>
    <dgm:pt modelId="{6862BE87-3F2E-496E-8364-E83D679210D5}" type="pres">
      <dgm:prSet presAssocID="{2F01FA86-983D-4E7C-BFBB-8B15F79C88F9}" presName="sibTransNodeCircle" presStyleLbl="alignNode1" presStyleIdx="2" presStyleCnt="4" custScaleX="40802" custScaleY="40565" custLinFactX="-89622" custLinFactNeighborX="-100000" custLinFactNeighborY="-50292">
        <dgm:presLayoutVars>
          <dgm:chMax val="0"/>
          <dgm:bulletEnabled/>
        </dgm:presLayoutVars>
      </dgm:prSet>
      <dgm:spPr/>
    </dgm:pt>
    <dgm:pt modelId="{800B3FE6-BCD9-4C99-A0BE-EA8CBABF5B15}" type="pres">
      <dgm:prSet presAssocID="{BA899A07-295E-41BE-8FB9-A32C88C6CD10}" presName="bottomLine" presStyleLbl="alignNode1" presStyleIdx="3" presStyleCnt="4">
        <dgm:presLayoutVars/>
      </dgm:prSet>
      <dgm:spPr/>
    </dgm:pt>
    <dgm:pt modelId="{70940D1C-7029-48DA-B0B3-DD0DC2B968E9}" type="pres">
      <dgm:prSet presAssocID="{BA899A07-295E-41BE-8FB9-A32C88C6CD10}" presName="nodeText" presStyleLbl="bgAccFollowNode1" presStyleIdx="1" presStyleCnt="2">
        <dgm:presLayoutVars>
          <dgm:bulletEnabled val="1"/>
        </dgm:presLayoutVars>
      </dgm:prSet>
      <dgm:spPr/>
    </dgm:pt>
  </dgm:ptLst>
  <dgm:cxnLst>
    <dgm:cxn modelId="{7F5EA204-2770-4A87-A1DA-024AE8F5F7F8}" type="presOf" srcId="{3A890B1F-156E-4B67-970F-AB5F75DD4FF7}" destId="{3A13A81A-263C-412D-9D4A-5F09D7585BBD}" srcOrd="0" destOrd="0" presId="urn:microsoft.com/office/officeart/2016/7/layout/BasicLinearProcessNumbered"/>
    <dgm:cxn modelId="{55BEA106-BC22-4B5F-B60D-2C42FB685BC5}" type="presOf" srcId="{BA899A07-295E-41BE-8FB9-A32C88C6CD10}" destId="{C97E9791-6627-43AC-B9CC-1B68DC1CEA62}" srcOrd="0" destOrd="0" presId="urn:microsoft.com/office/officeart/2016/7/layout/BasicLinearProcessNumbered"/>
    <dgm:cxn modelId="{D04B5F26-33AE-41B8-B69C-AAA2DFE62B10}" type="presOf" srcId="{2F01FA86-983D-4E7C-BFBB-8B15F79C88F9}" destId="{6862BE87-3F2E-496E-8364-E83D679210D5}" srcOrd="0" destOrd="0" presId="urn:microsoft.com/office/officeart/2016/7/layout/BasicLinearProcessNumbered"/>
    <dgm:cxn modelId="{1008002A-650D-41AE-808A-0059321CB4EB}" type="presOf" srcId="{23033FDC-2950-42F2-9482-FAF93812F641}" destId="{38979D6D-89F5-4331-A9DB-A9345334A8BC}" srcOrd="0" destOrd="0" presId="urn:microsoft.com/office/officeart/2016/7/layout/BasicLinearProcessNumbered"/>
    <dgm:cxn modelId="{0AE8295E-DDA9-4E34-B1AF-6E894FDD6EE8}" srcId="{3A890B1F-156E-4B67-970F-AB5F75DD4FF7}" destId="{23033FDC-2950-42F2-9482-FAF93812F641}" srcOrd="0" destOrd="0" parTransId="{D35E6423-3530-4F95-87CE-2355DC7F3C81}" sibTransId="{C4AC4A64-4AAD-4AB5-9151-37F8097B7BBB}"/>
    <dgm:cxn modelId="{264417A9-E051-4BBD-8B9D-001D4A30E90D}" type="presOf" srcId="{BA899A07-295E-41BE-8FB9-A32C88C6CD10}" destId="{70940D1C-7029-48DA-B0B3-DD0DC2B968E9}" srcOrd="1" destOrd="0" presId="urn:microsoft.com/office/officeart/2016/7/layout/BasicLinearProcessNumbered"/>
    <dgm:cxn modelId="{7E697DBA-0391-486B-8BD4-CAB7C795D8E5}" srcId="{3A890B1F-156E-4B67-970F-AB5F75DD4FF7}" destId="{BA899A07-295E-41BE-8FB9-A32C88C6CD10}" srcOrd="1" destOrd="0" parTransId="{A6D232C4-A134-454B-AE42-6A769CAB7724}" sibTransId="{2F01FA86-983D-4E7C-BFBB-8B15F79C88F9}"/>
    <dgm:cxn modelId="{A34905CF-7554-4D40-9B49-BB8D246AB636}" type="presOf" srcId="{C4AC4A64-4AAD-4AB5-9151-37F8097B7BBB}" destId="{6FD3B481-B663-409C-8524-0B251149CB68}" srcOrd="0" destOrd="0" presId="urn:microsoft.com/office/officeart/2016/7/layout/BasicLinearProcessNumbered"/>
    <dgm:cxn modelId="{F3B94FE2-8328-41EB-BE75-9DA35432E298}" type="presOf" srcId="{23033FDC-2950-42F2-9482-FAF93812F641}" destId="{641D629E-A875-4DB7-8353-840D223E20CC}" srcOrd="1" destOrd="0" presId="urn:microsoft.com/office/officeart/2016/7/layout/BasicLinearProcessNumbered"/>
    <dgm:cxn modelId="{8EB69D77-C2B5-43E1-A460-D04EC3A8B133}" type="presParOf" srcId="{3A13A81A-263C-412D-9D4A-5F09D7585BBD}" destId="{9878C79F-A583-4F64-8047-A0989F374D1F}" srcOrd="0" destOrd="0" presId="urn:microsoft.com/office/officeart/2016/7/layout/BasicLinearProcessNumbered"/>
    <dgm:cxn modelId="{15B12E1A-D3E3-44FB-BA4D-A50A2AEACEEE}" type="presParOf" srcId="{9878C79F-A583-4F64-8047-A0989F374D1F}" destId="{38979D6D-89F5-4331-A9DB-A9345334A8BC}" srcOrd="0" destOrd="0" presId="urn:microsoft.com/office/officeart/2016/7/layout/BasicLinearProcessNumbered"/>
    <dgm:cxn modelId="{EFA7B6F6-20D8-48C0-8738-9F732CE4B406}" type="presParOf" srcId="{9878C79F-A583-4F64-8047-A0989F374D1F}" destId="{6FD3B481-B663-409C-8524-0B251149CB68}" srcOrd="1" destOrd="0" presId="urn:microsoft.com/office/officeart/2016/7/layout/BasicLinearProcessNumbered"/>
    <dgm:cxn modelId="{0F3AC5B3-0C85-4E0A-A574-22022184186C}" type="presParOf" srcId="{9878C79F-A583-4F64-8047-A0989F374D1F}" destId="{B3D0C460-AF2F-4DF1-9B29-60ACD3D4CE26}" srcOrd="2" destOrd="0" presId="urn:microsoft.com/office/officeart/2016/7/layout/BasicLinearProcessNumbered"/>
    <dgm:cxn modelId="{00642977-2140-4174-8CA2-8A0F94998E59}" type="presParOf" srcId="{9878C79F-A583-4F64-8047-A0989F374D1F}" destId="{641D629E-A875-4DB7-8353-840D223E20CC}" srcOrd="3" destOrd="0" presId="urn:microsoft.com/office/officeart/2016/7/layout/BasicLinearProcessNumbered"/>
    <dgm:cxn modelId="{268F067A-2A35-447F-B668-BE72B7F9722A}" type="presParOf" srcId="{3A13A81A-263C-412D-9D4A-5F09D7585BBD}" destId="{A59A8956-F893-4931-87DB-C5878BA9DA44}" srcOrd="1" destOrd="0" presId="urn:microsoft.com/office/officeart/2016/7/layout/BasicLinearProcessNumbered"/>
    <dgm:cxn modelId="{9B96969A-A5FF-4553-A4DC-1BE9C60821A4}" type="presParOf" srcId="{3A13A81A-263C-412D-9D4A-5F09D7585BBD}" destId="{14EEA1C2-D74D-458D-8703-920AEC447153}" srcOrd="2" destOrd="0" presId="urn:microsoft.com/office/officeart/2016/7/layout/BasicLinearProcessNumbered"/>
    <dgm:cxn modelId="{9D50517E-0858-4E57-A5C4-464FC6C53AD2}" type="presParOf" srcId="{14EEA1C2-D74D-458D-8703-920AEC447153}" destId="{C97E9791-6627-43AC-B9CC-1B68DC1CEA62}" srcOrd="0" destOrd="0" presId="urn:microsoft.com/office/officeart/2016/7/layout/BasicLinearProcessNumbered"/>
    <dgm:cxn modelId="{008F1040-3396-4978-93FF-826A3D52322A}" type="presParOf" srcId="{14EEA1C2-D74D-458D-8703-920AEC447153}" destId="{6862BE87-3F2E-496E-8364-E83D679210D5}" srcOrd="1" destOrd="0" presId="urn:microsoft.com/office/officeart/2016/7/layout/BasicLinearProcessNumbered"/>
    <dgm:cxn modelId="{9DD94810-D214-4462-9479-725BB75218C3}" type="presParOf" srcId="{14EEA1C2-D74D-458D-8703-920AEC447153}" destId="{800B3FE6-BCD9-4C99-A0BE-EA8CBABF5B15}" srcOrd="2" destOrd="0" presId="urn:microsoft.com/office/officeart/2016/7/layout/BasicLinearProcessNumbered"/>
    <dgm:cxn modelId="{53F39D4E-568D-493A-AC8F-F07D33CEE75F}" type="presParOf" srcId="{14EEA1C2-D74D-458D-8703-920AEC447153}" destId="{70940D1C-7029-48DA-B0B3-DD0DC2B968E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890B1F-156E-4B67-970F-AB5F75DD4FF7}" type="doc">
      <dgm:prSet loTypeId="urn:microsoft.com/office/officeart/2016/7/layout/BasicLinearProcessNumbered" loCatId="process" qsTypeId="urn:microsoft.com/office/officeart/2005/8/quickstyle/simple4" qsCatId="simple" csTypeId="urn:microsoft.com/office/officeart/2005/8/colors/accent3_2" csCatId="accent3" phldr="1"/>
      <dgm:spPr/>
      <dgm:t>
        <a:bodyPr/>
        <a:lstStyle/>
        <a:p>
          <a:endParaRPr lang="en-US"/>
        </a:p>
      </dgm:t>
    </dgm:pt>
    <dgm:pt modelId="{23033FDC-2950-42F2-9482-FAF93812F641}">
      <dgm:prSet/>
      <dgm:spPr/>
      <dgm:t>
        <a:bodyPr/>
        <a:lstStyle/>
        <a:p>
          <a:endParaRPr lang="en-US" dirty="0"/>
        </a:p>
      </dgm:t>
    </dgm:pt>
    <dgm:pt modelId="{D35E6423-3530-4F95-87CE-2355DC7F3C81}" type="parTrans" cxnId="{0AE8295E-DDA9-4E34-B1AF-6E894FDD6EE8}">
      <dgm:prSet/>
      <dgm:spPr/>
      <dgm:t>
        <a:bodyPr/>
        <a:lstStyle/>
        <a:p>
          <a:endParaRPr lang="en-US"/>
        </a:p>
      </dgm:t>
    </dgm:pt>
    <dgm:pt modelId="{C4AC4A64-4AAD-4AB5-9151-37F8097B7BBB}" type="sibTrans" cxnId="{0AE8295E-DDA9-4E34-B1AF-6E894FDD6EE8}">
      <dgm:prSet phldrT="1" phldr="0"/>
      <dgm:spPr/>
      <dgm:t>
        <a:bodyPr/>
        <a:lstStyle/>
        <a:p>
          <a:r>
            <a:rPr lang="en-US" dirty="0"/>
            <a:t>1</a:t>
          </a:r>
        </a:p>
      </dgm:t>
    </dgm:pt>
    <dgm:pt modelId="{BA899A07-295E-41BE-8FB9-A32C88C6CD10}">
      <dgm:prSet/>
      <dgm:spPr/>
      <dgm:t>
        <a:bodyPr/>
        <a:lstStyle/>
        <a:p>
          <a:endParaRPr lang="en-US" dirty="0"/>
        </a:p>
      </dgm:t>
    </dgm:pt>
    <dgm:pt modelId="{A6D232C4-A134-454B-AE42-6A769CAB7724}" type="parTrans" cxnId="{7E697DBA-0391-486B-8BD4-CAB7C795D8E5}">
      <dgm:prSet/>
      <dgm:spPr/>
      <dgm:t>
        <a:bodyPr/>
        <a:lstStyle/>
        <a:p>
          <a:endParaRPr lang="en-US"/>
        </a:p>
      </dgm:t>
    </dgm:pt>
    <dgm:pt modelId="{2F01FA86-983D-4E7C-BFBB-8B15F79C88F9}" type="sibTrans" cxnId="{7E697DBA-0391-486B-8BD4-CAB7C795D8E5}">
      <dgm:prSet phldrT="2" phldr="0"/>
      <dgm:spPr/>
      <dgm:t>
        <a:bodyPr/>
        <a:lstStyle/>
        <a:p>
          <a:r>
            <a:rPr lang="en-US" dirty="0"/>
            <a:t>3</a:t>
          </a:r>
        </a:p>
      </dgm:t>
    </dgm:pt>
    <dgm:pt modelId="{11F33EFA-46D4-4F3C-AA26-52900500275D}">
      <dgm:prSet/>
      <dgm:spPr/>
      <dgm:t>
        <a:bodyPr/>
        <a:lstStyle/>
        <a:p>
          <a:endParaRPr lang="en-US" dirty="0"/>
        </a:p>
      </dgm:t>
    </dgm:pt>
    <dgm:pt modelId="{EB1F362C-51EC-473B-95D2-7527F7C1837A}" type="parTrans" cxnId="{C3F4E50D-9634-4DD8-AE91-B8AE5A378CD7}">
      <dgm:prSet/>
      <dgm:spPr/>
      <dgm:t>
        <a:bodyPr/>
        <a:lstStyle/>
        <a:p>
          <a:endParaRPr lang="en-US"/>
        </a:p>
      </dgm:t>
    </dgm:pt>
    <dgm:pt modelId="{C635018D-02C2-4D81-B013-1C16E1DD92F2}" type="sibTrans" cxnId="{C3F4E50D-9634-4DD8-AE91-B8AE5A378CD7}">
      <dgm:prSet/>
      <dgm:spPr/>
      <dgm:t>
        <a:bodyPr/>
        <a:lstStyle/>
        <a:p>
          <a:r>
            <a:rPr lang="en-US" dirty="0"/>
            <a:t>2</a:t>
          </a:r>
        </a:p>
      </dgm:t>
    </dgm:pt>
    <dgm:pt modelId="{3A13A81A-263C-412D-9D4A-5F09D7585BBD}" type="pres">
      <dgm:prSet presAssocID="{3A890B1F-156E-4B67-970F-AB5F75DD4FF7}" presName="Name0" presStyleCnt="0">
        <dgm:presLayoutVars>
          <dgm:animLvl val="lvl"/>
          <dgm:resizeHandles val="exact"/>
        </dgm:presLayoutVars>
      </dgm:prSet>
      <dgm:spPr/>
    </dgm:pt>
    <dgm:pt modelId="{9878C79F-A583-4F64-8047-A0989F374D1F}" type="pres">
      <dgm:prSet presAssocID="{23033FDC-2950-42F2-9482-FAF93812F641}" presName="compositeNode" presStyleCnt="0">
        <dgm:presLayoutVars>
          <dgm:bulletEnabled val="1"/>
        </dgm:presLayoutVars>
      </dgm:prSet>
      <dgm:spPr/>
    </dgm:pt>
    <dgm:pt modelId="{38979D6D-89F5-4331-A9DB-A9345334A8BC}" type="pres">
      <dgm:prSet presAssocID="{23033FDC-2950-42F2-9482-FAF93812F641}" presName="bgRect" presStyleLbl="bgAccFollowNode1" presStyleIdx="0" presStyleCnt="3" custLinFactNeighborX="-3320" custLinFactNeighborY="3266"/>
      <dgm:spPr/>
    </dgm:pt>
    <dgm:pt modelId="{6FD3B481-B663-409C-8524-0B251149CB68}" type="pres">
      <dgm:prSet presAssocID="{C4AC4A64-4AAD-4AB5-9151-37F8097B7BBB}" presName="sibTransNodeCircle" presStyleLbl="alignNode1" presStyleIdx="0" presStyleCnt="6" custScaleX="41309" custScaleY="40821" custLinFactX="-19800" custLinFactNeighborX="-100000" custLinFactNeighborY="-39038">
        <dgm:presLayoutVars>
          <dgm:chMax val="0"/>
          <dgm:bulletEnabled/>
        </dgm:presLayoutVars>
      </dgm:prSet>
      <dgm:spPr/>
    </dgm:pt>
    <dgm:pt modelId="{B3D0C460-AF2F-4DF1-9B29-60ACD3D4CE26}" type="pres">
      <dgm:prSet presAssocID="{23033FDC-2950-42F2-9482-FAF93812F641}" presName="bottomLine" presStyleLbl="alignNode1" presStyleIdx="1" presStyleCnt="6">
        <dgm:presLayoutVars/>
      </dgm:prSet>
      <dgm:spPr/>
    </dgm:pt>
    <dgm:pt modelId="{641D629E-A875-4DB7-8353-840D223E20CC}" type="pres">
      <dgm:prSet presAssocID="{23033FDC-2950-42F2-9482-FAF93812F641}" presName="nodeText" presStyleLbl="bgAccFollowNode1" presStyleIdx="0" presStyleCnt="3">
        <dgm:presLayoutVars>
          <dgm:bulletEnabled val="1"/>
        </dgm:presLayoutVars>
      </dgm:prSet>
      <dgm:spPr/>
    </dgm:pt>
    <dgm:pt modelId="{A59A8956-F893-4931-87DB-C5878BA9DA44}" type="pres">
      <dgm:prSet presAssocID="{C4AC4A64-4AAD-4AB5-9151-37F8097B7BBB}" presName="sibTrans" presStyleCnt="0"/>
      <dgm:spPr/>
    </dgm:pt>
    <dgm:pt modelId="{13C1282B-AD50-4EF2-92CF-6622451AB38C}" type="pres">
      <dgm:prSet presAssocID="{11F33EFA-46D4-4F3C-AA26-52900500275D}" presName="compositeNode" presStyleCnt="0">
        <dgm:presLayoutVars>
          <dgm:bulletEnabled val="1"/>
        </dgm:presLayoutVars>
      </dgm:prSet>
      <dgm:spPr/>
    </dgm:pt>
    <dgm:pt modelId="{85291B68-1CE5-4CD8-914D-59836313E19E}" type="pres">
      <dgm:prSet presAssocID="{11F33EFA-46D4-4F3C-AA26-52900500275D}" presName="bgRect" presStyleLbl="bgAccFollowNode1" presStyleIdx="1" presStyleCnt="3"/>
      <dgm:spPr/>
    </dgm:pt>
    <dgm:pt modelId="{1FE0680B-C6F7-41DF-8473-A5929C6BBE24}" type="pres">
      <dgm:prSet presAssocID="{C635018D-02C2-4D81-B013-1C16E1DD92F2}" presName="sibTransNodeCircle" presStyleLbl="alignNode1" presStyleIdx="2" presStyleCnt="6" custScaleX="45750" custScaleY="43212" custLinFactX="-26832" custLinFactNeighborX="-100000" custLinFactNeighborY="-44692">
        <dgm:presLayoutVars>
          <dgm:chMax val="0"/>
          <dgm:bulletEnabled/>
        </dgm:presLayoutVars>
      </dgm:prSet>
      <dgm:spPr/>
    </dgm:pt>
    <dgm:pt modelId="{F021B118-75F7-438F-B4CB-2E4265C7517F}" type="pres">
      <dgm:prSet presAssocID="{11F33EFA-46D4-4F3C-AA26-52900500275D}" presName="bottomLine" presStyleLbl="alignNode1" presStyleIdx="3" presStyleCnt="6">
        <dgm:presLayoutVars/>
      </dgm:prSet>
      <dgm:spPr/>
    </dgm:pt>
    <dgm:pt modelId="{FD3A8763-7452-4EB8-8F7D-C7E84DB1F6F3}" type="pres">
      <dgm:prSet presAssocID="{11F33EFA-46D4-4F3C-AA26-52900500275D}" presName="nodeText" presStyleLbl="bgAccFollowNode1" presStyleIdx="1" presStyleCnt="3">
        <dgm:presLayoutVars>
          <dgm:bulletEnabled val="1"/>
        </dgm:presLayoutVars>
      </dgm:prSet>
      <dgm:spPr/>
    </dgm:pt>
    <dgm:pt modelId="{98DBC408-6D09-4393-9C74-1A8FA789B35F}" type="pres">
      <dgm:prSet presAssocID="{C635018D-02C2-4D81-B013-1C16E1DD92F2}" presName="sibTrans" presStyleCnt="0"/>
      <dgm:spPr/>
    </dgm:pt>
    <dgm:pt modelId="{14EEA1C2-D74D-458D-8703-920AEC447153}" type="pres">
      <dgm:prSet presAssocID="{BA899A07-295E-41BE-8FB9-A32C88C6CD10}" presName="compositeNode" presStyleCnt="0">
        <dgm:presLayoutVars>
          <dgm:bulletEnabled val="1"/>
        </dgm:presLayoutVars>
      </dgm:prSet>
      <dgm:spPr/>
    </dgm:pt>
    <dgm:pt modelId="{C97E9791-6627-43AC-B9CC-1B68DC1CEA62}" type="pres">
      <dgm:prSet presAssocID="{BA899A07-295E-41BE-8FB9-A32C88C6CD10}" presName="bgRect" presStyleLbl="bgAccFollowNode1" presStyleIdx="2" presStyleCnt="3"/>
      <dgm:spPr/>
    </dgm:pt>
    <dgm:pt modelId="{6862BE87-3F2E-496E-8364-E83D679210D5}" type="pres">
      <dgm:prSet presAssocID="{2F01FA86-983D-4E7C-BFBB-8B15F79C88F9}" presName="sibTransNodeCircle" presStyleLbl="alignNode1" presStyleIdx="4" presStyleCnt="6" custScaleX="40710" custScaleY="37761" custLinFactX="-25436" custLinFactNeighborX="-100000" custLinFactNeighborY="-43161">
        <dgm:presLayoutVars>
          <dgm:chMax val="0"/>
          <dgm:bulletEnabled/>
        </dgm:presLayoutVars>
      </dgm:prSet>
      <dgm:spPr/>
    </dgm:pt>
    <dgm:pt modelId="{800B3FE6-BCD9-4C99-A0BE-EA8CBABF5B15}" type="pres">
      <dgm:prSet presAssocID="{BA899A07-295E-41BE-8FB9-A32C88C6CD10}" presName="bottomLine" presStyleLbl="alignNode1" presStyleIdx="5" presStyleCnt="6">
        <dgm:presLayoutVars/>
      </dgm:prSet>
      <dgm:spPr/>
    </dgm:pt>
    <dgm:pt modelId="{70940D1C-7029-48DA-B0B3-DD0DC2B968E9}" type="pres">
      <dgm:prSet presAssocID="{BA899A07-295E-41BE-8FB9-A32C88C6CD10}" presName="nodeText" presStyleLbl="bgAccFollowNode1" presStyleIdx="2" presStyleCnt="3">
        <dgm:presLayoutVars>
          <dgm:bulletEnabled val="1"/>
        </dgm:presLayoutVars>
      </dgm:prSet>
      <dgm:spPr/>
    </dgm:pt>
  </dgm:ptLst>
  <dgm:cxnLst>
    <dgm:cxn modelId="{7F5EA204-2770-4A87-A1DA-024AE8F5F7F8}" type="presOf" srcId="{3A890B1F-156E-4B67-970F-AB5F75DD4FF7}" destId="{3A13A81A-263C-412D-9D4A-5F09D7585BBD}" srcOrd="0" destOrd="0" presId="urn:microsoft.com/office/officeart/2016/7/layout/BasicLinearProcessNumbered"/>
    <dgm:cxn modelId="{55BEA106-BC22-4B5F-B60D-2C42FB685BC5}" type="presOf" srcId="{BA899A07-295E-41BE-8FB9-A32C88C6CD10}" destId="{C97E9791-6627-43AC-B9CC-1B68DC1CEA62}" srcOrd="0" destOrd="0" presId="urn:microsoft.com/office/officeart/2016/7/layout/BasicLinearProcessNumbered"/>
    <dgm:cxn modelId="{C3F4E50D-9634-4DD8-AE91-B8AE5A378CD7}" srcId="{3A890B1F-156E-4B67-970F-AB5F75DD4FF7}" destId="{11F33EFA-46D4-4F3C-AA26-52900500275D}" srcOrd="1" destOrd="0" parTransId="{EB1F362C-51EC-473B-95D2-7527F7C1837A}" sibTransId="{C635018D-02C2-4D81-B013-1C16E1DD92F2}"/>
    <dgm:cxn modelId="{D04B5F26-33AE-41B8-B69C-AAA2DFE62B10}" type="presOf" srcId="{2F01FA86-983D-4E7C-BFBB-8B15F79C88F9}" destId="{6862BE87-3F2E-496E-8364-E83D679210D5}" srcOrd="0" destOrd="0" presId="urn:microsoft.com/office/officeart/2016/7/layout/BasicLinearProcessNumbered"/>
    <dgm:cxn modelId="{1008002A-650D-41AE-808A-0059321CB4EB}" type="presOf" srcId="{23033FDC-2950-42F2-9482-FAF93812F641}" destId="{38979D6D-89F5-4331-A9DB-A9345334A8BC}" srcOrd="0" destOrd="0" presId="urn:microsoft.com/office/officeart/2016/7/layout/BasicLinearProcessNumbered"/>
    <dgm:cxn modelId="{0AE8295E-DDA9-4E34-B1AF-6E894FDD6EE8}" srcId="{3A890B1F-156E-4B67-970F-AB5F75DD4FF7}" destId="{23033FDC-2950-42F2-9482-FAF93812F641}" srcOrd="0" destOrd="0" parTransId="{D35E6423-3530-4F95-87CE-2355DC7F3C81}" sibTransId="{C4AC4A64-4AAD-4AB5-9151-37F8097B7BBB}"/>
    <dgm:cxn modelId="{16F86C5E-12D9-4A44-861A-47D0C0AFC587}" type="presOf" srcId="{11F33EFA-46D4-4F3C-AA26-52900500275D}" destId="{85291B68-1CE5-4CD8-914D-59836313E19E}" srcOrd="0" destOrd="0" presId="urn:microsoft.com/office/officeart/2016/7/layout/BasicLinearProcessNumbered"/>
    <dgm:cxn modelId="{73387960-6E78-4B7E-A2D1-4E8F8927A930}" type="presOf" srcId="{11F33EFA-46D4-4F3C-AA26-52900500275D}" destId="{FD3A8763-7452-4EB8-8F7D-C7E84DB1F6F3}" srcOrd="1" destOrd="0" presId="urn:microsoft.com/office/officeart/2016/7/layout/BasicLinearProcessNumbered"/>
    <dgm:cxn modelId="{264417A9-E051-4BBD-8B9D-001D4A30E90D}" type="presOf" srcId="{BA899A07-295E-41BE-8FB9-A32C88C6CD10}" destId="{70940D1C-7029-48DA-B0B3-DD0DC2B968E9}" srcOrd="1" destOrd="0" presId="urn:microsoft.com/office/officeart/2016/7/layout/BasicLinearProcessNumbered"/>
    <dgm:cxn modelId="{2DC98FB6-AD57-40DD-8523-C50AE2044609}" type="presOf" srcId="{C635018D-02C2-4D81-B013-1C16E1DD92F2}" destId="{1FE0680B-C6F7-41DF-8473-A5929C6BBE24}" srcOrd="0" destOrd="0" presId="urn:microsoft.com/office/officeart/2016/7/layout/BasicLinearProcessNumbered"/>
    <dgm:cxn modelId="{7E697DBA-0391-486B-8BD4-CAB7C795D8E5}" srcId="{3A890B1F-156E-4B67-970F-AB5F75DD4FF7}" destId="{BA899A07-295E-41BE-8FB9-A32C88C6CD10}" srcOrd="2" destOrd="0" parTransId="{A6D232C4-A134-454B-AE42-6A769CAB7724}" sibTransId="{2F01FA86-983D-4E7C-BFBB-8B15F79C88F9}"/>
    <dgm:cxn modelId="{A34905CF-7554-4D40-9B49-BB8D246AB636}" type="presOf" srcId="{C4AC4A64-4AAD-4AB5-9151-37F8097B7BBB}" destId="{6FD3B481-B663-409C-8524-0B251149CB68}" srcOrd="0" destOrd="0" presId="urn:microsoft.com/office/officeart/2016/7/layout/BasicLinearProcessNumbered"/>
    <dgm:cxn modelId="{F3B94FE2-8328-41EB-BE75-9DA35432E298}" type="presOf" srcId="{23033FDC-2950-42F2-9482-FAF93812F641}" destId="{641D629E-A875-4DB7-8353-840D223E20CC}" srcOrd="1" destOrd="0" presId="urn:microsoft.com/office/officeart/2016/7/layout/BasicLinearProcessNumbered"/>
    <dgm:cxn modelId="{8EB69D77-C2B5-43E1-A460-D04EC3A8B133}" type="presParOf" srcId="{3A13A81A-263C-412D-9D4A-5F09D7585BBD}" destId="{9878C79F-A583-4F64-8047-A0989F374D1F}" srcOrd="0" destOrd="0" presId="urn:microsoft.com/office/officeart/2016/7/layout/BasicLinearProcessNumbered"/>
    <dgm:cxn modelId="{15B12E1A-D3E3-44FB-BA4D-A50A2AEACEEE}" type="presParOf" srcId="{9878C79F-A583-4F64-8047-A0989F374D1F}" destId="{38979D6D-89F5-4331-A9DB-A9345334A8BC}" srcOrd="0" destOrd="0" presId="urn:microsoft.com/office/officeart/2016/7/layout/BasicLinearProcessNumbered"/>
    <dgm:cxn modelId="{EFA7B6F6-20D8-48C0-8738-9F732CE4B406}" type="presParOf" srcId="{9878C79F-A583-4F64-8047-A0989F374D1F}" destId="{6FD3B481-B663-409C-8524-0B251149CB68}" srcOrd="1" destOrd="0" presId="urn:microsoft.com/office/officeart/2016/7/layout/BasicLinearProcessNumbered"/>
    <dgm:cxn modelId="{0F3AC5B3-0C85-4E0A-A574-22022184186C}" type="presParOf" srcId="{9878C79F-A583-4F64-8047-A0989F374D1F}" destId="{B3D0C460-AF2F-4DF1-9B29-60ACD3D4CE26}" srcOrd="2" destOrd="0" presId="urn:microsoft.com/office/officeart/2016/7/layout/BasicLinearProcessNumbered"/>
    <dgm:cxn modelId="{00642977-2140-4174-8CA2-8A0F94998E59}" type="presParOf" srcId="{9878C79F-A583-4F64-8047-A0989F374D1F}" destId="{641D629E-A875-4DB7-8353-840D223E20CC}" srcOrd="3" destOrd="0" presId="urn:microsoft.com/office/officeart/2016/7/layout/BasicLinearProcessNumbered"/>
    <dgm:cxn modelId="{268F067A-2A35-447F-B668-BE72B7F9722A}" type="presParOf" srcId="{3A13A81A-263C-412D-9D4A-5F09D7585BBD}" destId="{A59A8956-F893-4931-87DB-C5878BA9DA44}" srcOrd="1" destOrd="0" presId="urn:microsoft.com/office/officeart/2016/7/layout/BasicLinearProcessNumbered"/>
    <dgm:cxn modelId="{3337D24B-AC03-4BAF-9FA2-786ABB2405F8}" type="presParOf" srcId="{3A13A81A-263C-412D-9D4A-5F09D7585BBD}" destId="{13C1282B-AD50-4EF2-92CF-6622451AB38C}" srcOrd="2" destOrd="0" presId="urn:microsoft.com/office/officeart/2016/7/layout/BasicLinearProcessNumbered"/>
    <dgm:cxn modelId="{5BA004A8-8BD3-4674-9F6A-21DF29E190EC}" type="presParOf" srcId="{13C1282B-AD50-4EF2-92CF-6622451AB38C}" destId="{85291B68-1CE5-4CD8-914D-59836313E19E}" srcOrd="0" destOrd="0" presId="urn:microsoft.com/office/officeart/2016/7/layout/BasicLinearProcessNumbered"/>
    <dgm:cxn modelId="{C3BD9FD9-379C-4094-8DC5-718ED9B905EB}" type="presParOf" srcId="{13C1282B-AD50-4EF2-92CF-6622451AB38C}" destId="{1FE0680B-C6F7-41DF-8473-A5929C6BBE24}" srcOrd="1" destOrd="0" presId="urn:microsoft.com/office/officeart/2016/7/layout/BasicLinearProcessNumbered"/>
    <dgm:cxn modelId="{A634B636-A8BA-4FB2-B988-2765C2B6AED4}" type="presParOf" srcId="{13C1282B-AD50-4EF2-92CF-6622451AB38C}" destId="{F021B118-75F7-438F-B4CB-2E4265C7517F}" srcOrd="2" destOrd="0" presId="urn:microsoft.com/office/officeart/2016/7/layout/BasicLinearProcessNumbered"/>
    <dgm:cxn modelId="{FEE1CF66-6150-48EB-B68A-CBC3BE568FDA}" type="presParOf" srcId="{13C1282B-AD50-4EF2-92CF-6622451AB38C}" destId="{FD3A8763-7452-4EB8-8F7D-C7E84DB1F6F3}" srcOrd="3" destOrd="0" presId="urn:microsoft.com/office/officeart/2016/7/layout/BasicLinearProcessNumbered"/>
    <dgm:cxn modelId="{1594F507-10BB-47A6-A119-1A6B3DBD9BDE}" type="presParOf" srcId="{3A13A81A-263C-412D-9D4A-5F09D7585BBD}" destId="{98DBC408-6D09-4393-9C74-1A8FA789B35F}" srcOrd="3" destOrd="0" presId="urn:microsoft.com/office/officeart/2016/7/layout/BasicLinearProcessNumbered"/>
    <dgm:cxn modelId="{9B96969A-A5FF-4553-A4DC-1BE9C60821A4}" type="presParOf" srcId="{3A13A81A-263C-412D-9D4A-5F09D7585BBD}" destId="{14EEA1C2-D74D-458D-8703-920AEC447153}" srcOrd="4" destOrd="0" presId="urn:microsoft.com/office/officeart/2016/7/layout/BasicLinearProcessNumbered"/>
    <dgm:cxn modelId="{9D50517E-0858-4E57-A5C4-464FC6C53AD2}" type="presParOf" srcId="{14EEA1C2-D74D-458D-8703-920AEC447153}" destId="{C97E9791-6627-43AC-B9CC-1B68DC1CEA62}" srcOrd="0" destOrd="0" presId="urn:microsoft.com/office/officeart/2016/7/layout/BasicLinearProcessNumbered"/>
    <dgm:cxn modelId="{008F1040-3396-4978-93FF-826A3D52322A}" type="presParOf" srcId="{14EEA1C2-D74D-458D-8703-920AEC447153}" destId="{6862BE87-3F2E-496E-8364-E83D679210D5}" srcOrd="1" destOrd="0" presId="urn:microsoft.com/office/officeart/2016/7/layout/BasicLinearProcessNumbered"/>
    <dgm:cxn modelId="{9DD94810-D214-4462-9479-725BB75218C3}" type="presParOf" srcId="{14EEA1C2-D74D-458D-8703-920AEC447153}" destId="{800B3FE6-BCD9-4C99-A0BE-EA8CBABF5B15}" srcOrd="2" destOrd="0" presId="urn:microsoft.com/office/officeart/2016/7/layout/BasicLinearProcessNumbered"/>
    <dgm:cxn modelId="{53F39D4E-568D-493A-AC8F-F07D33CEE75F}" type="presParOf" srcId="{14EEA1C2-D74D-458D-8703-920AEC447153}" destId="{70940D1C-7029-48DA-B0B3-DD0DC2B968E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5D1818-826A-485A-8C3A-1C8E0539E10F}" type="doc">
      <dgm:prSet loTypeId="urn:microsoft.com/office/officeart/2005/8/layout/orgChart1" loCatId="hierarchy" qsTypeId="urn:microsoft.com/office/officeart/2005/8/quickstyle/simple3" qsCatId="simple" csTypeId="urn:microsoft.com/office/officeart/2005/8/colors/accent3_5" csCatId="accent3" phldr="1"/>
      <dgm:spPr/>
      <dgm:t>
        <a:bodyPr/>
        <a:lstStyle/>
        <a:p>
          <a:endParaRPr lang="en-US"/>
        </a:p>
      </dgm:t>
    </dgm:pt>
    <dgm:pt modelId="{69B452ED-4A14-4587-BBD3-8D461279C5EE}">
      <dgm:prSet phldrT="[Text]" custT="1"/>
      <dgm:spPr/>
      <dgm:t>
        <a:bodyPr/>
        <a:lstStyle/>
        <a:p>
          <a:r>
            <a:rPr lang="en-US" sz="2400" b="1" i="0" dirty="0">
              <a:latin typeface="Calibri" panose="020F0502020204030204" pitchFamily="34" charset="0"/>
              <a:cs typeface="Calibri" panose="020F0502020204030204" pitchFamily="34" charset="0"/>
            </a:rPr>
            <a:t>Types of Data Collected in Research Literature</a:t>
          </a:r>
        </a:p>
      </dgm:t>
    </dgm:pt>
    <dgm:pt modelId="{35DE5153-EB8B-48B7-91A5-641E514BFD7E}" type="parTrans" cxnId="{F9E91F1D-7B62-463A-AD71-8246AD122041}">
      <dgm:prSet/>
      <dgm:spPr/>
      <dgm:t>
        <a:bodyPr/>
        <a:lstStyle/>
        <a:p>
          <a:endParaRPr lang="en-US"/>
        </a:p>
      </dgm:t>
    </dgm:pt>
    <dgm:pt modelId="{AB262562-73EA-4387-BB5D-586997C11EA7}" type="sibTrans" cxnId="{F9E91F1D-7B62-463A-AD71-8246AD122041}">
      <dgm:prSet/>
      <dgm:spPr/>
      <dgm:t>
        <a:bodyPr/>
        <a:lstStyle/>
        <a:p>
          <a:endParaRPr lang="en-US"/>
        </a:p>
      </dgm:t>
    </dgm:pt>
    <dgm:pt modelId="{85CBA50F-39CA-47F3-A456-C3FBD2F46966}">
      <dgm:prSet phldrT="[Text]" custT="1"/>
      <dgm:spPr/>
      <dgm:t>
        <a:bodyPr/>
        <a:lstStyle/>
        <a:p>
          <a:r>
            <a:rPr lang="en-US" sz="2400" b="1" i="0" dirty="0">
              <a:latin typeface="Calibri" panose="020F0502020204030204" pitchFamily="34" charset="0"/>
              <a:cs typeface="Calibri" panose="020F0502020204030204" pitchFamily="34" charset="0"/>
            </a:rPr>
            <a:t>Metrics</a:t>
          </a:r>
          <a:endParaRPr lang="en-US" sz="3200" b="1" i="0" dirty="0">
            <a:latin typeface="Calibri" panose="020F0502020204030204" pitchFamily="34" charset="0"/>
            <a:cs typeface="Calibri" panose="020F0502020204030204" pitchFamily="34" charset="0"/>
          </a:endParaRPr>
        </a:p>
      </dgm:t>
    </dgm:pt>
    <dgm:pt modelId="{80EE3957-9578-4FD6-A47F-5BAA17FF2A80}" type="parTrans" cxnId="{7E10EEF4-DB8B-4DA0-8481-F5F758E80907}">
      <dgm:prSet/>
      <dgm:spPr/>
      <dgm:t>
        <a:bodyPr/>
        <a:lstStyle/>
        <a:p>
          <a:endParaRPr lang="en-US"/>
        </a:p>
      </dgm:t>
    </dgm:pt>
    <dgm:pt modelId="{EA47FEC8-F813-43A9-887C-7225D5A5CCCA}" type="sibTrans" cxnId="{7E10EEF4-DB8B-4DA0-8481-F5F758E80907}">
      <dgm:prSet/>
      <dgm:spPr/>
      <dgm:t>
        <a:bodyPr/>
        <a:lstStyle/>
        <a:p>
          <a:endParaRPr lang="en-US"/>
        </a:p>
      </dgm:t>
    </dgm:pt>
    <dgm:pt modelId="{B689EFDC-6955-4305-9424-50EFFAAB877C}">
      <dgm:prSet phldrT="[Text]" custT="1"/>
      <dgm:spPr/>
      <dgm:t>
        <a:bodyPr/>
        <a:lstStyle/>
        <a:p>
          <a:r>
            <a:rPr lang="en-US" sz="2400" b="1" i="0" dirty="0">
              <a:latin typeface="Calibri" panose="020F0502020204030204" pitchFamily="34" charset="0"/>
              <a:cs typeface="Calibri" panose="020F0502020204030204" pitchFamily="34" charset="0"/>
            </a:rPr>
            <a:t>Functional Failures</a:t>
          </a:r>
        </a:p>
      </dgm:t>
    </dgm:pt>
    <dgm:pt modelId="{731E5465-424A-4F1D-B3CC-9AE340634A57}" type="parTrans" cxnId="{06AB825B-586B-452E-B0EC-BB28E37D0B94}">
      <dgm:prSet/>
      <dgm:spPr/>
      <dgm:t>
        <a:bodyPr/>
        <a:lstStyle/>
        <a:p>
          <a:endParaRPr lang="en-US"/>
        </a:p>
      </dgm:t>
    </dgm:pt>
    <dgm:pt modelId="{BE7C05C8-10FA-448B-805F-5AE7FD327272}" type="sibTrans" cxnId="{06AB825B-586B-452E-B0EC-BB28E37D0B94}">
      <dgm:prSet/>
      <dgm:spPr/>
      <dgm:t>
        <a:bodyPr/>
        <a:lstStyle/>
        <a:p>
          <a:endParaRPr lang="en-US"/>
        </a:p>
      </dgm:t>
    </dgm:pt>
    <dgm:pt modelId="{1CE0564C-7138-48F2-B6B2-831D058C3826}">
      <dgm:prSet phldrT="[Text]" custT="1"/>
      <dgm:spPr/>
      <dgm:t>
        <a:bodyPr/>
        <a:lstStyle/>
        <a:p>
          <a:r>
            <a:rPr lang="en-US" sz="2400" b="1" i="0" dirty="0">
              <a:latin typeface="Calibri" panose="020F0502020204030204" pitchFamily="34" charset="0"/>
              <a:cs typeface="Calibri" panose="020F0502020204030204" pitchFamily="34" charset="0"/>
            </a:rPr>
            <a:t>Execution Logs</a:t>
          </a:r>
        </a:p>
      </dgm:t>
    </dgm:pt>
    <dgm:pt modelId="{405F0F30-30CD-4105-9CFC-A12B10207D4F}" type="parTrans" cxnId="{21211563-D59B-4D29-B274-679BBF967B2B}">
      <dgm:prSet/>
      <dgm:spPr/>
      <dgm:t>
        <a:bodyPr/>
        <a:lstStyle/>
        <a:p>
          <a:endParaRPr lang="en-US"/>
        </a:p>
      </dgm:t>
    </dgm:pt>
    <dgm:pt modelId="{C79FBBA4-98B4-426C-97FF-54C5C5E80437}" type="sibTrans" cxnId="{21211563-D59B-4D29-B274-679BBF967B2B}">
      <dgm:prSet/>
      <dgm:spPr/>
      <dgm:t>
        <a:bodyPr/>
        <a:lstStyle/>
        <a:p>
          <a:endParaRPr lang="en-US"/>
        </a:p>
      </dgm:t>
    </dgm:pt>
    <dgm:pt modelId="{68CD3343-70A1-474A-AA1A-F01615357EFF}">
      <dgm:prSet phldrT="[Text]" custT="1"/>
      <dgm:spPr/>
      <dgm:t>
        <a:bodyPr/>
        <a:lstStyle/>
        <a:p>
          <a:r>
            <a:rPr lang="en-US" sz="2400" b="1" i="0" dirty="0">
              <a:latin typeface="Calibri" panose="020F0502020204030204" pitchFamily="34" charset="0"/>
              <a:cs typeface="Calibri" panose="020F0502020204030204" pitchFamily="34" charset="0"/>
            </a:rPr>
            <a:t>System Snapshots</a:t>
          </a:r>
        </a:p>
      </dgm:t>
    </dgm:pt>
    <dgm:pt modelId="{5B2E07F0-82F7-4358-A348-1A77170C1499}" type="parTrans" cxnId="{BE71E008-7B44-454E-950E-FA62700F2AD8}">
      <dgm:prSet/>
      <dgm:spPr/>
      <dgm:t>
        <a:bodyPr/>
        <a:lstStyle/>
        <a:p>
          <a:endParaRPr lang="en-US"/>
        </a:p>
      </dgm:t>
    </dgm:pt>
    <dgm:pt modelId="{29CA1810-261B-4EC3-BAB1-689B4534ADED}" type="sibTrans" cxnId="{BE71E008-7B44-454E-950E-FA62700F2AD8}">
      <dgm:prSet/>
      <dgm:spPr/>
      <dgm:t>
        <a:bodyPr/>
        <a:lstStyle/>
        <a:p>
          <a:endParaRPr lang="en-US"/>
        </a:p>
      </dgm:t>
    </dgm:pt>
    <dgm:pt modelId="{E52082E7-53B2-4EBA-81CB-3E75040B47A0}" type="pres">
      <dgm:prSet presAssocID="{B35D1818-826A-485A-8C3A-1C8E0539E10F}" presName="hierChild1" presStyleCnt="0">
        <dgm:presLayoutVars>
          <dgm:orgChart val="1"/>
          <dgm:chPref val="1"/>
          <dgm:dir/>
          <dgm:animOne val="branch"/>
          <dgm:animLvl val="lvl"/>
          <dgm:resizeHandles/>
        </dgm:presLayoutVars>
      </dgm:prSet>
      <dgm:spPr/>
    </dgm:pt>
    <dgm:pt modelId="{2EDFF274-08B6-49AA-B02F-854FC8D09D0E}" type="pres">
      <dgm:prSet presAssocID="{69B452ED-4A14-4587-BBD3-8D461279C5EE}" presName="hierRoot1" presStyleCnt="0">
        <dgm:presLayoutVars>
          <dgm:hierBranch val="init"/>
        </dgm:presLayoutVars>
      </dgm:prSet>
      <dgm:spPr/>
    </dgm:pt>
    <dgm:pt modelId="{B43B1D8F-17ED-46C1-B40D-58CFA304A14D}" type="pres">
      <dgm:prSet presAssocID="{69B452ED-4A14-4587-BBD3-8D461279C5EE}" presName="rootComposite1" presStyleCnt="0"/>
      <dgm:spPr/>
    </dgm:pt>
    <dgm:pt modelId="{259125B6-8A68-4732-94B8-F95E9E5E4DA5}" type="pres">
      <dgm:prSet presAssocID="{69B452ED-4A14-4587-BBD3-8D461279C5EE}" presName="rootText1" presStyleLbl="node0" presStyleIdx="0" presStyleCnt="1" custScaleX="259516">
        <dgm:presLayoutVars>
          <dgm:chPref val="3"/>
        </dgm:presLayoutVars>
      </dgm:prSet>
      <dgm:spPr/>
    </dgm:pt>
    <dgm:pt modelId="{7F55E493-507D-445C-A221-C42DBC34A386}" type="pres">
      <dgm:prSet presAssocID="{69B452ED-4A14-4587-BBD3-8D461279C5EE}" presName="rootConnector1" presStyleLbl="node1" presStyleIdx="0" presStyleCnt="0"/>
      <dgm:spPr/>
    </dgm:pt>
    <dgm:pt modelId="{0CB4EE50-2663-4525-BD2A-C373D81FA883}" type="pres">
      <dgm:prSet presAssocID="{69B452ED-4A14-4587-BBD3-8D461279C5EE}" presName="hierChild2" presStyleCnt="0"/>
      <dgm:spPr/>
    </dgm:pt>
    <dgm:pt modelId="{687A8323-5331-4F9F-9DDE-2068DF91E017}" type="pres">
      <dgm:prSet presAssocID="{80EE3957-9578-4FD6-A47F-5BAA17FF2A80}" presName="Name37" presStyleLbl="parChTrans1D2" presStyleIdx="0" presStyleCnt="4"/>
      <dgm:spPr/>
    </dgm:pt>
    <dgm:pt modelId="{C81BCCD7-8A33-44AC-9F96-AB106BBB3BC9}" type="pres">
      <dgm:prSet presAssocID="{85CBA50F-39CA-47F3-A456-C3FBD2F46966}" presName="hierRoot2" presStyleCnt="0">
        <dgm:presLayoutVars>
          <dgm:hierBranch val="init"/>
        </dgm:presLayoutVars>
      </dgm:prSet>
      <dgm:spPr/>
    </dgm:pt>
    <dgm:pt modelId="{C2359380-9EC3-489B-ACDF-F0865A74291E}" type="pres">
      <dgm:prSet presAssocID="{85CBA50F-39CA-47F3-A456-C3FBD2F46966}" presName="rootComposite" presStyleCnt="0"/>
      <dgm:spPr/>
    </dgm:pt>
    <dgm:pt modelId="{C2F1D9BF-E88A-42AC-964F-E131F233462E}" type="pres">
      <dgm:prSet presAssocID="{85CBA50F-39CA-47F3-A456-C3FBD2F46966}" presName="rootText" presStyleLbl="node2" presStyleIdx="0" presStyleCnt="4">
        <dgm:presLayoutVars>
          <dgm:chPref val="3"/>
        </dgm:presLayoutVars>
      </dgm:prSet>
      <dgm:spPr/>
    </dgm:pt>
    <dgm:pt modelId="{7B585651-16CD-48D8-AAF9-62FB6A852839}" type="pres">
      <dgm:prSet presAssocID="{85CBA50F-39CA-47F3-A456-C3FBD2F46966}" presName="rootConnector" presStyleLbl="node2" presStyleIdx="0" presStyleCnt="4"/>
      <dgm:spPr/>
    </dgm:pt>
    <dgm:pt modelId="{7BE2E66D-7B79-4E8C-AE31-5A7BF403628C}" type="pres">
      <dgm:prSet presAssocID="{85CBA50F-39CA-47F3-A456-C3FBD2F46966}" presName="hierChild4" presStyleCnt="0"/>
      <dgm:spPr/>
    </dgm:pt>
    <dgm:pt modelId="{68367E00-4E7E-4013-91DB-7317ADB6AA29}" type="pres">
      <dgm:prSet presAssocID="{85CBA50F-39CA-47F3-A456-C3FBD2F46966}" presName="hierChild5" presStyleCnt="0"/>
      <dgm:spPr/>
    </dgm:pt>
    <dgm:pt modelId="{22C95390-D608-4348-9123-231255A1C11C}" type="pres">
      <dgm:prSet presAssocID="{731E5465-424A-4F1D-B3CC-9AE340634A57}" presName="Name37" presStyleLbl="parChTrans1D2" presStyleIdx="1" presStyleCnt="4"/>
      <dgm:spPr/>
    </dgm:pt>
    <dgm:pt modelId="{42DF2C55-8618-42EC-B5E6-591A06C98D28}" type="pres">
      <dgm:prSet presAssocID="{B689EFDC-6955-4305-9424-50EFFAAB877C}" presName="hierRoot2" presStyleCnt="0">
        <dgm:presLayoutVars>
          <dgm:hierBranch val="init"/>
        </dgm:presLayoutVars>
      </dgm:prSet>
      <dgm:spPr/>
    </dgm:pt>
    <dgm:pt modelId="{0BA0147E-CDB5-4EAD-93C4-04D1946FB232}" type="pres">
      <dgm:prSet presAssocID="{B689EFDC-6955-4305-9424-50EFFAAB877C}" presName="rootComposite" presStyleCnt="0"/>
      <dgm:spPr/>
    </dgm:pt>
    <dgm:pt modelId="{A4AAD006-B569-47D1-A42F-CDA1E309BB71}" type="pres">
      <dgm:prSet presAssocID="{B689EFDC-6955-4305-9424-50EFFAAB877C}" presName="rootText" presStyleLbl="node2" presStyleIdx="1" presStyleCnt="4">
        <dgm:presLayoutVars>
          <dgm:chPref val="3"/>
        </dgm:presLayoutVars>
      </dgm:prSet>
      <dgm:spPr/>
    </dgm:pt>
    <dgm:pt modelId="{1682F855-9CCD-4449-B717-D0C2026B6240}" type="pres">
      <dgm:prSet presAssocID="{B689EFDC-6955-4305-9424-50EFFAAB877C}" presName="rootConnector" presStyleLbl="node2" presStyleIdx="1" presStyleCnt="4"/>
      <dgm:spPr/>
    </dgm:pt>
    <dgm:pt modelId="{8EE0D24C-EE15-48FF-89B5-2CE49A1927B6}" type="pres">
      <dgm:prSet presAssocID="{B689EFDC-6955-4305-9424-50EFFAAB877C}" presName="hierChild4" presStyleCnt="0"/>
      <dgm:spPr/>
    </dgm:pt>
    <dgm:pt modelId="{74478B1F-0FC8-4C75-907B-9CE795A9E7BA}" type="pres">
      <dgm:prSet presAssocID="{B689EFDC-6955-4305-9424-50EFFAAB877C}" presName="hierChild5" presStyleCnt="0"/>
      <dgm:spPr/>
    </dgm:pt>
    <dgm:pt modelId="{7E28AAD8-ACCC-46C5-BDC8-D64BAC87F35B}" type="pres">
      <dgm:prSet presAssocID="{405F0F30-30CD-4105-9CFC-A12B10207D4F}" presName="Name37" presStyleLbl="parChTrans1D2" presStyleIdx="2" presStyleCnt="4"/>
      <dgm:spPr/>
    </dgm:pt>
    <dgm:pt modelId="{C2004B58-1879-438D-B806-CCDD15D19D13}" type="pres">
      <dgm:prSet presAssocID="{1CE0564C-7138-48F2-B6B2-831D058C3826}" presName="hierRoot2" presStyleCnt="0">
        <dgm:presLayoutVars>
          <dgm:hierBranch val="init"/>
        </dgm:presLayoutVars>
      </dgm:prSet>
      <dgm:spPr/>
    </dgm:pt>
    <dgm:pt modelId="{5EC163DF-BD9A-4FE6-9C50-6E896BE6E23B}" type="pres">
      <dgm:prSet presAssocID="{1CE0564C-7138-48F2-B6B2-831D058C3826}" presName="rootComposite" presStyleCnt="0"/>
      <dgm:spPr/>
    </dgm:pt>
    <dgm:pt modelId="{090BFF5F-FE12-4308-8E67-16144D140CFA}" type="pres">
      <dgm:prSet presAssocID="{1CE0564C-7138-48F2-B6B2-831D058C3826}" presName="rootText" presStyleLbl="node2" presStyleIdx="2" presStyleCnt="4">
        <dgm:presLayoutVars>
          <dgm:chPref val="3"/>
        </dgm:presLayoutVars>
      </dgm:prSet>
      <dgm:spPr/>
    </dgm:pt>
    <dgm:pt modelId="{29750957-715D-4FA3-8AFB-355618272CE5}" type="pres">
      <dgm:prSet presAssocID="{1CE0564C-7138-48F2-B6B2-831D058C3826}" presName="rootConnector" presStyleLbl="node2" presStyleIdx="2" presStyleCnt="4"/>
      <dgm:spPr/>
    </dgm:pt>
    <dgm:pt modelId="{CD03AB9D-92F1-4BA0-93C5-AB79D0117C56}" type="pres">
      <dgm:prSet presAssocID="{1CE0564C-7138-48F2-B6B2-831D058C3826}" presName="hierChild4" presStyleCnt="0"/>
      <dgm:spPr/>
    </dgm:pt>
    <dgm:pt modelId="{8AF79B80-F0F4-4FE4-82D6-14C7DAFFF9B0}" type="pres">
      <dgm:prSet presAssocID="{1CE0564C-7138-48F2-B6B2-831D058C3826}" presName="hierChild5" presStyleCnt="0"/>
      <dgm:spPr/>
    </dgm:pt>
    <dgm:pt modelId="{409EEA61-DF1A-4408-A241-4A74D903325A}" type="pres">
      <dgm:prSet presAssocID="{5B2E07F0-82F7-4358-A348-1A77170C1499}" presName="Name37" presStyleLbl="parChTrans1D2" presStyleIdx="3" presStyleCnt="4"/>
      <dgm:spPr/>
    </dgm:pt>
    <dgm:pt modelId="{2751A8A9-5AC6-432A-95A7-DF93D8BA22AA}" type="pres">
      <dgm:prSet presAssocID="{68CD3343-70A1-474A-AA1A-F01615357EFF}" presName="hierRoot2" presStyleCnt="0">
        <dgm:presLayoutVars>
          <dgm:hierBranch val="init"/>
        </dgm:presLayoutVars>
      </dgm:prSet>
      <dgm:spPr/>
    </dgm:pt>
    <dgm:pt modelId="{B24B94EE-034F-42F1-9B5F-BF411F2F7E52}" type="pres">
      <dgm:prSet presAssocID="{68CD3343-70A1-474A-AA1A-F01615357EFF}" presName="rootComposite" presStyleCnt="0"/>
      <dgm:spPr/>
    </dgm:pt>
    <dgm:pt modelId="{6BCBC9C3-94C4-4FF5-A50B-4B1AA662D631}" type="pres">
      <dgm:prSet presAssocID="{68CD3343-70A1-474A-AA1A-F01615357EFF}" presName="rootText" presStyleLbl="node2" presStyleIdx="3" presStyleCnt="4">
        <dgm:presLayoutVars>
          <dgm:chPref val="3"/>
        </dgm:presLayoutVars>
      </dgm:prSet>
      <dgm:spPr/>
    </dgm:pt>
    <dgm:pt modelId="{31382E90-3E58-47CE-B872-8510FA92CAE0}" type="pres">
      <dgm:prSet presAssocID="{68CD3343-70A1-474A-AA1A-F01615357EFF}" presName="rootConnector" presStyleLbl="node2" presStyleIdx="3" presStyleCnt="4"/>
      <dgm:spPr/>
    </dgm:pt>
    <dgm:pt modelId="{F5532842-1C75-43FC-BE14-8F8AC9F7A809}" type="pres">
      <dgm:prSet presAssocID="{68CD3343-70A1-474A-AA1A-F01615357EFF}" presName="hierChild4" presStyleCnt="0"/>
      <dgm:spPr/>
    </dgm:pt>
    <dgm:pt modelId="{E0FCD227-2394-4933-9C9F-7D33065436A6}" type="pres">
      <dgm:prSet presAssocID="{68CD3343-70A1-474A-AA1A-F01615357EFF}" presName="hierChild5" presStyleCnt="0"/>
      <dgm:spPr/>
    </dgm:pt>
    <dgm:pt modelId="{08A0730E-6C49-4363-8AD1-D35BEFC1BAAD}" type="pres">
      <dgm:prSet presAssocID="{69B452ED-4A14-4587-BBD3-8D461279C5EE}" presName="hierChild3" presStyleCnt="0"/>
      <dgm:spPr/>
    </dgm:pt>
  </dgm:ptLst>
  <dgm:cxnLst>
    <dgm:cxn modelId="{BE71E008-7B44-454E-950E-FA62700F2AD8}" srcId="{69B452ED-4A14-4587-BBD3-8D461279C5EE}" destId="{68CD3343-70A1-474A-AA1A-F01615357EFF}" srcOrd="3" destOrd="0" parTransId="{5B2E07F0-82F7-4358-A348-1A77170C1499}" sibTransId="{29CA1810-261B-4EC3-BAB1-689B4534ADED}"/>
    <dgm:cxn modelId="{F075A30F-D53F-408A-B968-84F8421682EC}" type="presOf" srcId="{68CD3343-70A1-474A-AA1A-F01615357EFF}" destId="{6BCBC9C3-94C4-4FF5-A50B-4B1AA662D631}" srcOrd="0" destOrd="0" presId="urn:microsoft.com/office/officeart/2005/8/layout/orgChart1"/>
    <dgm:cxn modelId="{F9E91F1D-7B62-463A-AD71-8246AD122041}" srcId="{B35D1818-826A-485A-8C3A-1C8E0539E10F}" destId="{69B452ED-4A14-4587-BBD3-8D461279C5EE}" srcOrd="0" destOrd="0" parTransId="{35DE5153-EB8B-48B7-91A5-641E514BFD7E}" sibTransId="{AB262562-73EA-4387-BB5D-586997C11EA7}"/>
    <dgm:cxn modelId="{9F25C42E-CCA1-40ED-AA3E-081F70A4164F}" type="presOf" srcId="{5B2E07F0-82F7-4358-A348-1A77170C1499}" destId="{409EEA61-DF1A-4408-A241-4A74D903325A}" srcOrd="0" destOrd="0" presId="urn:microsoft.com/office/officeart/2005/8/layout/orgChart1"/>
    <dgm:cxn modelId="{AD671037-0EFE-4BD9-9E90-7924D11777AD}" type="presOf" srcId="{80EE3957-9578-4FD6-A47F-5BAA17FF2A80}" destId="{687A8323-5331-4F9F-9DDE-2068DF91E017}" srcOrd="0" destOrd="0" presId="urn:microsoft.com/office/officeart/2005/8/layout/orgChart1"/>
    <dgm:cxn modelId="{B0959F3B-2BB4-43F1-BA08-19396D952537}" type="presOf" srcId="{69B452ED-4A14-4587-BBD3-8D461279C5EE}" destId="{7F55E493-507D-445C-A221-C42DBC34A386}" srcOrd="1" destOrd="0" presId="urn:microsoft.com/office/officeart/2005/8/layout/orgChart1"/>
    <dgm:cxn modelId="{06AB825B-586B-452E-B0EC-BB28E37D0B94}" srcId="{69B452ED-4A14-4587-BBD3-8D461279C5EE}" destId="{B689EFDC-6955-4305-9424-50EFFAAB877C}" srcOrd="1" destOrd="0" parTransId="{731E5465-424A-4F1D-B3CC-9AE340634A57}" sibTransId="{BE7C05C8-10FA-448B-805F-5AE7FD327272}"/>
    <dgm:cxn modelId="{21211563-D59B-4D29-B274-679BBF967B2B}" srcId="{69B452ED-4A14-4587-BBD3-8D461279C5EE}" destId="{1CE0564C-7138-48F2-B6B2-831D058C3826}" srcOrd="2" destOrd="0" parTransId="{405F0F30-30CD-4105-9CFC-A12B10207D4F}" sibTransId="{C79FBBA4-98B4-426C-97FF-54C5C5E80437}"/>
    <dgm:cxn modelId="{C1B1334A-7669-4EA8-85F1-91DA16405618}" type="presOf" srcId="{68CD3343-70A1-474A-AA1A-F01615357EFF}" destId="{31382E90-3E58-47CE-B872-8510FA92CAE0}" srcOrd="1" destOrd="0" presId="urn:microsoft.com/office/officeart/2005/8/layout/orgChart1"/>
    <dgm:cxn modelId="{630F5657-F86E-4D7E-809A-B2F2DAD1A565}" type="presOf" srcId="{405F0F30-30CD-4105-9CFC-A12B10207D4F}" destId="{7E28AAD8-ACCC-46C5-BDC8-D64BAC87F35B}" srcOrd="0" destOrd="0" presId="urn:microsoft.com/office/officeart/2005/8/layout/orgChart1"/>
    <dgm:cxn modelId="{DFBA4F92-B6C5-449A-B13F-26606EEB9BB3}" type="presOf" srcId="{69B452ED-4A14-4587-BBD3-8D461279C5EE}" destId="{259125B6-8A68-4732-94B8-F95E9E5E4DA5}" srcOrd="0" destOrd="0" presId="urn:microsoft.com/office/officeart/2005/8/layout/orgChart1"/>
    <dgm:cxn modelId="{7952AEA5-F0A8-4101-9DED-492A5C5F1173}" type="presOf" srcId="{B689EFDC-6955-4305-9424-50EFFAAB877C}" destId="{1682F855-9CCD-4449-B717-D0C2026B6240}" srcOrd="1" destOrd="0" presId="urn:microsoft.com/office/officeart/2005/8/layout/orgChart1"/>
    <dgm:cxn modelId="{82840BAC-D18D-4661-9B12-7B1030A34A2A}" type="presOf" srcId="{85CBA50F-39CA-47F3-A456-C3FBD2F46966}" destId="{C2F1D9BF-E88A-42AC-964F-E131F233462E}" srcOrd="0" destOrd="0" presId="urn:microsoft.com/office/officeart/2005/8/layout/orgChart1"/>
    <dgm:cxn modelId="{31B721B3-4961-47AE-9FEF-A86EE7EB2D85}" type="presOf" srcId="{B35D1818-826A-485A-8C3A-1C8E0539E10F}" destId="{E52082E7-53B2-4EBA-81CB-3E75040B47A0}" srcOrd="0" destOrd="0" presId="urn:microsoft.com/office/officeart/2005/8/layout/orgChart1"/>
    <dgm:cxn modelId="{023C0CBA-A448-4B4B-A846-72F8E813DC7B}" type="presOf" srcId="{1CE0564C-7138-48F2-B6B2-831D058C3826}" destId="{29750957-715D-4FA3-8AFB-355618272CE5}" srcOrd="1" destOrd="0" presId="urn:microsoft.com/office/officeart/2005/8/layout/orgChart1"/>
    <dgm:cxn modelId="{843090BF-08F1-44EA-B19E-0F85D627092C}" type="presOf" srcId="{1CE0564C-7138-48F2-B6B2-831D058C3826}" destId="{090BFF5F-FE12-4308-8E67-16144D140CFA}" srcOrd="0" destOrd="0" presId="urn:microsoft.com/office/officeart/2005/8/layout/orgChart1"/>
    <dgm:cxn modelId="{463B38C5-C031-4D09-BCA3-78200BBFB511}" type="presOf" srcId="{731E5465-424A-4F1D-B3CC-9AE340634A57}" destId="{22C95390-D608-4348-9123-231255A1C11C}" srcOrd="0" destOrd="0" presId="urn:microsoft.com/office/officeart/2005/8/layout/orgChart1"/>
    <dgm:cxn modelId="{387D3CD5-CE22-4546-A42B-BBB2DEE906A4}" type="presOf" srcId="{85CBA50F-39CA-47F3-A456-C3FBD2F46966}" destId="{7B585651-16CD-48D8-AAF9-62FB6A852839}" srcOrd="1" destOrd="0" presId="urn:microsoft.com/office/officeart/2005/8/layout/orgChart1"/>
    <dgm:cxn modelId="{7E10EEF4-DB8B-4DA0-8481-F5F758E80907}" srcId="{69B452ED-4A14-4587-BBD3-8D461279C5EE}" destId="{85CBA50F-39CA-47F3-A456-C3FBD2F46966}" srcOrd="0" destOrd="0" parTransId="{80EE3957-9578-4FD6-A47F-5BAA17FF2A80}" sibTransId="{EA47FEC8-F813-43A9-887C-7225D5A5CCCA}"/>
    <dgm:cxn modelId="{2E073BFF-4CE6-4D75-8E97-B35E17A429B9}" type="presOf" srcId="{B689EFDC-6955-4305-9424-50EFFAAB877C}" destId="{A4AAD006-B569-47D1-A42F-CDA1E309BB71}" srcOrd="0" destOrd="0" presId="urn:microsoft.com/office/officeart/2005/8/layout/orgChart1"/>
    <dgm:cxn modelId="{851BAD84-86FB-4636-8904-628EE5082950}" type="presParOf" srcId="{E52082E7-53B2-4EBA-81CB-3E75040B47A0}" destId="{2EDFF274-08B6-49AA-B02F-854FC8D09D0E}" srcOrd="0" destOrd="0" presId="urn:microsoft.com/office/officeart/2005/8/layout/orgChart1"/>
    <dgm:cxn modelId="{542B7E74-58AA-4E65-90E2-0170EE4C90E4}" type="presParOf" srcId="{2EDFF274-08B6-49AA-B02F-854FC8D09D0E}" destId="{B43B1D8F-17ED-46C1-B40D-58CFA304A14D}" srcOrd="0" destOrd="0" presId="urn:microsoft.com/office/officeart/2005/8/layout/orgChart1"/>
    <dgm:cxn modelId="{A60F3CC9-7109-434B-8508-FC682D6638BB}" type="presParOf" srcId="{B43B1D8F-17ED-46C1-B40D-58CFA304A14D}" destId="{259125B6-8A68-4732-94B8-F95E9E5E4DA5}" srcOrd="0" destOrd="0" presId="urn:microsoft.com/office/officeart/2005/8/layout/orgChart1"/>
    <dgm:cxn modelId="{4D8DB9BA-EB16-4609-9A93-D48441D27956}" type="presParOf" srcId="{B43B1D8F-17ED-46C1-B40D-58CFA304A14D}" destId="{7F55E493-507D-445C-A221-C42DBC34A386}" srcOrd="1" destOrd="0" presId="urn:microsoft.com/office/officeart/2005/8/layout/orgChart1"/>
    <dgm:cxn modelId="{63FA1512-2BDF-41DF-A04B-C74BDD226C6B}" type="presParOf" srcId="{2EDFF274-08B6-49AA-B02F-854FC8D09D0E}" destId="{0CB4EE50-2663-4525-BD2A-C373D81FA883}" srcOrd="1" destOrd="0" presId="urn:microsoft.com/office/officeart/2005/8/layout/orgChart1"/>
    <dgm:cxn modelId="{10344D5B-3865-4756-B655-BC35DA3CD4BA}" type="presParOf" srcId="{0CB4EE50-2663-4525-BD2A-C373D81FA883}" destId="{687A8323-5331-4F9F-9DDE-2068DF91E017}" srcOrd="0" destOrd="0" presId="urn:microsoft.com/office/officeart/2005/8/layout/orgChart1"/>
    <dgm:cxn modelId="{1C7944CF-ADF3-46F3-BF03-1675D1E57091}" type="presParOf" srcId="{0CB4EE50-2663-4525-BD2A-C373D81FA883}" destId="{C81BCCD7-8A33-44AC-9F96-AB106BBB3BC9}" srcOrd="1" destOrd="0" presId="urn:microsoft.com/office/officeart/2005/8/layout/orgChart1"/>
    <dgm:cxn modelId="{4B0C8F2A-F630-49EA-9582-FE07AD5E2A9B}" type="presParOf" srcId="{C81BCCD7-8A33-44AC-9F96-AB106BBB3BC9}" destId="{C2359380-9EC3-489B-ACDF-F0865A74291E}" srcOrd="0" destOrd="0" presId="urn:microsoft.com/office/officeart/2005/8/layout/orgChart1"/>
    <dgm:cxn modelId="{FFFDDBED-6B3F-49F5-A048-C3B166ABDAC9}" type="presParOf" srcId="{C2359380-9EC3-489B-ACDF-F0865A74291E}" destId="{C2F1D9BF-E88A-42AC-964F-E131F233462E}" srcOrd="0" destOrd="0" presId="urn:microsoft.com/office/officeart/2005/8/layout/orgChart1"/>
    <dgm:cxn modelId="{88FE5C11-849F-4966-AB38-C8D09175D62E}" type="presParOf" srcId="{C2359380-9EC3-489B-ACDF-F0865A74291E}" destId="{7B585651-16CD-48D8-AAF9-62FB6A852839}" srcOrd="1" destOrd="0" presId="urn:microsoft.com/office/officeart/2005/8/layout/orgChart1"/>
    <dgm:cxn modelId="{C1734BF5-99C8-4837-9419-F92D2288AF6A}" type="presParOf" srcId="{C81BCCD7-8A33-44AC-9F96-AB106BBB3BC9}" destId="{7BE2E66D-7B79-4E8C-AE31-5A7BF403628C}" srcOrd="1" destOrd="0" presId="urn:microsoft.com/office/officeart/2005/8/layout/orgChart1"/>
    <dgm:cxn modelId="{F3387349-2823-4719-BA54-60A38A3311FD}" type="presParOf" srcId="{C81BCCD7-8A33-44AC-9F96-AB106BBB3BC9}" destId="{68367E00-4E7E-4013-91DB-7317ADB6AA29}" srcOrd="2" destOrd="0" presId="urn:microsoft.com/office/officeart/2005/8/layout/orgChart1"/>
    <dgm:cxn modelId="{3631C3D1-0CEB-45B6-98E4-0B3C63DF0505}" type="presParOf" srcId="{0CB4EE50-2663-4525-BD2A-C373D81FA883}" destId="{22C95390-D608-4348-9123-231255A1C11C}" srcOrd="2" destOrd="0" presId="urn:microsoft.com/office/officeart/2005/8/layout/orgChart1"/>
    <dgm:cxn modelId="{8553EC1D-7AC1-4BAB-8DEB-D7356075A759}" type="presParOf" srcId="{0CB4EE50-2663-4525-BD2A-C373D81FA883}" destId="{42DF2C55-8618-42EC-B5E6-591A06C98D28}" srcOrd="3" destOrd="0" presId="urn:microsoft.com/office/officeart/2005/8/layout/orgChart1"/>
    <dgm:cxn modelId="{8571B6DA-E75D-44B8-B742-9FFE67199D7A}" type="presParOf" srcId="{42DF2C55-8618-42EC-B5E6-591A06C98D28}" destId="{0BA0147E-CDB5-4EAD-93C4-04D1946FB232}" srcOrd="0" destOrd="0" presId="urn:microsoft.com/office/officeart/2005/8/layout/orgChart1"/>
    <dgm:cxn modelId="{82217BC9-3E55-40C9-A976-3901EAFA6E00}" type="presParOf" srcId="{0BA0147E-CDB5-4EAD-93C4-04D1946FB232}" destId="{A4AAD006-B569-47D1-A42F-CDA1E309BB71}" srcOrd="0" destOrd="0" presId="urn:microsoft.com/office/officeart/2005/8/layout/orgChart1"/>
    <dgm:cxn modelId="{27E494BE-87D6-44D9-AB46-D00814371492}" type="presParOf" srcId="{0BA0147E-CDB5-4EAD-93C4-04D1946FB232}" destId="{1682F855-9CCD-4449-B717-D0C2026B6240}" srcOrd="1" destOrd="0" presId="urn:microsoft.com/office/officeart/2005/8/layout/orgChart1"/>
    <dgm:cxn modelId="{C70FEE16-64B5-4352-85B2-DED6DBF2BD9A}" type="presParOf" srcId="{42DF2C55-8618-42EC-B5E6-591A06C98D28}" destId="{8EE0D24C-EE15-48FF-89B5-2CE49A1927B6}" srcOrd="1" destOrd="0" presId="urn:microsoft.com/office/officeart/2005/8/layout/orgChart1"/>
    <dgm:cxn modelId="{1BF21608-8E73-4ADC-955E-A3A9441CF235}" type="presParOf" srcId="{42DF2C55-8618-42EC-B5E6-591A06C98D28}" destId="{74478B1F-0FC8-4C75-907B-9CE795A9E7BA}" srcOrd="2" destOrd="0" presId="urn:microsoft.com/office/officeart/2005/8/layout/orgChart1"/>
    <dgm:cxn modelId="{F2CDE88F-CE0E-449A-9732-13FC32A62824}" type="presParOf" srcId="{0CB4EE50-2663-4525-BD2A-C373D81FA883}" destId="{7E28AAD8-ACCC-46C5-BDC8-D64BAC87F35B}" srcOrd="4" destOrd="0" presId="urn:microsoft.com/office/officeart/2005/8/layout/orgChart1"/>
    <dgm:cxn modelId="{37F9B42F-7FE3-4186-9C20-4A572238404F}" type="presParOf" srcId="{0CB4EE50-2663-4525-BD2A-C373D81FA883}" destId="{C2004B58-1879-438D-B806-CCDD15D19D13}" srcOrd="5" destOrd="0" presId="urn:microsoft.com/office/officeart/2005/8/layout/orgChart1"/>
    <dgm:cxn modelId="{05504692-ADF8-4A71-A305-F1F066FB2D0F}" type="presParOf" srcId="{C2004B58-1879-438D-B806-CCDD15D19D13}" destId="{5EC163DF-BD9A-4FE6-9C50-6E896BE6E23B}" srcOrd="0" destOrd="0" presId="urn:microsoft.com/office/officeart/2005/8/layout/orgChart1"/>
    <dgm:cxn modelId="{10299538-C7C1-4350-BCB2-133C75B27ABE}" type="presParOf" srcId="{5EC163DF-BD9A-4FE6-9C50-6E896BE6E23B}" destId="{090BFF5F-FE12-4308-8E67-16144D140CFA}" srcOrd="0" destOrd="0" presId="urn:microsoft.com/office/officeart/2005/8/layout/orgChart1"/>
    <dgm:cxn modelId="{3C749C3E-A79E-4F9E-BE04-06F481E580F0}" type="presParOf" srcId="{5EC163DF-BD9A-4FE6-9C50-6E896BE6E23B}" destId="{29750957-715D-4FA3-8AFB-355618272CE5}" srcOrd="1" destOrd="0" presId="urn:microsoft.com/office/officeart/2005/8/layout/orgChart1"/>
    <dgm:cxn modelId="{65604E40-66A3-464D-9EB8-C7D84E277E2D}" type="presParOf" srcId="{C2004B58-1879-438D-B806-CCDD15D19D13}" destId="{CD03AB9D-92F1-4BA0-93C5-AB79D0117C56}" srcOrd="1" destOrd="0" presId="urn:microsoft.com/office/officeart/2005/8/layout/orgChart1"/>
    <dgm:cxn modelId="{0CB0F918-71BE-44A3-B5C8-73CCD316F4AA}" type="presParOf" srcId="{C2004B58-1879-438D-B806-CCDD15D19D13}" destId="{8AF79B80-F0F4-4FE4-82D6-14C7DAFFF9B0}" srcOrd="2" destOrd="0" presId="urn:microsoft.com/office/officeart/2005/8/layout/orgChart1"/>
    <dgm:cxn modelId="{D5594293-8A03-4F8B-84A4-FD8CF4F89BB8}" type="presParOf" srcId="{0CB4EE50-2663-4525-BD2A-C373D81FA883}" destId="{409EEA61-DF1A-4408-A241-4A74D903325A}" srcOrd="6" destOrd="0" presId="urn:microsoft.com/office/officeart/2005/8/layout/orgChart1"/>
    <dgm:cxn modelId="{1FA6DB07-26F1-48C4-B2D3-8AF1A82BDD75}" type="presParOf" srcId="{0CB4EE50-2663-4525-BD2A-C373D81FA883}" destId="{2751A8A9-5AC6-432A-95A7-DF93D8BA22AA}" srcOrd="7" destOrd="0" presId="urn:microsoft.com/office/officeart/2005/8/layout/orgChart1"/>
    <dgm:cxn modelId="{B25F1CBB-49CD-4C5D-A8BD-227CCB670BBB}" type="presParOf" srcId="{2751A8A9-5AC6-432A-95A7-DF93D8BA22AA}" destId="{B24B94EE-034F-42F1-9B5F-BF411F2F7E52}" srcOrd="0" destOrd="0" presId="urn:microsoft.com/office/officeart/2005/8/layout/orgChart1"/>
    <dgm:cxn modelId="{BB5004C5-6178-45F9-9D01-0B7542D9CE27}" type="presParOf" srcId="{B24B94EE-034F-42F1-9B5F-BF411F2F7E52}" destId="{6BCBC9C3-94C4-4FF5-A50B-4B1AA662D631}" srcOrd="0" destOrd="0" presId="urn:microsoft.com/office/officeart/2005/8/layout/orgChart1"/>
    <dgm:cxn modelId="{821D6193-963A-483D-8DD8-5143D9AB501D}" type="presParOf" srcId="{B24B94EE-034F-42F1-9B5F-BF411F2F7E52}" destId="{31382E90-3E58-47CE-B872-8510FA92CAE0}" srcOrd="1" destOrd="0" presId="urn:microsoft.com/office/officeart/2005/8/layout/orgChart1"/>
    <dgm:cxn modelId="{AB5A07CF-FDFA-4453-8FEB-C6BB6C15C796}" type="presParOf" srcId="{2751A8A9-5AC6-432A-95A7-DF93D8BA22AA}" destId="{F5532842-1C75-43FC-BE14-8F8AC9F7A809}" srcOrd="1" destOrd="0" presId="urn:microsoft.com/office/officeart/2005/8/layout/orgChart1"/>
    <dgm:cxn modelId="{EF9D7CEF-0295-419D-9D79-BDF181AEC023}" type="presParOf" srcId="{2751A8A9-5AC6-432A-95A7-DF93D8BA22AA}" destId="{E0FCD227-2394-4933-9C9F-7D33065436A6}" srcOrd="2" destOrd="0" presId="urn:microsoft.com/office/officeart/2005/8/layout/orgChart1"/>
    <dgm:cxn modelId="{7805731D-96E0-460C-99CA-CC04A903AE61}" type="presParOf" srcId="{2EDFF274-08B6-49AA-B02F-854FC8D09D0E}" destId="{08A0730E-6C49-4363-8AD1-D35BEFC1BAA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890B1F-156E-4B67-970F-AB5F75DD4FF7}" type="doc">
      <dgm:prSet loTypeId="urn:microsoft.com/office/officeart/2016/7/layout/BasicLinearProcessNumbered" loCatId="process" qsTypeId="urn:microsoft.com/office/officeart/2005/8/quickstyle/simple4" qsCatId="simple" csTypeId="urn:microsoft.com/office/officeart/2005/8/colors/accent3_2" csCatId="accent3" phldr="1"/>
      <dgm:spPr/>
      <dgm:t>
        <a:bodyPr/>
        <a:lstStyle/>
        <a:p>
          <a:endParaRPr lang="en-US"/>
        </a:p>
      </dgm:t>
    </dgm:pt>
    <dgm:pt modelId="{23033FDC-2950-42F2-9482-FAF93812F641}">
      <dgm:prSet/>
      <dgm:spPr/>
      <dgm:t>
        <a:bodyPr/>
        <a:lstStyle/>
        <a:p>
          <a:endParaRPr lang="en-US" dirty="0"/>
        </a:p>
      </dgm:t>
    </dgm:pt>
    <dgm:pt modelId="{D35E6423-3530-4F95-87CE-2355DC7F3C81}" type="parTrans" cxnId="{0AE8295E-DDA9-4E34-B1AF-6E894FDD6EE8}">
      <dgm:prSet/>
      <dgm:spPr/>
      <dgm:t>
        <a:bodyPr/>
        <a:lstStyle/>
        <a:p>
          <a:endParaRPr lang="en-US"/>
        </a:p>
      </dgm:t>
    </dgm:pt>
    <dgm:pt modelId="{C4AC4A64-4AAD-4AB5-9151-37F8097B7BBB}" type="sibTrans" cxnId="{0AE8295E-DDA9-4E34-B1AF-6E894FDD6EE8}">
      <dgm:prSet phldrT="1" phldr="0"/>
      <dgm:spPr/>
      <dgm:t>
        <a:bodyPr/>
        <a:lstStyle/>
        <a:p>
          <a:r>
            <a:rPr lang="en-US" dirty="0"/>
            <a:t>1</a:t>
          </a:r>
        </a:p>
      </dgm:t>
    </dgm:pt>
    <dgm:pt modelId="{BA899A07-295E-41BE-8FB9-A32C88C6CD10}">
      <dgm:prSet/>
      <dgm:spPr/>
      <dgm:t>
        <a:bodyPr/>
        <a:lstStyle/>
        <a:p>
          <a:endParaRPr lang="en-US" dirty="0"/>
        </a:p>
      </dgm:t>
    </dgm:pt>
    <dgm:pt modelId="{A6D232C4-A134-454B-AE42-6A769CAB7724}" type="parTrans" cxnId="{7E697DBA-0391-486B-8BD4-CAB7C795D8E5}">
      <dgm:prSet/>
      <dgm:spPr/>
      <dgm:t>
        <a:bodyPr/>
        <a:lstStyle/>
        <a:p>
          <a:endParaRPr lang="en-US"/>
        </a:p>
      </dgm:t>
    </dgm:pt>
    <dgm:pt modelId="{2F01FA86-983D-4E7C-BFBB-8B15F79C88F9}" type="sibTrans" cxnId="{7E697DBA-0391-486B-8BD4-CAB7C795D8E5}">
      <dgm:prSet phldrT="2" phldr="0"/>
      <dgm:spPr/>
      <dgm:t>
        <a:bodyPr/>
        <a:lstStyle/>
        <a:p>
          <a:r>
            <a:rPr lang="en-US" dirty="0"/>
            <a:t>3</a:t>
          </a:r>
        </a:p>
      </dgm:t>
    </dgm:pt>
    <dgm:pt modelId="{11F33EFA-46D4-4F3C-AA26-52900500275D}">
      <dgm:prSet/>
      <dgm:spPr/>
      <dgm:t>
        <a:bodyPr/>
        <a:lstStyle/>
        <a:p>
          <a:endParaRPr lang="en-US" dirty="0"/>
        </a:p>
      </dgm:t>
    </dgm:pt>
    <dgm:pt modelId="{EB1F362C-51EC-473B-95D2-7527F7C1837A}" type="parTrans" cxnId="{C3F4E50D-9634-4DD8-AE91-B8AE5A378CD7}">
      <dgm:prSet/>
      <dgm:spPr/>
      <dgm:t>
        <a:bodyPr/>
        <a:lstStyle/>
        <a:p>
          <a:endParaRPr lang="en-US"/>
        </a:p>
      </dgm:t>
    </dgm:pt>
    <dgm:pt modelId="{C635018D-02C2-4D81-B013-1C16E1DD92F2}" type="sibTrans" cxnId="{C3F4E50D-9634-4DD8-AE91-B8AE5A378CD7}">
      <dgm:prSet/>
      <dgm:spPr/>
      <dgm:t>
        <a:bodyPr/>
        <a:lstStyle/>
        <a:p>
          <a:r>
            <a:rPr lang="en-US" dirty="0"/>
            <a:t>2</a:t>
          </a:r>
        </a:p>
      </dgm:t>
    </dgm:pt>
    <dgm:pt modelId="{3A13A81A-263C-412D-9D4A-5F09D7585BBD}" type="pres">
      <dgm:prSet presAssocID="{3A890B1F-156E-4B67-970F-AB5F75DD4FF7}" presName="Name0" presStyleCnt="0">
        <dgm:presLayoutVars>
          <dgm:animLvl val="lvl"/>
          <dgm:resizeHandles val="exact"/>
        </dgm:presLayoutVars>
      </dgm:prSet>
      <dgm:spPr/>
    </dgm:pt>
    <dgm:pt modelId="{9878C79F-A583-4F64-8047-A0989F374D1F}" type="pres">
      <dgm:prSet presAssocID="{23033FDC-2950-42F2-9482-FAF93812F641}" presName="compositeNode" presStyleCnt="0">
        <dgm:presLayoutVars>
          <dgm:bulletEnabled val="1"/>
        </dgm:presLayoutVars>
      </dgm:prSet>
      <dgm:spPr/>
    </dgm:pt>
    <dgm:pt modelId="{38979D6D-89F5-4331-A9DB-A9345334A8BC}" type="pres">
      <dgm:prSet presAssocID="{23033FDC-2950-42F2-9482-FAF93812F641}" presName="bgRect" presStyleLbl="bgAccFollowNode1" presStyleIdx="0" presStyleCnt="3" custLinFactNeighborX="-321" custLinFactNeighborY="-6456"/>
      <dgm:spPr/>
    </dgm:pt>
    <dgm:pt modelId="{6FD3B481-B663-409C-8524-0B251149CB68}" type="pres">
      <dgm:prSet presAssocID="{C4AC4A64-4AAD-4AB5-9151-37F8097B7BBB}" presName="sibTransNodeCircle" presStyleLbl="alignNode1" presStyleIdx="0" presStyleCnt="6" custScaleX="41309" custScaleY="40821" custLinFactX="-19966" custLinFactNeighborX="-100000" custLinFactNeighborY="-48373">
        <dgm:presLayoutVars>
          <dgm:chMax val="0"/>
          <dgm:bulletEnabled/>
        </dgm:presLayoutVars>
      </dgm:prSet>
      <dgm:spPr/>
    </dgm:pt>
    <dgm:pt modelId="{B3D0C460-AF2F-4DF1-9B29-60ACD3D4CE26}" type="pres">
      <dgm:prSet presAssocID="{23033FDC-2950-42F2-9482-FAF93812F641}" presName="bottomLine" presStyleLbl="alignNode1" presStyleIdx="1" presStyleCnt="6">
        <dgm:presLayoutVars/>
      </dgm:prSet>
      <dgm:spPr/>
    </dgm:pt>
    <dgm:pt modelId="{641D629E-A875-4DB7-8353-840D223E20CC}" type="pres">
      <dgm:prSet presAssocID="{23033FDC-2950-42F2-9482-FAF93812F641}" presName="nodeText" presStyleLbl="bgAccFollowNode1" presStyleIdx="0" presStyleCnt="3">
        <dgm:presLayoutVars>
          <dgm:bulletEnabled val="1"/>
        </dgm:presLayoutVars>
      </dgm:prSet>
      <dgm:spPr/>
    </dgm:pt>
    <dgm:pt modelId="{A59A8956-F893-4931-87DB-C5878BA9DA44}" type="pres">
      <dgm:prSet presAssocID="{C4AC4A64-4AAD-4AB5-9151-37F8097B7BBB}" presName="sibTrans" presStyleCnt="0"/>
      <dgm:spPr/>
    </dgm:pt>
    <dgm:pt modelId="{13C1282B-AD50-4EF2-92CF-6622451AB38C}" type="pres">
      <dgm:prSet presAssocID="{11F33EFA-46D4-4F3C-AA26-52900500275D}" presName="compositeNode" presStyleCnt="0">
        <dgm:presLayoutVars>
          <dgm:bulletEnabled val="1"/>
        </dgm:presLayoutVars>
      </dgm:prSet>
      <dgm:spPr/>
    </dgm:pt>
    <dgm:pt modelId="{85291B68-1CE5-4CD8-914D-59836313E19E}" type="pres">
      <dgm:prSet presAssocID="{11F33EFA-46D4-4F3C-AA26-52900500275D}" presName="bgRect" presStyleLbl="bgAccFollowNode1" presStyleIdx="1" presStyleCnt="3"/>
      <dgm:spPr/>
    </dgm:pt>
    <dgm:pt modelId="{1FE0680B-C6F7-41DF-8473-A5929C6BBE24}" type="pres">
      <dgm:prSet presAssocID="{C635018D-02C2-4D81-B013-1C16E1DD92F2}" presName="sibTransNodeCircle" presStyleLbl="alignNode1" presStyleIdx="2" presStyleCnt="6" custScaleX="45750" custScaleY="43212" custLinFactX="-16205" custLinFactNeighborX="-100000" custLinFactNeighborY="-50735">
        <dgm:presLayoutVars>
          <dgm:chMax val="0"/>
          <dgm:bulletEnabled/>
        </dgm:presLayoutVars>
      </dgm:prSet>
      <dgm:spPr/>
    </dgm:pt>
    <dgm:pt modelId="{F021B118-75F7-438F-B4CB-2E4265C7517F}" type="pres">
      <dgm:prSet presAssocID="{11F33EFA-46D4-4F3C-AA26-52900500275D}" presName="bottomLine" presStyleLbl="alignNode1" presStyleIdx="3" presStyleCnt="6">
        <dgm:presLayoutVars/>
      </dgm:prSet>
      <dgm:spPr/>
    </dgm:pt>
    <dgm:pt modelId="{FD3A8763-7452-4EB8-8F7D-C7E84DB1F6F3}" type="pres">
      <dgm:prSet presAssocID="{11F33EFA-46D4-4F3C-AA26-52900500275D}" presName="nodeText" presStyleLbl="bgAccFollowNode1" presStyleIdx="1" presStyleCnt="3">
        <dgm:presLayoutVars>
          <dgm:bulletEnabled val="1"/>
        </dgm:presLayoutVars>
      </dgm:prSet>
      <dgm:spPr/>
    </dgm:pt>
    <dgm:pt modelId="{98DBC408-6D09-4393-9C74-1A8FA789B35F}" type="pres">
      <dgm:prSet presAssocID="{C635018D-02C2-4D81-B013-1C16E1DD92F2}" presName="sibTrans" presStyleCnt="0"/>
      <dgm:spPr/>
    </dgm:pt>
    <dgm:pt modelId="{14EEA1C2-D74D-458D-8703-920AEC447153}" type="pres">
      <dgm:prSet presAssocID="{BA899A07-295E-41BE-8FB9-A32C88C6CD10}" presName="compositeNode" presStyleCnt="0">
        <dgm:presLayoutVars>
          <dgm:bulletEnabled val="1"/>
        </dgm:presLayoutVars>
      </dgm:prSet>
      <dgm:spPr/>
    </dgm:pt>
    <dgm:pt modelId="{C97E9791-6627-43AC-B9CC-1B68DC1CEA62}" type="pres">
      <dgm:prSet presAssocID="{BA899A07-295E-41BE-8FB9-A32C88C6CD10}" presName="bgRect" presStyleLbl="bgAccFollowNode1" presStyleIdx="2" presStyleCnt="3" custLinFactNeighborX="0"/>
      <dgm:spPr/>
    </dgm:pt>
    <dgm:pt modelId="{6862BE87-3F2E-496E-8364-E83D679210D5}" type="pres">
      <dgm:prSet presAssocID="{2F01FA86-983D-4E7C-BFBB-8B15F79C88F9}" presName="sibTransNodeCircle" presStyleLbl="alignNode1" presStyleIdx="4" presStyleCnt="6" custScaleX="40710" custScaleY="37761" custLinFactX="-20825" custLinFactNeighborX="-100000" custLinFactNeighborY="-50735">
        <dgm:presLayoutVars>
          <dgm:chMax val="0"/>
          <dgm:bulletEnabled/>
        </dgm:presLayoutVars>
      </dgm:prSet>
      <dgm:spPr/>
    </dgm:pt>
    <dgm:pt modelId="{800B3FE6-BCD9-4C99-A0BE-EA8CBABF5B15}" type="pres">
      <dgm:prSet presAssocID="{BA899A07-295E-41BE-8FB9-A32C88C6CD10}" presName="bottomLine" presStyleLbl="alignNode1" presStyleIdx="5" presStyleCnt="6">
        <dgm:presLayoutVars/>
      </dgm:prSet>
      <dgm:spPr/>
    </dgm:pt>
    <dgm:pt modelId="{70940D1C-7029-48DA-B0B3-DD0DC2B968E9}" type="pres">
      <dgm:prSet presAssocID="{BA899A07-295E-41BE-8FB9-A32C88C6CD10}" presName="nodeText" presStyleLbl="bgAccFollowNode1" presStyleIdx="2" presStyleCnt="3">
        <dgm:presLayoutVars>
          <dgm:bulletEnabled val="1"/>
        </dgm:presLayoutVars>
      </dgm:prSet>
      <dgm:spPr/>
    </dgm:pt>
  </dgm:ptLst>
  <dgm:cxnLst>
    <dgm:cxn modelId="{7F5EA204-2770-4A87-A1DA-024AE8F5F7F8}" type="presOf" srcId="{3A890B1F-156E-4B67-970F-AB5F75DD4FF7}" destId="{3A13A81A-263C-412D-9D4A-5F09D7585BBD}" srcOrd="0" destOrd="0" presId="urn:microsoft.com/office/officeart/2016/7/layout/BasicLinearProcessNumbered"/>
    <dgm:cxn modelId="{55BEA106-BC22-4B5F-B60D-2C42FB685BC5}" type="presOf" srcId="{BA899A07-295E-41BE-8FB9-A32C88C6CD10}" destId="{C97E9791-6627-43AC-B9CC-1B68DC1CEA62}" srcOrd="0" destOrd="0" presId="urn:microsoft.com/office/officeart/2016/7/layout/BasicLinearProcessNumbered"/>
    <dgm:cxn modelId="{C3F4E50D-9634-4DD8-AE91-B8AE5A378CD7}" srcId="{3A890B1F-156E-4B67-970F-AB5F75DD4FF7}" destId="{11F33EFA-46D4-4F3C-AA26-52900500275D}" srcOrd="1" destOrd="0" parTransId="{EB1F362C-51EC-473B-95D2-7527F7C1837A}" sibTransId="{C635018D-02C2-4D81-B013-1C16E1DD92F2}"/>
    <dgm:cxn modelId="{D04B5F26-33AE-41B8-B69C-AAA2DFE62B10}" type="presOf" srcId="{2F01FA86-983D-4E7C-BFBB-8B15F79C88F9}" destId="{6862BE87-3F2E-496E-8364-E83D679210D5}" srcOrd="0" destOrd="0" presId="urn:microsoft.com/office/officeart/2016/7/layout/BasicLinearProcessNumbered"/>
    <dgm:cxn modelId="{1008002A-650D-41AE-808A-0059321CB4EB}" type="presOf" srcId="{23033FDC-2950-42F2-9482-FAF93812F641}" destId="{38979D6D-89F5-4331-A9DB-A9345334A8BC}" srcOrd="0" destOrd="0" presId="urn:microsoft.com/office/officeart/2016/7/layout/BasicLinearProcessNumbered"/>
    <dgm:cxn modelId="{0AE8295E-DDA9-4E34-B1AF-6E894FDD6EE8}" srcId="{3A890B1F-156E-4B67-970F-AB5F75DD4FF7}" destId="{23033FDC-2950-42F2-9482-FAF93812F641}" srcOrd="0" destOrd="0" parTransId="{D35E6423-3530-4F95-87CE-2355DC7F3C81}" sibTransId="{C4AC4A64-4AAD-4AB5-9151-37F8097B7BBB}"/>
    <dgm:cxn modelId="{16F86C5E-12D9-4A44-861A-47D0C0AFC587}" type="presOf" srcId="{11F33EFA-46D4-4F3C-AA26-52900500275D}" destId="{85291B68-1CE5-4CD8-914D-59836313E19E}" srcOrd="0" destOrd="0" presId="urn:microsoft.com/office/officeart/2016/7/layout/BasicLinearProcessNumbered"/>
    <dgm:cxn modelId="{73387960-6E78-4B7E-A2D1-4E8F8927A930}" type="presOf" srcId="{11F33EFA-46D4-4F3C-AA26-52900500275D}" destId="{FD3A8763-7452-4EB8-8F7D-C7E84DB1F6F3}" srcOrd="1" destOrd="0" presId="urn:microsoft.com/office/officeart/2016/7/layout/BasicLinearProcessNumbered"/>
    <dgm:cxn modelId="{264417A9-E051-4BBD-8B9D-001D4A30E90D}" type="presOf" srcId="{BA899A07-295E-41BE-8FB9-A32C88C6CD10}" destId="{70940D1C-7029-48DA-B0B3-DD0DC2B968E9}" srcOrd="1" destOrd="0" presId="urn:microsoft.com/office/officeart/2016/7/layout/BasicLinearProcessNumbered"/>
    <dgm:cxn modelId="{2DC98FB6-AD57-40DD-8523-C50AE2044609}" type="presOf" srcId="{C635018D-02C2-4D81-B013-1C16E1DD92F2}" destId="{1FE0680B-C6F7-41DF-8473-A5929C6BBE24}" srcOrd="0" destOrd="0" presId="urn:microsoft.com/office/officeart/2016/7/layout/BasicLinearProcessNumbered"/>
    <dgm:cxn modelId="{7E697DBA-0391-486B-8BD4-CAB7C795D8E5}" srcId="{3A890B1F-156E-4B67-970F-AB5F75DD4FF7}" destId="{BA899A07-295E-41BE-8FB9-A32C88C6CD10}" srcOrd="2" destOrd="0" parTransId="{A6D232C4-A134-454B-AE42-6A769CAB7724}" sibTransId="{2F01FA86-983D-4E7C-BFBB-8B15F79C88F9}"/>
    <dgm:cxn modelId="{A34905CF-7554-4D40-9B49-BB8D246AB636}" type="presOf" srcId="{C4AC4A64-4AAD-4AB5-9151-37F8097B7BBB}" destId="{6FD3B481-B663-409C-8524-0B251149CB68}" srcOrd="0" destOrd="0" presId="urn:microsoft.com/office/officeart/2016/7/layout/BasicLinearProcessNumbered"/>
    <dgm:cxn modelId="{F3B94FE2-8328-41EB-BE75-9DA35432E298}" type="presOf" srcId="{23033FDC-2950-42F2-9482-FAF93812F641}" destId="{641D629E-A875-4DB7-8353-840D223E20CC}" srcOrd="1" destOrd="0" presId="urn:microsoft.com/office/officeart/2016/7/layout/BasicLinearProcessNumbered"/>
    <dgm:cxn modelId="{8EB69D77-C2B5-43E1-A460-D04EC3A8B133}" type="presParOf" srcId="{3A13A81A-263C-412D-9D4A-5F09D7585BBD}" destId="{9878C79F-A583-4F64-8047-A0989F374D1F}" srcOrd="0" destOrd="0" presId="urn:microsoft.com/office/officeart/2016/7/layout/BasicLinearProcessNumbered"/>
    <dgm:cxn modelId="{15B12E1A-D3E3-44FB-BA4D-A50A2AEACEEE}" type="presParOf" srcId="{9878C79F-A583-4F64-8047-A0989F374D1F}" destId="{38979D6D-89F5-4331-A9DB-A9345334A8BC}" srcOrd="0" destOrd="0" presId="urn:microsoft.com/office/officeart/2016/7/layout/BasicLinearProcessNumbered"/>
    <dgm:cxn modelId="{EFA7B6F6-20D8-48C0-8738-9F732CE4B406}" type="presParOf" srcId="{9878C79F-A583-4F64-8047-A0989F374D1F}" destId="{6FD3B481-B663-409C-8524-0B251149CB68}" srcOrd="1" destOrd="0" presId="urn:microsoft.com/office/officeart/2016/7/layout/BasicLinearProcessNumbered"/>
    <dgm:cxn modelId="{0F3AC5B3-0C85-4E0A-A574-22022184186C}" type="presParOf" srcId="{9878C79F-A583-4F64-8047-A0989F374D1F}" destId="{B3D0C460-AF2F-4DF1-9B29-60ACD3D4CE26}" srcOrd="2" destOrd="0" presId="urn:microsoft.com/office/officeart/2016/7/layout/BasicLinearProcessNumbered"/>
    <dgm:cxn modelId="{00642977-2140-4174-8CA2-8A0F94998E59}" type="presParOf" srcId="{9878C79F-A583-4F64-8047-A0989F374D1F}" destId="{641D629E-A875-4DB7-8353-840D223E20CC}" srcOrd="3" destOrd="0" presId="urn:microsoft.com/office/officeart/2016/7/layout/BasicLinearProcessNumbered"/>
    <dgm:cxn modelId="{268F067A-2A35-447F-B668-BE72B7F9722A}" type="presParOf" srcId="{3A13A81A-263C-412D-9D4A-5F09D7585BBD}" destId="{A59A8956-F893-4931-87DB-C5878BA9DA44}" srcOrd="1" destOrd="0" presId="urn:microsoft.com/office/officeart/2016/7/layout/BasicLinearProcessNumbered"/>
    <dgm:cxn modelId="{3337D24B-AC03-4BAF-9FA2-786ABB2405F8}" type="presParOf" srcId="{3A13A81A-263C-412D-9D4A-5F09D7585BBD}" destId="{13C1282B-AD50-4EF2-92CF-6622451AB38C}" srcOrd="2" destOrd="0" presId="urn:microsoft.com/office/officeart/2016/7/layout/BasicLinearProcessNumbered"/>
    <dgm:cxn modelId="{5BA004A8-8BD3-4674-9F6A-21DF29E190EC}" type="presParOf" srcId="{13C1282B-AD50-4EF2-92CF-6622451AB38C}" destId="{85291B68-1CE5-4CD8-914D-59836313E19E}" srcOrd="0" destOrd="0" presId="urn:microsoft.com/office/officeart/2016/7/layout/BasicLinearProcessNumbered"/>
    <dgm:cxn modelId="{C3BD9FD9-379C-4094-8DC5-718ED9B905EB}" type="presParOf" srcId="{13C1282B-AD50-4EF2-92CF-6622451AB38C}" destId="{1FE0680B-C6F7-41DF-8473-A5929C6BBE24}" srcOrd="1" destOrd="0" presId="urn:microsoft.com/office/officeart/2016/7/layout/BasicLinearProcessNumbered"/>
    <dgm:cxn modelId="{A634B636-A8BA-4FB2-B988-2765C2B6AED4}" type="presParOf" srcId="{13C1282B-AD50-4EF2-92CF-6622451AB38C}" destId="{F021B118-75F7-438F-B4CB-2E4265C7517F}" srcOrd="2" destOrd="0" presId="urn:microsoft.com/office/officeart/2016/7/layout/BasicLinearProcessNumbered"/>
    <dgm:cxn modelId="{FEE1CF66-6150-48EB-B68A-CBC3BE568FDA}" type="presParOf" srcId="{13C1282B-AD50-4EF2-92CF-6622451AB38C}" destId="{FD3A8763-7452-4EB8-8F7D-C7E84DB1F6F3}" srcOrd="3" destOrd="0" presId="urn:microsoft.com/office/officeart/2016/7/layout/BasicLinearProcessNumbered"/>
    <dgm:cxn modelId="{1594F507-10BB-47A6-A119-1A6B3DBD9BDE}" type="presParOf" srcId="{3A13A81A-263C-412D-9D4A-5F09D7585BBD}" destId="{98DBC408-6D09-4393-9C74-1A8FA789B35F}" srcOrd="3" destOrd="0" presId="urn:microsoft.com/office/officeart/2016/7/layout/BasicLinearProcessNumbered"/>
    <dgm:cxn modelId="{9B96969A-A5FF-4553-A4DC-1BE9C60821A4}" type="presParOf" srcId="{3A13A81A-263C-412D-9D4A-5F09D7585BBD}" destId="{14EEA1C2-D74D-458D-8703-920AEC447153}" srcOrd="4" destOrd="0" presId="urn:microsoft.com/office/officeart/2016/7/layout/BasicLinearProcessNumbered"/>
    <dgm:cxn modelId="{9D50517E-0858-4E57-A5C4-464FC6C53AD2}" type="presParOf" srcId="{14EEA1C2-D74D-458D-8703-920AEC447153}" destId="{C97E9791-6627-43AC-B9CC-1B68DC1CEA62}" srcOrd="0" destOrd="0" presId="urn:microsoft.com/office/officeart/2016/7/layout/BasicLinearProcessNumbered"/>
    <dgm:cxn modelId="{008F1040-3396-4978-93FF-826A3D52322A}" type="presParOf" srcId="{14EEA1C2-D74D-458D-8703-920AEC447153}" destId="{6862BE87-3F2E-496E-8364-E83D679210D5}" srcOrd="1" destOrd="0" presId="urn:microsoft.com/office/officeart/2016/7/layout/BasicLinearProcessNumbered"/>
    <dgm:cxn modelId="{9DD94810-D214-4462-9479-725BB75218C3}" type="presParOf" srcId="{14EEA1C2-D74D-458D-8703-920AEC447153}" destId="{800B3FE6-BCD9-4C99-A0BE-EA8CBABF5B15}" srcOrd="2" destOrd="0" presId="urn:microsoft.com/office/officeart/2016/7/layout/BasicLinearProcessNumbered"/>
    <dgm:cxn modelId="{53F39D4E-568D-493A-AC8F-F07D33CEE75F}" type="presParOf" srcId="{14EEA1C2-D74D-458D-8703-920AEC447153}" destId="{70940D1C-7029-48DA-B0B3-DD0DC2B968E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D4A80-B82D-4131-A44F-C47700A8B719}">
      <dsp:nvSpPr>
        <dsp:cNvPr id="0" name=""/>
        <dsp:cNvSpPr/>
      </dsp:nvSpPr>
      <dsp:spPr>
        <a:xfrm>
          <a:off x="2121672" y="55760"/>
          <a:ext cx="2676498" cy="2676498"/>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Calibri" panose="020F0502020204030204" pitchFamily="34" charset="0"/>
              <a:cs typeface="Calibri" panose="020F0502020204030204" pitchFamily="34" charset="0"/>
            </a:rPr>
            <a:t>Load Testing</a:t>
          </a:r>
        </a:p>
      </dsp:txBody>
      <dsp:txXfrm>
        <a:off x="2478538" y="524147"/>
        <a:ext cx="1962765" cy="1204424"/>
      </dsp:txXfrm>
    </dsp:sp>
    <dsp:sp modelId="{5ABDC935-D9A2-4235-9568-312A82EBC3BF}">
      <dsp:nvSpPr>
        <dsp:cNvPr id="0" name=""/>
        <dsp:cNvSpPr/>
      </dsp:nvSpPr>
      <dsp:spPr>
        <a:xfrm>
          <a:off x="3087468" y="1519858"/>
          <a:ext cx="2676498" cy="2676498"/>
        </a:xfrm>
        <a:prstGeom prst="ellipse">
          <a:avLst/>
        </a:prstGeom>
        <a:solidFill>
          <a:schemeClr val="tx2">
            <a:lumMod val="2500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Calibri" panose="020F0502020204030204" pitchFamily="34" charset="0"/>
              <a:cs typeface="Calibri" panose="020F0502020204030204" pitchFamily="34" charset="0"/>
            </a:rPr>
            <a:t>Stress Testing</a:t>
          </a:r>
        </a:p>
      </dsp:txBody>
      <dsp:txXfrm>
        <a:off x="3906031" y="2211286"/>
        <a:ext cx="1605898" cy="1472073"/>
      </dsp:txXfrm>
    </dsp:sp>
    <dsp:sp modelId="{4FA71903-F35B-4E5B-AA73-19788E4F36F5}">
      <dsp:nvSpPr>
        <dsp:cNvPr id="0" name=""/>
        <dsp:cNvSpPr/>
      </dsp:nvSpPr>
      <dsp:spPr>
        <a:xfrm>
          <a:off x="1235394" y="1599323"/>
          <a:ext cx="2676498" cy="2676498"/>
        </a:xfrm>
        <a:prstGeom prst="ellipse">
          <a:avLst/>
        </a:prstGeom>
        <a:solidFill>
          <a:srgbClr val="C00000">
            <a:alpha val="50000"/>
          </a:srgb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Calibri" panose="020F0502020204030204" pitchFamily="34" charset="0"/>
              <a:cs typeface="Calibri" panose="020F0502020204030204" pitchFamily="34" charset="0"/>
            </a:rPr>
            <a:t>Performance Testing</a:t>
          </a:r>
        </a:p>
      </dsp:txBody>
      <dsp:txXfrm>
        <a:off x="1487431" y="2290752"/>
        <a:ext cx="1605898" cy="1472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79D6D-89F5-4331-A9DB-A9345334A8BC}">
      <dsp:nvSpPr>
        <dsp:cNvPr id="0" name=""/>
        <dsp:cNvSpPr/>
      </dsp:nvSpPr>
      <dsp:spPr>
        <a:xfrm>
          <a:off x="0" y="0"/>
          <a:ext cx="5013999" cy="380626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0911" tIns="330200" rIns="390911"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0" y="1446380"/>
        <a:ext cx="5013999" cy="2283759"/>
      </dsp:txXfrm>
    </dsp:sp>
    <dsp:sp modelId="{6FD3B481-B663-409C-8524-0B251149CB68}">
      <dsp:nvSpPr>
        <dsp:cNvPr id="0" name=""/>
        <dsp:cNvSpPr/>
      </dsp:nvSpPr>
      <dsp:spPr>
        <a:xfrm>
          <a:off x="207472" y="131554"/>
          <a:ext cx="471699" cy="466126"/>
        </a:xfrm>
        <a:prstGeom prst="ellipse">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9025" tIns="12700" rIns="89025" bIns="12700" numCol="1" spcCol="1270" anchor="ctr" anchorCtr="0">
          <a:noAutofit/>
        </a:bodyPr>
        <a:lstStyle/>
        <a:p>
          <a:pPr marL="0" lvl="0" indent="0" algn="ctr" defTabSz="933450">
            <a:lnSpc>
              <a:spcPct val="90000"/>
            </a:lnSpc>
            <a:spcBef>
              <a:spcPct val="0"/>
            </a:spcBef>
            <a:spcAft>
              <a:spcPct val="35000"/>
            </a:spcAft>
            <a:buNone/>
          </a:pPr>
          <a:r>
            <a:rPr lang="en-US" sz="2100" kern="1200" dirty="0"/>
            <a:t>1</a:t>
          </a:r>
        </a:p>
      </dsp:txBody>
      <dsp:txXfrm>
        <a:off x="276551" y="199817"/>
        <a:ext cx="333541" cy="329600"/>
      </dsp:txXfrm>
    </dsp:sp>
    <dsp:sp modelId="{B3D0C460-AF2F-4DF1-9B29-60ACD3D4CE26}">
      <dsp:nvSpPr>
        <dsp:cNvPr id="0" name=""/>
        <dsp:cNvSpPr/>
      </dsp:nvSpPr>
      <dsp:spPr>
        <a:xfrm>
          <a:off x="1285" y="3806193"/>
          <a:ext cx="5013999" cy="72"/>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C97E9791-6627-43AC-B9CC-1B68DC1CEA62}">
      <dsp:nvSpPr>
        <dsp:cNvPr id="0" name=""/>
        <dsp:cNvSpPr/>
      </dsp:nvSpPr>
      <dsp:spPr>
        <a:xfrm>
          <a:off x="5516685" y="0"/>
          <a:ext cx="5013999" cy="380626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0911" tIns="330200" rIns="390911"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5516685" y="1446380"/>
        <a:ext cx="5013999" cy="2283759"/>
      </dsp:txXfrm>
    </dsp:sp>
    <dsp:sp modelId="{6862BE87-3F2E-496E-8364-E83D679210D5}">
      <dsp:nvSpPr>
        <dsp:cNvPr id="0" name=""/>
        <dsp:cNvSpPr/>
      </dsp:nvSpPr>
      <dsp:spPr>
        <a:xfrm>
          <a:off x="5625475" y="145690"/>
          <a:ext cx="465909" cy="463203"/>
        </a:xfrm>
        <a:prstGeom prst="ellipse">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9025" tIns="12700" rIns="89025" bIns="12700" numCol="1" spcCol="1270" anchor="ctr" anchorCtr="0">
          <a:noAutofit/>
        </a:bodyPr>
        <a:lstStyle/>
        <a:p>
          <a:pPr marL="0" lvl="0" indent="0" algn="ctr" defTabSz="933450">
            <a:lnSpc>
              <a:spcPct val="90000"/>
            </a:lnSpc>
            <a:spcBef>
              <a:spcPct val="0"/>
            </a:spcBef>
            <a:spcAft>
              <a:spcPct val="35000"/>
            </a:spcAft>
            <a:buNone/>
          </a:pPr>
          <a:r>
            <a:rPr lang="en-US" sz="2100" kern="1200" dirty="0"/>
            <a:t>2</a:t>
          </a:r>
        </a:p>
      </dsp:txBody>
      <dsp:txXfrm>
        <a:off x="5693706" y="213525"/>
        <a:ext cx="329447" cy="327533"/>
      </dsp:txXfrm>
    </dsp:sp>
    <dsp:sp modelId="{800B3FE6-BCD9-4C99-A0BE-EA8CBABF5B15}">
      <dsp:nvSpPr>
        <dsp:cNvPr id="0" name=""/>
        <dsp:cNvSpPr/>
      </dsp:nvSpPr>
      <dsp:spPr>
        <a:xfrm>
          <a:off x="5516685" y="3806193"/>
          <a:ext cx="5013999" cy="72"/>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79D6D-89F5-4331-A9DB-A9345334A8BC}">
      <dsp:nvSpPr>
        <dsp:cNvPr id="0" name=""/>
        <dsp:cNvSpPr/>
      </dsp:nvSpPr>
      <dsp:spPr>
        <a:xfrm>
          <a:off x="0" y="0"/>
          <a:ext cx="3274818" cy="353985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318" tIns="330200" rIns="255318"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0" y="1345143"/>
        <a:ext cx="3274818" cy="2123910"/>
      </dsp:txXfrm>
    </dsp:sp>
    <dsp:sp modelId="{6FD3B481-B663-409C-8524-0B251149CB68}">
      <dsp:nvSpPr>
        <dsp:cNvPr id="0" name=""/>
        <dsp:cNvSpPr/>
      </dsp:nvSpPr>
      <dsp:spPr>
        <a:xfrm>
          <a:off x="145845" y="253646"/>
          <a:ext cx="438682" cy="433500"/>
        </a:xfrm>
        <a:prstGeom prst="ellipse">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2794" tIns="12700" rIns="82794" bIns="12700" numCol="1" spcCol="1270" anchor="ctr" anchorCtr="0">
          <a:noAutofit/>
        </a:bodyPr>
        <a:lstStyle/>
        <a:p>
          <a:pPr marL="0" lvl="0" indent="0" algn="ctr" defTabSz="844550">
            <a:lnSpc>
              <a:spcPct val="90000"/>
            </a:lnSpc>
            <a:spcBef>
              <a:spcPct val="0"/>
            </a:spcBef>
            <a:spcAft>
              <a:spcPct val="35000"/>
            </a:spcAft>
            <a:buNone/>
          </a:pPr>
          <a:r>
            <a:rPr lang="en-US" sz="1900" kern="1200" dirty="0"/>
            <a:t>1</a:t>
          </a:r>
        </a:p>
      </dsp:txBody>
      <dsp:txXfrm>
        <a:off x="210088" y="317131"/>
        <a:ext cx="310196" cy="306530"/>
      </dsp:txXfrm>
    </dsp:sp>
    <dsp:sp modelId="{B3D0C460-AF2F-4DF1-9B29-60ACD3D4CE26}">
      <dsp:nvSpPr>
        <dsp:cNvPr id="0" name=""/>
        <dsp:cNvSpPr/>
      </dsp:nvSpPr>
      <dsp:spPr>
        <a:xfrm>
          <a:off x="0" y="3539778"/>
          <a:ext cx="3274818" cy="72"/>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85291B68-1CE5-4CD8-914D-59836313E19E}">
      <dsp:nvSpPr>
        <dsp:cNvPr id="0" name=""/>
        <dsp:cNvSpPr/>
      </dsp:nvSpPr>
      <dsp:spPr>
        <a:xfrm>
          <a:off x="3602300" y="0"/>
          <a:ext cx="3274818" cy="353985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318" tIns="330200" rIns="255318"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3602300" y="1345143"/>
        <a:ext cx="3274818" cy="2123910"/>
      </dsp:txXfrm>
    </dsp:sp>
    <dsp:sp modelId="{1FE0680B-C6F7-41DF-8473-A5929C6BBE24}">
      <dsp:nvSpPr>
        <dsp:cNvPr id="0" name=""/>
        <dsp:cNvSpPr/>
      </dsp:nvSpPr>
      <dsp:spPr>
        <a:xfrm>
          <a:off x="3649888" y="180907"/>
          <a:ext cx="485844" cy="458891"/>
        </a:xfrm>
        <a:prstGeom prst="ellipse">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2794" tIns="12700" rIns="82794" bIns="12700" numCol="1" spcCol="1270" anchor="ctr" anchorCtr="0">
          <a:noAutofit/>
        </a:bodyPr>
        <a:lstStyle/>
        <a:p>
          <a:pPr marL="0" lvl="0" indent="0" algn="ctr" defTabSz="844550">
            <a:lnSpc>
              <a:spcPct val="90000"/>
            </a:lnSpc>
            <a:spcBef>
              <a:spcPct val="0"/>
            </a:spcBef>
            <a:spcAft>
              <a:spcPct val="35000"/>
            </a:spcAft>
            <a:buNone/>
          </a:pPr>
          <a:r>
            <a:rPr lang="en-US" sz="1900" kern="1200" dirty="0"/>
            <a:t>2</a:t>
          </a:r>
        </a:p>
      </dsp:txBody>
      <dsp:txXfrm>
        <a:off x="3721038" y="248110"/>
        <a:ext cx="343544" cy="324485"/>
      </dsp:txXfrm>
    </dsp:sp>
    <dsp:sp modelId="{F021B118-75F7-438F-B4CB-2E4265C7517F}">
      <dsp:nvSpPr>
        <dsp:cNvPr id="0" name=""/>
        <dsp:cNvSpPr/>
      </dsp:nvSpPr>
      <dsp:spPr>
        <a:xfrm>
          <a:off x="3602300" y="3539778"/>
          <a:ext cx="3274818" cy="72"/>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C97E9791-6627-43AC-B9CC-1B68DC1CEA62}">
      <dsp:nvSpPr>
        <dsp:cNvPr id="0" name=""/>
        <dsp:cNvSpPr/>
      </dsp:nvSpPr>
      <dsp:spPr>
        <a:xfrm>
          <a:off x="7204600" y="0"/>
          <a:ext cx="3274818" cy="353985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318" tIns="330200" rIns="255318"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7204600" y="1345143"/>
        <a:ext cx="3274818" cy="2123910"/>
      </dsp:txXfrm>
    </dsp:sp>
    <dsp:sp modelId="{6862BE87-3F2E-496E-8364-E83D679210D5}">
      <dsp:nvSpPr>
        <dsp:cNvPr id="0" name=""/>
        <dsp:cNvSpPr/>
      </dsp:nvSpPr>
      <dsp:spPr>
        <a:xfrm>
          <a:off x="7293774" y="226109"/>
          <a:ext cx="432321" cy="401004"/>
        </a:xfrm>
        <a:prstGeom prst="ellipse">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2794" tIns="12700" rIns="82794" bIns="12700" numCol="1" spcCol="1270" anchor="ctr" anchorCtr="0">
          <a:noAutofit/>
        </a:bodyPr>
        <a:lstStyle/>
        <a:p>
          <a:pPr marL="0" lvl="0" indent="0" algn="ctr" defTabSz="844550">
            <a:lnSpc>
              <a:spcPct val="90000"/>
            </a:lnSpc>
            <a:spcBef>
              <a:spcPct val="0"/>
            </a:spcBef>
            <a:spcAft>
              <a:spcPct val="35000"/>
            </a:spcAft>
            <a:buNone/>
          </a:pPr>
          <a:r>
            <a:rPr lang="en-US" sz="1900" kern="1200" dirty="0"/>
            <a:t>3</a:t>
          </a:r>
        </a:p>
      </dsp:txBody>
      <dsp:txXfrm>
        <a:off x="7357086" y="284835"/>
        <a:ext cx="305697" cy="283552"/>
      </dsp:txXfrm>
    </dsp:sp>
    <dsp:sp modelId="{800B3FE6-BCD9-4C99-A0BE-EA8CBABF5B15}">
      <dsp:nvSpPr>
        <dsp:cNvPr id="0" name=""/>
        <dsp:cNvSpPr/>
      </dsp:nvSpPr>
      <dsp:spPr>
        <a:xfrm>
          <a:off x="7204600" y="3539778"/>
          <a:ext cx="3274818" cy="72"/>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EEA61-DF1A-4408-A241-4A74D903325A}">
      <dsp:nvSpPr>
        <dsp:cNvPr id="0" name=""/>
        <dsp:cNvSpPr/>
      </dsp:nvSpPr>
      <dsp:spPr>
        <a:xfrm>
          <a:off x="3621302" y="2102099"/>
          <a:ext cx="2836226" cy="328158"/>
        </a:xfrm>
        <a:custGeom>
          <a:avLst/>
          <a:gdLst/>
          <a:ahLst/>
          <a:cxnLst/>
          <a:rect l="0" t="0" r="0" b="0"/>
          <a:pathLst>
            <a:path>
              <a:moveTo>
                <a:pt x="0" y="0"/>
              </a:moveTo>
              <a:lnTo>
                <a:pt x="0" y="164079"/>
              </a:lnTo>
              <a:lnTo>
                <a:pt x="2836226" y="164079"/>
              </a:lnTo>
              <a:lnTo>
                <a:pt x="2836226" y="328158"/>
              </a:lnTo>
            </a:path>
          </a:pathLst>
        </a:custGeom>
        <a:noFill/>
        <a:ln w="1905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28AAD8-ACCC-46C5-BDC8-D64BAC87F35B}">
      <dsp:nvSpPr>
        <dsp:cNvPr id="0" name=""/>
        <dsp:cNvSpPr/>
      </dsp:nvSpPr>
      <dsp:spPr>
        <a:xfrm>
          <a:off x="3621302" y="2102099"/>
          <a:ext cx="945408" cy="328158"/>
        </a:xfrm>
        <a:custGeom>
          <a:avLst/>
          <a:gdLst/>
          <a:ahLst/>
          <a:cxnLst/>
          <a:rect l="0" t="0" r="0" b="0"/>
          <a:pathLst>
            <a:path>
              <a:moveTo>
                <a:pt x="0" y="0"/>
              </a:moveTo>
              <a:lnTo>
                <a:pt x="0" y="164079"/>
              </a:lnTo>
              <a:lnTo>
                <a:pt x="945408" y="164079"/>
              </a:lnTo>
              <a:lnTo>
                <a:pt x="945408" y="328158"/>
              </a:lnTo>
            </a:path>
          </a:pathLst>
        </a:custGeom>
        <a:noFill/>
        <a:ln w="1905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C95390-D608-4348-9123-231255A1C11C}">
      <dsp:nvSpPr>
        <dsp:cNvPr id="0" name=""/>
        <dsp:cNvSpPr/>
      </dsp:nvSpPr>
      <dsp:spPr>
        <a:xfrm>
          <a:off x="2675893" y="2102099"/>
          <a:ext cx="945408" cy="328158"/>
        </a:xfrm>
        <a:custGeom>
          <a:avLst/>
          <a:gdLst/>
          <a:ahLst/>
          <a:cxnLst/>
          <a:rect l="0" t="0" r="0" b="0"/>
          <a:pathLst>
            <a:path>
              <a:moveTo>
                <a:pt x="945408" y="0"/>
              </a:moveTo>
              <a:lnTo>
                <a:pt x="945408" y="164079"/>
              </a:lnTo>
              <a:lnTo>
                <a:pt x="0" y="164079"/>
              </a:lnTo>
              <a:lnTo>
                <a:pt x="0" y="328158"/>
              </a:lnTo>
            </a:path>
          </a:pathLst>
        </a:custGeom>
        <a:noFill/>
        <a:ln w="1905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A8323-5331-4F9F-9DDE-2068DF91E017}">
      <dsp:nvSpPr>
        <dsp:cNvPr id="0" name=""/>
        <dsp:cNvSpPr/>
      </dsp:nvSpPr>
      <dsp:spPr>
        <a:xfrm>
          <a:off x="785076" y="2102099"/>
          <a:ext cx="2836226" cy="328158"/>
        </a:xfrm>
        <a:custGeom>
          <a:avLst/>
          <a:gdLst/>
          <a:ahLst/>
          <a:cxnLst/>
          <a:rect l="0" t="0" r="0" b="0"/>
          <a:pathLst>
            <a:path>
              <a:moveTo>
                <a:pt x="2836226" y="0"/>
              </a:moveTo>
              <a:lnTo>
                <a:pt x="2836226" y="164079"/>
              </a:lnTo>
              <a:lnTo>
                <a:pt x="0" y="164079"/>
              </a:lnTo>
              <a:lnTo>
                <a:pt x="0" y="328158"/>
              </a:lnTo>
            </a:path>
          </a:pathLst>
        </a:custGeom>
        <a:noFill/>
        <a:ln w="19050" cap="flat" cmpd="sng" algn="ctr">
          <a:solidFill>
            <a:schemeClr val="accent3">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9125B6-8A68-4732-94B8-F95E9E5E4DA5}">
      <dsp:nvSpPr>
        <dsp:cNvPr id="0" name=""/>
        <dsp:cNvSpPr/>
      </dsp:nvSpPr>
      <dsp:spPr>
        <a:xfrm>
          <a:off x="1593627" y="1320770"/>
          <a:ext cx="4055350" cy="781329"/>
        </a:xfrm>
        <a:prstGeom prst="rect">
          <a:avLst/>
        </a:prstGeom>
        <a:gradFill rotWithShape="0">
          <a:gsLst>
            <a:gs pos="0">
              <a:schemeClr val="accent3">
                <a:alpha val="80000"/>
                <a:hueOff val="0"/>
                <a:satOff val="0"/>
                <a:lumOff val="0"/>
                <a:alphaOff val="0"/>
                <a:tint val="48000"/>
                <a:satMod val="105000"/>
                <a:lumMod val="110000"/>
              </a:schemeClr>
            </a:gs>
            <a:gs pos="100000">
              <a:schemeClr val="accent3">
                <a:alpha val="80000"/>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cs typeface="Calibri" panose="020F0502020204030204" pitchFamily="34" charset="0"/>
            </a:rPr>
            <a:t>Types of Data Collected in Research Literature</a:t>
          </a:r>
        </a:p>
      </dsp:txBody>
      <dsp:txXfrm>
        <a:off x="1593627" y="1320770"/>
        <a:ext cx="4055350" cy="781329"/>
      </dsp:txXfrm>
    </dsp:sp>
    <dsp:sp modelId="{C2F1D9BF-E88A-42AC-964F-E131F233462E}">
      <dsp:nvSpPr>
        <dsp:cNvPr id="0" name=""/>
        <dsp:cNvSpPr/>
      </dsp:nvSpPr>
      <dsp:spPr>
        <a:xfrm>
          <a:off x="3746" y="2430258"/>
          <a:ext cx="1562659" cy="781329"/>
        </a:xfrm>
        <a:prstGeom prst="rect">
          <a:avLst/>
        </a:prstGeom>
        <a:gradFill rotWithShape="0">
          <a:gsLst>
            <a:gs pos="0">
              <a:schemeClr val="accent3">
                <a:alpha val="70000"/>
                <a:hueOff val="0"/>
                <a:satOff val="0"/>
                <a:lumOff val="0"/>
                <a:alphaOff val="0"/>
                <a:tint val="48000"/>
                <a:satMod val="105000"/>
                <a:lumMod val="110000"/>
              </a:schemeClr>
            </a:gs>
            <a:gs pos="100000">
              <a:schemeClr val="accent3">
                <a:alpha val="70000"/>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cs typeface="Calibri" panose="020F0502020204030204" pitchFamily="34" charset="0"/>
            </a:rPr>
            <a:t>Metrics</a:t>
          </a:r>
          <a:endParaRPr lang="en-US" sz="3200" b="1" i="0" kern="1200" dirty="0">
            <a:latin typeface="Calibri" panose="020F0502020204030204" pitchFamily="34" charset="0"/>
            <a:cs typeface="Calibri" panose="020F0502020204030204" pitchFamily="34" charset="0"/>
          </a:endParaRPr>
        </a:p>
      </dsp:txBody>
      <dsp:txXfrm>
        <a:off x="3746" y="2430258"/>
        <a:ext cx="1562659" cy="781329"/>
      </dsp:txXfrm>
    </dsp:sp>
    <dsp:sp modelId="{A4AAD006-B569-47D1-A42F-CDA1E309BB71}">
      <dsp:nvSpPr>
        <dsp:cNvPr id="0" name=""/>
        <dsp:cNvSpPr/>
      </dsp:nvSpPr>
      <dsp:spPr>
        <a:xfrm>
          <a:off x="1894564" y="2430258"/>
          <a:ext cx="1562659" cy="781329"/>
        </a:xfrm>
        <a:prstGeom prst="rect">
          <a:avLst/>
        </a:prstGeom>
        <a:gradFill rotWithShape="0">
          <a:gsLst>
            <a:gs pos="0">
              <a:schemeClr val="accent3">
                <a:alpha val="70000"/>
                <a:hueOff val="0"/>
                <a:satOff val="0"/>
                <a:lumOff val="0"/>
                <a:alphaOff val="0"/>
                <a:tint val="48000"/>
                <a:satMod val="105000"/>
                <a:lumMod val="110000"/>
              </a:schemeClr>
            </a:gs>
            <a:gs pos="100000">
              <a:schemeClr val="accent3">
                <a:alpha val="70000"/>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cs typeface="Calibri" panose="020F0502020204030204" pitchFamily="34" charset="0"/>
            </a:rPr>
            <a:t>Functional Failures</a:t>
          </a:r>
        </a:p>
      </dsp:txBody>
      <dsp:txXfrm>
        <a:off x="1894564" y="2430258"/>
        <a:ext cx="1562659" cy="781329"/>
      </dsp:txXfrm>
    </dsp:sp>
    <dsp:sp modelId="{090BFF5F-FE12-4308-8E67-16144D140CFA}">
      <dsp:nvSpPr>
        <dsp:cNvPr id="0" name=""/>
        <dsp:cNvSpPr/>
      </dsp:nvSpPr>
      <dsp:spPr>
        <a:xfrm>
          <a:off x="3785381" y="2430258"/>
          <a:ext cx="1562659" cy="781329"/>
        </a:xfrm>
        <a:prstGeom prst="rect">
          <a:avLst/>
        </a:prstGeom>
        <a:gradFill rotWithShape="0">
          <a:gsLst>
            <a:gs pos="0">
              <a:schemeClr val="accent3">
                <a:alpha val="70000"/>
                <a:hueOff val="0"/>
                <a:satOff val="0"/>
                <a:lumOff val="0"/>
                <a:alphaOff val="0"/>
                <a:tint val="48000"/>
                <a:satMod val="105000"/>
                <a:lumMod val="110000"/>
              </a:schemeClr>
            </a:gs>
            <a:gs pos="100000">
              <a:schemeClr val="accent3">
                <a:alpha val="70000"/>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cs typeface="Calibri" panose="020F0502020204030204" pitchFamily="34" charset="0"/>
            </a:rPr>
            <a:t>Execution Logs</a:t>
          </a:r>
        </a:p>
      </dsp:txBody>
      <dsp:txXfrm>
        <a:off x="3785381" y="2430258"/>
        <a:ext cx="1562659" cy="781329"/>
      </dsp:txXfrm>
    </dsp:sp>
    <dsp:sp modelId="{6BCBC9C3-94C4-4FF5-A50B-4B1AA662D631}">
      <dsp:nvSpPr>
        <dsp:cNvPr id="0" name=""/>
        <dsp:cNvSpPr/>
      </dsp:nvSpPr>
      <dsp:spPr>
        <a:xfrm>
          <a:off x="5676199" y="2430258"/>
          <a:ext cx="1562659" cy="781329"/>
        </a:xfrm>
        <a:prstGeom prst="rect">
          <a:avLst/>
        </a:prstGeom>
        <a:gradFill rotWithShape="0">
          <a:gsLst>
            <a:gs pos="0">
              <a:schemeClr val="accent3">
                <a:alpha val="70000"/>
                <a:hueOff val="0"/>
                <a:satOff val="0"/>
                <a:lumOff val="0"/>
                <a:alphaOff val="0"/>
                <a:tint val="48000"/>
                <a:satMod val="105000"/>
                <a:lumMod val="110000"/>
              </a:schemeClr>
            </a:gs>
            <a:gs pos="100000">
              <a:schemeClr val="accent3">
                <a:alpha val="70000"/>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cs typeface="Calibri" panose="020F0502020204030204" pitchFamily="34" charset="0"/>
            </a:rPr>
            <a:t>System Snapshots</a:t>
          </a:r>
        </a:p>
      </dsp:txBody>
      <dsp:txXfrm>
        <a:off x="5676199" y="2430258"/>
        <a:ext cx="1562659" cy="7813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79D6D-89F5-4331-A9DB-A9345334A8BC}">
      <dsp:nvSpPr>
        <dsp:cNvPr id="0" name=""/>
        <dsp:cNvSpPr/>
      </dsp:nvSpPr>
      <dsp:spPr>
        <a:xfrm>
          <a:off x="0" y="0"/>
          <a:ext cx="3274818" cy="373427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318" tIns="330200" rIns="255318"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0" y="1419023"/>
        <a:ext cx="3274818" cy="2240563"/>
      </dsp:txXfrm>
    </dsp:sp>
    <dsp:sp modelId="{6FD3B481-B663-409C-8524-0B251149CB68}">
      <dsp:nvSpPr>
        <dsp:cNvPr id="0" name=""/>
        <dsp:cNvSpPr/>
      </dsp:nvSpPr>
      <dsp:spPr>
        <a:xfrm>
          <a:off x="62063" y="162999"/>
          <a:ext cx="462777" cy="457310"/>
        </a:xfrm>
        <a:prstGeom prst="ellipse">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7342" tIns="12700" rIns="87342" bIns="12700" numCol="1" spcCol="1270" anchor="ctr" anchorCtr="0">
          <a:noAutofit/>
        </a:bodyPr>
        <a:lstStyle/>
        <a:p>
          <a:pPr marL="0" lvl="0" indent="0" algn="ctr" defTabSz="889000">
            <a:lnSpc>
              <a:spcPct val="90000"/>
            </a:lnSpc>
            <a:spcBef>
              <a:spcPct val="0"/>
            </a:spcBef>
            <a:spcAft>
              <a:spcPct val="35000"/>
            </a:spcAft>
            <a:buNone/>
          </a:pPr>
          <a:r>
            <a:rPr lang="en-US" sz="2000" kern="1200" dirty="0"/>
            <a:t>1</a:t>
          </a:r>
        </a:p>
      </dsp:txBody>
      <dsp:txXfrm>
        <a:off x="129835" y="229970"/>
        <a:ext cx="327233" cy="323368"/>
      </dsp:txXfrm>
    </dsp:sp>
    <dsp:sp modelId="{B3D0C460-AF2F-4DF1-9B29-60ACD3D4CE26}">
      <dsp:nvSpPr>
        <dsp:cNvPr id="0" name=""/>
        <dsp:cNvSpPr/>
      </dsp:nvSpPr>
      <dsp:spPr>
        <a:xfrm>
          <a:off x="0" y="3734200"/>
          <a:ext cx="3274818" cy="72"/>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85291B68-1CE5-4CD8-914D-59836313E19E}">
      <dsp:nvSpPr>
        <dsp:cNvPr id="0" name=""/>
        <dsp:cNvSpPr/>
      </dsp:nvSpPr>
      <dsp:spPr>
        <a:xfrm>
          <a:off x="3602300" y="0"/>
          <a:ext cx="3274818" cy="373427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318" tIns="330200" rIns="255318"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3602300" y="1419023"/>
        <a:ext cx="3274818" cy="2240563"/>
      </dsp:txXfrm>
    </dsp:sp>
    <dsp:sp modelId="{1FE0680B-C6F7-41DF-8473-A5929C6BBE24}">
      <dsp:nvSpPr>
        <dsp:cNvPr id="0" name=""/>
        <dsp:cNvSpPr/>
      </dsp:nvSpPr>
      <dsp:spPr>
        <a:xfrm>
          <a:off x="3681621" y="123145"/>
          <a:ext cx="512528" cy="484096"/>
        </a:xfrm>
        <a:prstGeom prst="ellipse">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7342" tIns="12700" rIns="87342" bIns="12700" numCol="1" spcCol="1270" anchor="ctr" anchorCtr="0">
          <a:noAutofit/>
        </a:bodyPr>
        <a:lstStyle/>
        <a:p>
          <a:pPr marL="0" lvl="0" indent="0" algn="ctr" defTabSz="889000">
            <a:lnSpc>
              <a:spcPct val="90000"/>
            </a:lnSpc>
            <a:spcBef>
              <a:spcPct val="0"/>
            </a:spcBef>
            <a:spcAft>
              <a:spcPct val="35000"/>
            </a:spcAft>
            <a:buNone/>
          </a:pPr>
          <a:r>
            <a:rPr lang="en-US" sz="2000" kern="1200" dirty="0"/>
            <a:t>2</a:t>
          </a:r>
        </a:p>
      </dsp:txBody>
      <dsp:txXfrm>
        <a:off x="3756679" y="194039"/>
        <a:ext cx="362412" cy="342308"/>
      </dsp:txXfrm>
    </dsp:sp>
    <dsp:sp modelId="{F021B118-75F7-438F-B4CB-2E4265C7517F}">
      <dsp:nvSpPr>
        <dsp:cNvPr id="0" name=""/>
        <dsp:cNvSpPr/>
      </dsp:nvSpPr>
      <dsp:spPr>
        <a:xfrm>
          <a:off x="3602300" y="3734200"/>
          <a:ext cx="3274818" cy="72"/>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C97E9791-6627-43AC-B9CC-1B68DC1CEA62}">
      <dsp:nvSpPr>
        <dsp:cNvPr id="0" name=""/>
        <dsp:cNvSpPr/>
      </dsp:nvSpPr>
      <dsp:spPr>
        <a:xfrm>
          <a:off x="7204600" y="0"/>
          <a:ext cx="3274818" cy="373427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318" tIns="330200" rIns="255318" bIns="330200" numCol="1" spcCol="1270" anchor="t" anchorCtr="0">
          <a:noAutofit/>
        </a:bodyPr>
        <a:lstStyle/>
        <a:p>
          <a:pPr marL="0" lvl="0" indent="0" algn="l" defTabSz="1155700">
            <a:lnSpc>
              <a:spcPct val="90000"/>
            </a:lnSpc>
            <a:spcBef>
              <a:spcPct val="0"/>
            </a:spcBef>
            <a:spcAft>
              <a:spcPct val="35000"/>
            </a:spcAft>
            <a:buNone/>
          </a:pPr>
          <a:endParaRPr lang="en-US" sz="2600" kern="1200" dirty="0"/>
        </a:p>
      </dsp:txBody>
      <dsp:txXfrm>
        <a:off x="7204600" y="1419023"/>
        <a:ext cx="3274818" cy="2240563"/>
      </dsp:txXfrm>
    </dsp:sp>
    <dsp:sp modelId="{6862BE87-3F2E-496E-8364-E83D679210D5}">
      <dsp:nvSpPr>
        <dsp:cNvPr id="0" name=""/>
        <dsp:cNvSpPr/>
      </dsp:nvSpPr>
      <dsp:spPr>
        <a:xfrm>
          <a:off x="7260396" y="153678"/>
          <a:ext cx="456066" cy="423029"/>
        </a:xfrm>
        <a:prstGeom prst="ellipse">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7342" tIns="12700" rIns="87342" bIns="12700" numCol="1" spcCol="1270" anchor="ctr" anchorCtr="0">
          <a:noAutofit/>
        </a:bodyPr>
        <a:lstStyle/>
        <a:p>
          <a:pPr marL="0" lvl="0" indent="0" algn="ctr" defTabSz="889000">
            <a:lnSpc>
              <a:spcPct val="90000"/>
            </a:lnSpc>
            <a:spcBef>
              <a:spcPct val="0"/>
            </a:spcBef>
            <a:spcAft>
              <a:spcPct val="35000"/>
            </a:spcAft>
            <a:buNone/>
          </a:pPr>
          <a:r>
            <a:rPr lang="en-US" sz="2000" kern="1200" dirty="0"/>
            <a:t>3</a:t>
          </a:r>
        </a:p>
      </dsp:txBody>
      <dsp:txXfrm>
        <a:off x="7327185" y="215629"/>
        <a:ext cx="322488" cy="299127"/>
      </dsp:txXfrm>
    </dsp:sp>
    <dsp:sp modelId="{800B3FE6-BCD9-4C99-A0BE-EA8CBABF5B15}">
      <dsp:nvSpPr>
        <dsp:cNvPr id="0" name=""/>
        <dsp:cNvSpPr/>
      </dsp:nvSpPr>
      <dsp:spPr>
        <a:xfrm>
          <a:off x="7204600" y="3734200"/>
          <a:ext cx="3274818" cy="72"/>
        </a:xfrm>
        <a:prstGeom prst="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w="12700" cap="flat" cmpd="sng" algn="ctr">
          <a:solidFill>
            <a:schemeClr val="accent3">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15B3E-BAD2-411E-B7AE-82A1B15DC763}" type="datetimeFigureOut">
              <a:rPr lang="en-US" smtClean="0"/>
              <a:t>4/6/2017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D9E90-F3D7-4C12-BCDB-42DED7706D56}" type="slidenum">
              <a:rPr lang="en-US" smtClean="0"/>
              <a:t>‹#›</a:t>
            </a:fld>
            <a:endParaRPr lang="en-US"/>
          </a:p>
        </p:txBody>
      </p:sp>
    </p:spTree>
    <p:extLst>
      <p:ext uri="{BB962C8B-B14F-4D97-AF65-F5344CB8AC3E}">
        <p14:creationId xmlns:p14="http://schemas.microsoft.com/office/powerpoint/2010/main" val="1296539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Have surveyed a total of 147 papers and tools between the year 1993 - 2013.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Studies show that failures in most large scale systems tend to be caused by their inability to scale to meet user demands, as opposed to feature bugs.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1</a:t>
            </a:fld>
            <a:endParaRPr lang="en-US"/>
          </a:p>
        </p:txBody>
      </p:sp>
    </p:spTree>
    <p:extLst>
      <p:ext uri="{BB962C8B-B14F-4D97-AF65-F5344CB8AC3E}">
        <p14:creationId xmlns:p14="http://schemas.microsoft.com/office/powerpoint/2010/main" val="1344308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12</a:t>
            </a:fld>
            <a:endParaRPr lang="en-US"/>
          </a:p>
        </p:txBody>
      </p:sp>
    </p:spTree>
    <p:extLst>
      <p:ext uri="{BB962C8B-B14F-4D97-AF65-F5344CB8AC3E}">
        <p14:creationId xmlns:p14="http://schemas.microsoft.com/office/powerpoint/2010/main" val="1237212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test durations in these cases are the time taken for the SUT to enumerate through the loads or the time until the SUT encounters the failure.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Limitations of Deriving fault-inducing loads by analyzing the source code: </a:t>
            </a:r>
            <a:r>
              <a:rPr lang="en-US" sz="1200" b="0"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ome of those techniques only work for a particular type of systems. For example, few only work for Java-based systems. In addition, in some cases, source code might not be directly accessible</a:t>
            </a: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13</a:t>
            </a:fld>
            <a:endParaRPr lang="en-US"/>
          </a:p>
        </p:txBody>
      </p:sp>
    </p:spTree>
    <p:extLst>
      <p:ext uri="{BB962C8B-B14F-4D97-AF65-F5344CB8AC3E}">
        <p14:creationId xmlns:p14="http://schemas.microsoft.com/office/powerpoint/2010/main" val="74404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Various </a:t>
            </a:r>
            <a:r>
              <a:rPr lang="en-US" sz="1200" b="1" kern="1200" dirty="0">
                <a:solidFill>
                  <a:schemeClr val="tx1"/>
                </a:solidFill>
                <a:effectLst/>
                <a:latin typeface="+mn-lt"/>
                <a:ea typeface="+mn-ea"/>
                <a:cs typeface="+mn-cs"/>
              </a:rPr>
              <a:t>system models </a:t>
            </a:r>
            <a:r>
              <a:rPr lang="en-US" sz="1200" kern="1200" dirty="0">
                <a:solidFill>
                  <a:schemeClr val="tx1"/>
                </a:solidFill>
                <a:effectLst/>
                <a:latin typeface="+mn-lt"/>
                <a:ea typeface="+mn-ea"/>
                <a:cs typeface="+mn-cs"/>
              </a:rPr>
              <a:t>abstract different aspects of system behavior (e.g., performance models for the performance aspects). By systematically analyzing these models, potential weak spots can be revealed.</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online multimedia system is modeled using a Petri Net</a:t>
            </a:r>
            <a:r>
              <a:rPr lang="en-US" sz="1200" kern="1200" dirty="0">
                <a:solidFill>
                  <a:schemeClr val="tx1"/>
                </a:solidFill>
                <a:effectLst/>
                <a:latin typeface="+mn-lt"/>
                <a:ea typeface="+mn-ea"/>
                <a:cs typeface="+mn-cs"/>
              </a:rPr>
              <a:t>, which is a technique that models the temporal constraints of a system. All possible user action sequences can be generated by conducting reachability analysis, which explores all the possible paths, on the Petri Net. For example, a new video action C cannot be ﬁred until the previous video action A and audio action B are both completed.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linear program</a:t>
            </a:r>
            <a:r>
              <a:rPr lang="en-US" sz="1200" kern="1200" dirty="0">
                <a:solidFill>
                  <a:schemeClr val="tx1"/>
                </a:solidFill>
                <a:effectLst/>
                <a:latin typeface="+mn-lt"/>
                <a:ea typeface="+mn-ea"/>
                <a:cs typeface="+mn-cs"/>
              </a:rPr>
              <a:t> contains the following two types of artifacts: an objective function (the optimal criteria) and a set of constraints.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16</a:t>
            </a:fld>
            <a:endParaRPr lang="en-US"/>
          </a:p>
        </p:txBody>
      </p:sp>
    </p:spTree>
    <p:extLst>
      <p:ext uri="{BB962C8B-B14F-4D97-AF65-F5344CB8AC3E}">
        <p14:creationId xmlns:p14="http://schemas.microsoft.com/office/powerpoint/2010/main" val="3065541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Hybrid load optimization techniques:</a:t>
            </a: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 aggregate workload based techniques focus on generating the desired workload, but fail to mimic realistic user behavior. The user-equivalent based techniques focus on mimicking the individual user </a:t>
            </a:r>
            <a:r>
              <a:rPr lang="en-US" sz="1200" kern="1200" dirty="0" err="1">
                <a:solidFill>
                  <a:schemeClr val="tx1"/>
                </a:solidFill>
                <a:effectLst/>
                <a:latin typeface="+mn-lt"/>
                <a:ea typeface="+mn-ea"/>
                <a:cs typeface="+mn-cs"/>
              </a:rPr>
              <a:t>behaviour</a:t>
            </a:r>
            <a:r>
              <a:rPr lang="en-US" sz="1200" kern="1200" dirty="0">
                <a:solidFill>
                  <a:schemeClr val="tx1"/>
                </a:solidFill>
                <a:effectLst/>
                <a:latin typeface="+mn-lt"/>
                <a:ea typeface="+mn-ea"/>
                <a:cs typeface="+mn-cs"/>
              </a:rPr>
              <a:t>, but fail to match the expected overall workload.</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technique aims to combine the strength of the aggregate-workload and use-case based load design approaches. </a:t>
            </a:r>
          </a:p>
          <a:p>
            <a:pPr marL="628650" lvl="1" indent="-171450">
              <a:buFont typeface="Arial" panose="020B0604020202020204" pitchFamily="34" charset="0"/>
              <a:buChar char="•"/>
            </a:pPr>
            <a:r>
              <a:rPr lang="en-US" sz="1200" b="1" kern="1200" dirty="0">
                <a:solidFill>
                  <a:schemeClr val="tx1"/>
                </a:solidFill>
                <a:effectLst/>
                <a:latin typeface="+mn-lt"/>
                <a:ea typeface="+mn-ea"/>
                <a:cs typeface="+mn-cs"/>
              </a:rPr>
              <a:t>For example</a:t>
            </a:r>
            <a:r>
              <a:rPr lang="en-US" sz="1200" kern="1200" dirty="0">
                <a:solidFill>
                  <a:schemeClr val="tx1"/>
                </a:solidFill>
                <a:effectLst/>
                <a:latin typeface="+mn-lt"/>
                <a:ea typeface="+mn-ea"/>
                <a:cs typeface="+mn-cs"/>
              </a:rPr>
              <a:t>, for example e-commerce system, the resulting load should resemble the targeted transaction rates and mimic real user behavior.</a:t>
            </a:r>
          </a:p>
          <a:p>
            <a:pPr marL="628650" lvl="1"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Load test reduction by extrapolation: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Load testing needs to be conducted at various load levels (e.g., number of user levels) for step-wise load testing. Rather than examining the system behavior under all load levels, </a:t>
            </a:r>
            <a:r>
              <a:rPr lang="en-US" sz="1200" kern="1200" dirty="0" err="1">
                <a:solidFill>
                  <a:schemeClr val="tx1"/>
                </a:solidFill>
                <a:effectLst/>
                <a:latin typeface="+mn-lt"/>
                <a:ea typeface="+mn-ea"/>
                <a:cs typeface="+mn-cs"/>
              </a:rPr>
              <a:t>Menasce</a:t>
            </a:r>
            <a:r>
              <a:rPr lang="en-US" sz="1200" kern="1200" dirty="0">
                <a:solidFill>
                  <a:schemeClr val="tx1"/>
                </a:solidFill>
                <a:effectLst/>
                <a:latin typeface="+mn-lt"/>
                <a:ea typeface="+mn-ea"/>
                <a:cs typeface="+mn-cs"/>
              </a:rPr>
              <a:t> et al. propose to only test a few load levels and extrapolate the system performance at other load levels.</a:t>
            </a:r>
          </a:p>
          <a:p>
            <a:pPr marL="628650" lvl="1"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Load test optimization and reduction by deterministic states: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Rather than repeatedly executing a set of scenarios over and over, like many of the aggregate workload based load design techniques (e.g., steady load and Markov-chain), </a:t>
            </a:r>
            <a:r>
              <a:rPr lang="en-US" sz="1200" kern="1200" dirty="0" err="1">
                <a:solidFill>
                  <a:schemeClr val="tx1"/>
                </a:solidFill>
                <a:effectLst/>
                <a:latin typeface="+mn-lt"/>
                <a:ea typeface="+mn-ea"/>
                <a:cs typeface="+mn-cs"/>
              </a:rPr>
              <a:t>Avritzer</a:t>
            </a:r>
            <a:r>
              <a:rPr lang="en-US" sz="1200" kern="1200" dirty="0">
                <a:solidFill>
                  <a:schemeClr val="tx1"/>
                </a:solidFill>
                <a:effectLst/>
                <a:latin typeface="+mn-lt"/>
                <a:ea typeface="+mn-ea"/>
                <a:cs typeface="+mn-cs"/>
              </a:rPr>
              <a:t> et </a:t>
            </a:r>
            <a:r>
              <a:rPr lang="en-US" sz="1200" kern="1200" dirty="0" err="1">
                <a:solidFill>
                  <a:schemeClr val="tx1"/>
                </a:solidFill>
                <a:effectLst/>
                <a:latin typeface="+mn-lt"/>
                <a:ea typeface="+mn-ea"/>
                <a:cs typeface="+mn-cs"/>
              </a:rPr>
              <a:t>al.propose</a:t>
            </a:r>
            <a:r>
              <a:rPr lang="en-US" sz="1200" kern="1200" dirty="0">
                <a:solidFill>
                  <a:schemeClr val="tx1"/>
                </a:solidFill>
                <a:effectLst/>
                <a:latin typeface="+mn-lt"/>
                <a:ea typeface="+mn-ea"/>
                <a:cs typeface="+mn-cs"/>
              </a:rPr>
              <a:t> a load optimization technique, called the Deterministic State Testing, which ensures each type of load is only executed once.</a:t>
            </a: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18</a:t>
            </a:fld>
            <a:endParaRPr lang="en-US"/>
          </a:p>
        </p:txBody>
      </p:sp>
    </p:spTree>
    <p:extLst>
      <p:ext uri="{BB962C8B-B14F-4D97-AF65-F5344CB8AC3E}">
        <p14:creationId xmlns:p14="http://schemas.microsoft.com/office/powerpoint/2010/main" val="2643370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reliability requirements</a:t>
            </a:r>
            <a:r>
              <a:rPr lang="en-US" sz="1200" kern="1200" dirty="0">
                <a:solidFill>
                  <a:schemeClr val="tx1"/>
                </a:solidFill>
                <a:effectLst/>
                <a:latin typeface="+mn-lt"/>
                <a:ea typeface="+mn-ea"/>
                <a:cs typeface="+mn-cs"/>
              </a:rPr>
              <a:t> are usually speciﬁed as “three-nines” or “ﬁve-nines”, which means the system reliability cannot be lower than 99:9 percent (for “three-nines”) and 99:999 percent (for “ﬁve-nines”).</a:t>
            </a:r>
          </a:p>
          <a:p>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Approaches</a:t>
            </a:r>
            <a:r>
              <a:rPr lang="en-US" sz="1200" kern="1200" dirty="0">
                <a:solidFill>
                  <a:schemeClr val="tx1"/>
                </a:solidFill>
                <a:effectLst/>
                <a:latin typeface="+mn-lt"/>
                <a:ea typeface="+mn-ea"/>
                <a:cs typeface="+mn-cs"/>
              </a:rPr>
              <a:t> refer to one of the above three load test analysis approaches.  </a:t>
            </a:r>
          </a:p>
          <a:p>
            <a:pPr marL="171450" indent="-171450">
              <a:buFont typeface="Arial" panose="020B0604020202020204" pitchFamily="34" charset="0"/>
              <a:buChar char="•"/>
            </a:pPr>
            <a:endParaRPr lang="en-US" sz="1200" b="1"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Techniques</a:t>
            </a:r>
            <a:r>
              <a:rPr lang="en-US" sz="1200" kern="1200" dirty="0">
                <a:solidFill>
                  <a:schemeClr val="tx1"/>
                </a:solidFill>
                <a:effectLst/>
                <a:latin typeface="+mn-lt"/>
                <a:ea typeface="+mn-ea"/>
                <a:cs typeface="+mn-cs"/>
              </a:rPr>
              <a:t> refer to the load test analysis technique like memory leak detection.  </a:t>
            </a:r>
          </a:p>
          <a:p>
            <a:pPr marL="171450" indent="-171450">
              <a:buFont typeface="Arial" panose="020B0604020202020204" pitchFamily="34" charset="0"/>
              <a:buChar char="•"/>
            </a:pPr>
            <a:endParaRPr lang="en-US" sz="1200" b="1"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Data</a:t>
            </a:r>
            <a:r>
              <a:rPr lang="en-US" sz="1200" kern="1200" dirty="0">
                <a:solidFill>
                  <a:schemeClr val="tx1"/>
                </a:solidFill>
                <a:effectLst/>
                <a:latin typeface="+mn-lt"/>
                <a:ea typeface="+mn-ea"/>
                <a:cs typeface="+mn-cs"/>
              </a:rPr>
              <a:t> refers to the types of system behavior data that the test analysis technique can analyze. Examples are execution logs and performance metrics like response time.  </a:t>
            </a:r>
          </a:p>
          <a:p>
            <a:pPr marL="171450" indent="-171450">
              <a:buFont typeface="Arial" panose="020B0604020202020204" pitchFamily="34" charset="0"/>
              <a:buChar char="•"/>
            </a:pPr>
            <a:endParaRPr lang="en-US" sz="1200" b="1"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Test objectives</a:t>
            </a:r>
            <a:r>
              <a:rPr lang="en-US" sz="1200" kern="1200" dirty="0">
                <a:solidFill>
                  <a:schemeClr val="tx1"/>
                </a:solidFill>
                <a:effectLst/>
                <a:latin typeface="+mn-lt"/>
                <a:ea typeface="+mn-ea"/>
                <a:cs typeface="+mn-cs"/>
              </a:rPr>
              <a:t> refer to the goal or goals of load test objectives (e.g., detecting performance problems), which the test analysis technique achieves.</a:t>
            </a:r>
          </a:p>
          <a:p>
            <a:pPr marL="171450" indent="-171450">
              <a:buFont typeface="Arial" panose="020B0604020202020204" pitchFamily="34" charset="0"/>
              <a:buChar char="•"/>
            </a:pPr>
            <a:endParaRPr lang="en-US" sz="1200" b="1"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Reported results</a:t>
            </a:r>
            <a:r>
              <a:rPr lang="en-US" sz="1200" kern="1200" dirty="0">
                <a:solidFill>
                  <a:schemeClr val="tx1"/>
                </a:solidFill>
                <a:effectLst/>
                <a:latin typeface="+mn-lt"/>
                <a:ea typeface="+mn-ea"/>
                <a:cs typeface="+mn-cs"/>
              </a:rPr>
              <a:t> refer to the types of reported outcomes, which can simply be pass/fail or detailed problem diagnoses.  References refer to the list of literatures, which propose each technique</a:t>
            </a:r>
          </a:p>
          <a:p>
            <a:endParaRPr lang="en-US" dirty="0"/>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20</a:t>
            </a:fld>
            <a:endParaRPr lang="en-US"/>
          </a:p>
        </p:txBody>
      </p:sp>
    </p:spTree>
    <p:extLst>
      <p:ext uri="{BB962C8B-B14F-4D97-AF65-F5344CB8AC3E}">
        <p14:creationId xmlns:p14="http://schemas.microsoft.com/office/powerpoint/2010/main" val="882063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Live-user based executions</a:t>
            </a:r>
          </a:p>
          <a:p>
            <a:pPr marL="628650" lvl="1" indent="-171450">
              <a:buFont typeface="Arial" panose="020B0604020202020204" pitchFamily="34" charset="0"/>
              <a:buChar char="•"/>
            </a:pPr>
            <a:r>
              <a:rPr lang="en-US" sz="1200" b="0"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he live-user based execution approach cannot scale well, as the approach is limited by the number of recruited testers and the test duration.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Furthermore, the approach </a:t>
            </a:r>
            <a:r>
              <a:rPr lang="en-US" sz="1200" b="1" kern="1200" dirty="0">
                <a:solidFill>
                  <a:schemeClr val="tx1"/>
                </a:solidFill>
                <a:effectLst/>
                <a:latin typeface="+mn-lt"/>
                <a:ea typeface="+mn-ea"/>
                <a:cs typeface="+mn-cs"/>
              </a:rPr>
              <a:t>cannot explore various timing issues </a:t>
            </a:r>
            <a:r>
              <a:rPr lang="en-US" sz="1200" kern="1200" dirty="0">
                <a:solidFill>
                  <a:schemeClr val="tx1"/>
                </a:solidFill>
                <a:effectLst/>
                <a:latin typeface="+mn-lt"/>
                <a:ea typeface="+mn-ea"/>
                <a:cs typeface="+mn-cs"/>
              </a:rPr>
              <a:t>due to complexity of manual coordination of many testers.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Finally, the load tests that are executed by the live users cannot be reproduced or repeated exactly as they occurred</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Driver based executions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To overcome the scalability issue of the live-user based approach, the driver based execution approach is introduced to automatically generate thousands or millions of concurrent requests for a long period of time</a:t>
            </a:r>
          </a:p>
          <a:p>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Emulation based executions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Can emulate parts of the system that are not readily available.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Such execution techniques can be used to examine the system’s functional and non-functional behavior under load throughout the software development lifecycle, even before the system is completely developed.</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Like driver based executions, emulation based executions use load drivers to automatically generate the testing load.</a:t>
            </a: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21</a:t>
            </a:fld>
            <a:endParaRPr lang="en-US"/>
          </a:p>
        </p:txBody>
      </p:sp>
    </p:spTree>
    <p:extLst>
      <p:ext uri="{BB962C8B-B14F-4D97-AF65-F5344CB8AC3E}">
        <p14:creationId xmlns:p14="http://schemas.microsoft.com/office/powerpoint/2010/main" val="1176440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System deployment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 system deployment process is the same for the live-user based and driver based executions, but different from the emulation based executions.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One of the important aspects mentioned in the load testing literature is creating realistic databases, which have a size and structure similar to the ﬁeld setting.</a:t>
            </a:r>
          </a:p>
          <a:p>
            <a:pPr marL="1085850" lvl="2" indent="-171450">
              <a:buFont typeface="Arial" panose="020B0604020202020204" pitchFamily="34" charset="0"/>
              <a:buChar char="•"/>
            </a:pPr>
            <a:r>
              <a:rPr lang="en-US" sz="1200" kern="1200" dirty="0">
                <a:solidFill>
                  <a:schemeClr val="tx1"/>
                </a:solidFill>
                <a:effectLst/>
                <a:latin typeface="+mn-lt"/>
                <a:ea typeface="+mn-ea"/>
                <a:cs typeface="+mn-cs"/>
              </a:rPr>
              <a:t>There are two proposed techniques to create ﬁeld-like test databases: </a:t>
            </a:r>
          </a:p>
          <a:p>
            <a:pPr marL="1543050" lvl="3" indent="-171450">
              <a:buFont typeface="Arial" panose="020B0604020202020204" pitchFamily="34" charset="0"/>
              <a:buChar char="•"/>
            </a:pPr>
            <a:r>
              <a:rPr lang="en-US" sz="1200" kern="1200" dirty="0">
                <a:solidFill>
                  <a:schemeClr val="tx1"/>
                </a:solidFill>
                <a:effectLst/>
                <a:latin typeface="+mn-lt"/>
                <a:ea typeface="+mn-ea"/>
                <a:cs typeface="+mn-cs"/>
              </a:rPr>
              <a:t>importing raw data, which shares the same characteristics (e.g., size and structure) as the ﬁeld data</a:t>
            </a:r>
          </a:p>
          <a:p>
            <a:pPr marL="1543050" lvl="3" indent="-171450">
              <a:buFont typeface="Arial" panose="020B0604020202020204" pitchFamily="34" charset="0"/>
              <a:buChar char="•"/>
            </a:pPr>
            <a:r>
              <a:rPr lang="en-US" sz="1200" kern="1200" dirty="0" err="1">
                <a:solidFill>
                  <a:schemeClr val="tx1"/>
                </a:solidFill>
                <a:effectLst/>
                <a:latin typeface="+mn-lt"/>
                <a:ea typeface="+mn-ea"/>
                <a:cs typeface="+mn-cs"/>
              </a:rPr>
              <a:t>Sanitizating</a:t>
            </a:r>
            <a:r>
              <a:rPr lang="en-US" sz="1200" kern="1200" dirty="0">
                <a:solidFill>
                  <a:schemeClr val="tx1"/>
                </a:solidFill>
                <a:effectLst/>
                <a:latin typeface="+mn-lt"/>
                <a:ea typeface="+mn-ea"/>
                <a:cs typeface="+mn-cs"/>
              </a:rPr>
              <a:t> the ﬁeld database so that certain sensitive information (e.g., customer information) is removed or anonymized</a:t>
            </a: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22</a:t>
            </a:fld>
            <a:endParaRPr lang="en-US"/>
          </a:p>
        </p:txBody>
      </p:sp>
    </p:spTree>
    <p:extLst>
      <p:ext uri="{BB962C8B-B14F-4D97-AF65-F5344CB8AC3E}">
        <p14:creationId xmlns:p14="http://schemas.microsoft.com/office/powerpoint/2010/main" val="3803265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26</a:t>
            </a:fld>
            <a:endParaRPr lang="en-US"/>
          </a:p>
        </p:txBody>
      </p:sp>
    </p:spTree>
    <p:extLst>
      <p:ext uri="{BB962C8B-B14F-4D97-AF65-F5344CB8AC3E}">
        <p14:creationId xmlns:p14="http://schemas.microsoft.com/office/powerpoint/2010/main" val="1555072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28</a:t>
            </a:fld>
            <a:endParaRPr lang="en-US"/>
          </a:p>
        </p:txBody>
      </p:sp>
    </p:spTree>
    <p:extLst>
      <p:ext uri="{BB962C8B-B14F-4D97-AF65-F5344CB8AC3E}">
        <p14:creationId xmlns:p14="http://schemas.microsoft.com/office/powerpoint/2010/main" val="1886627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30</a:t>
            </a:fld>
            <a:endParaRPr lang="en-US"/>
          </a:p>
        </p:txBody>
      </p:sp>
    </p:spTree>
    <p:extLst>
      <p:ext uri="{BB962C8B-B14F-4D97-AF65-F5344CB8AC3E}">
        <p14:creationId xmlns:p14="http://schemas.microsoft.com/office/powerpoint/2010/main" val="389694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Load testing objectives (e.g., performance requirements) are not clear in the early development stages and are often defined later on a case-by-case basis (e.g., during the initial observation period in a load test).</a:t>
            </a:r>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2</a:t>
            </a:fld>
            <a:endParaRPr lang="en-US"/>
          </a:p>
        </p:txBody>
      </p:sp>
    </p:spTree>
    <p:extLst>
      <p:ext uri="{BB962C8B-B14F-4D97-AF65-F5344CB8AC3E}">
        <p14:creationId xmlns:p14="http://schemas.microsoft.com/office/powerpoint/2010/main" val="414597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Straight-Forward Comparison: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When the data is available and the threshold requirement is clearly deﬁned, load testing practitioners can perform a straight-forward comparison between the data and the threshold values.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One example is throughput analysis. Throughput, which is the rate of successful requests completed, can be used to compare against the load to validate whether the SUT’s functionality scales under load</a:t>
            </a:r>
          </a:p>
          <a:p>
            <a:pPr marL="628650" lvl="1"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1" i="0" dirty="0">
                <a:solidFill>
                  <a:schemeClr val="bg1"/>
                </a:solidFill>
                <a:latin typeface="Calibri" panose="020F0502020204030204" pitchFamily="34" charset="0"/>
                <a:cs typeface="Calibri" panose="020F0502020204030204" pitchFamily="34" charset="0"/>
              </a:rPr>
              <a:t>Comparison against processed data </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Proper </a:t>
            </a:r>
            <a:r>
              <a:rPr lang="en-US" sz="1200" b="1" kern="1200" dirty="0">
                <a:solidFill>
                  <a:schemeClr val="tx1"/>
                </a:solidFill>
                <a:effectLst/>
                <a:latin typeface="+mn-lt"/>
                <a:ea typeface="+mn-ea"/>
                <a:cs typeface="+mn-cs"/>
              </a:rPr>
              <a:t>data summarization technique</a:t>
            </a:r>
            <a:r>
              <a:rPr lang="en-US" sz="1200" kern="1200" dirty="0">
                <a:solidFill>
                  <a:schemeClr val="tx1"/>
                </a:solidFill>
                <a:effectLst/>
                <a:latin typeface="+mn-lt"/>
                <a:ea typeface="+mn-ea"/>
                <a:cs typeface="+mn-cs"/>
              </a:rPr>
              <a:t> is needed to describe these many data instances into one number.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There are three types of data summarization techniques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dirty="0">
                <a:solidFill>
                  <a:schemeClr val="bg1"/>
                </a:solidFill>
                <a:latin typeface="Calibri" panose="020F0502020204030204" pitchFamily="34" charset="0"/>
                <a:cs typeface="Calibri" panose="020F0502020204030204" pitchFamily="34" charset="0"/>
              </a:rPr>
              <a:t>Max</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dirty="0">
                <a:solidFill>
                  <a:schemeClr val="bg1"/>
                </a:solidFill>
                <a:latin typeface="Calibri" panose="020F0502020204030204" pitchFamily="34" charset="0"/>
                <a:cs typeface="Calibri" panose="020F0502020204030204" pitchFamily="34" charset="0"/>
              </a:rPr>
              <a:t>median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dirty="0">
                <a:solidFill>
                  <a:schemeClr val="bg1"/>
                </a:solidFill>
                <a:latin typeface="Calibri" panose="020F0502020204030204" pitchFamily="34" charset="0"/>
                <a:cs typeface="Calibri" panose="020F0502020204030204" pitchFamily="34" charset="0"/>
              </a:rPr>
              <a:t>90-percentile values: </a:t>
            </a:r>
            <a:r>
              <a:rPr lang="en-US" sz="1200" kern="1200" dirty="0">
                <a:solidFill>
                  <a:schemeClr val="tx1"/>
                </a:solidFill>
                <a:effectLst/>
                <a:latin typeface="+mn-lt"/>
                <a:ea typeface="+mn-ea"/>
                <a:cs typeface="+mn-cs"/>
              </a:rPr>
              <a:t>Some researchers advocate that the 90-percentile response time is a better measurement than the average/median response time, as 90-percentile response time accounts for most of the peaks, while eliminating the outliers.</a:t>
            </a:r>
          </a:p>
          <a:p>
            <a:pPr marL="1085850" lvl="2"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31</a:t>
            </a:fld>
            <a:endParaRPr lang="en-US"/>
          </a:p>
        </p:txBody>
      </p:sp>
    </p:spTree>
    <p:extLst>
      <p:ext uri="{BB962C8B-B14F-4D97-AF65-F5344CB8AC3E}">
        <p14:creationId xmlns:p14="http://schemas.microsoft.com/office/powerpoint/2010/main" val="1308684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32</a:t>
            </a:fld>
            <a:endParaRPr lang="en-US"/>
          </a:p>
        </p:txBody>
      </p:sp>
    </p:spTree>
    <p:extLst>
      <p:ext uri="{BB962C8B-B14F-4D97-AF65-F5344CB8AC3E}">
        <p14:creationId xmlns:p14="http://schemas.microsoft.com/office/powerpoint/2010/main" val="3826909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33</a:t>
            </a:fld>
            <a:endParaRPr lang="en-US"/>
          </a:p>
        </p:txBody>
      </p:sp>
    </p:spTree>
    <p:extLst>
      <p:ext uri="{BB962C8B-B14F-4D97-AF65-F5344CB8AC3E}">
        <p14:creationId xmlns:p14="http://schemas.microsoft.com/office/powerpoint/2010/main" val="2915335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34</a:t>
            </a:fld>
            <a:endParaRPr lang="en-US"/>
          </a:p>
        </p:txBody>
      </p:sp>
    </p:spTree>
    <p:extLst>
      <p:ext uri="{BB962C8B-B14F-4D97-AF65-F5344CB8AC3E}">
        <p14:creationId xmlns:p14="http://schemas.microsoft.com/office/powerpoint/2010/main" val="1808039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Depending on the types of systems, performance testing can be conducted with load (e.g., e-commerce systems middle-ware systems or service-oriented distributed systems), or single user request (e.g., mobile applications or desktop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Examples of Load testing can either be load-related (putting system under normal or extreme heavy load, limited computing resources (e.g., high CPU), or failures (e.g., database failure). In other cases, stress testing is used to evaluate the efficiency of software designs.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4</a:t>
            </a:fld>
            <a:endParaRPr lang="en-US"/>
          </a:p>
        </p:txBody>
      </p:sp>
    </p:spTree>
    <p:extLst>
      <p:ext uri="{BB962C8B-B14F-4D97-AF65-F5344CB8AC3E}">
        <p14:creationId xmlns:p14="http://schemas.microsoft.com/office/powerpoint/2010/main" val="157723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6</a:t>
            </a:fld>
            <a:endParaRPr lang="en-US"/>
          </a:p>
        </p:txBody>
      </p:sp>
    </p:spTree>
    <p:extLst>
      <p:ext uri="{BB962C8B-B14F-4D97-AF65-F5344CB8AC3E}">
        <p14:creationId xmlns:p14="http://schemas.microsoft.com/office/powerpoint/2010/main" val="1060974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7</a:t>
            </a:fld>
            <a:endParaRPr lang="en-US"/>
          </a:p>
        </p:txBody>
      </p:sp>
    </p:spTree>
    <p:extLst>
      <p:ext uri="{BB962C8B-B14F-4D97-AF65-F5344CB8AC3E}">
        <p14:creationId xmlns:p14="http://schemas.microsoft.com/office/powerpoint/2010/main" val="2459078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8</a:t>
            </a:fld>
            <a:endParaRPr lang="en-US"/>
          </a:p>
        </p:txBody>
      </p:sp>
    </p:spTree>
    <p:extLst>
      <p:ext uri="{BB962C8B-B14F-4D97-AF65-F5344CB8AC3E}">
        <p14:creationId xmlns:p14="http://schemas.microsoft.com/office/powerpoint/2010/main" val="393659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Past ﬁeld data</a:t>
            </a:r>
            <a:r>
              <a:rPr lang="en-US" sz="1200" kern="1200" dirty="0">
                <a:solidFill>
                  <a:schemeClr val="tx1"/>
                </a:solidFill>
                <a:effectLst/>
                <a:latin typeface="+mn-lt"/>
                <a:ea typeface="+mn-ea"/>
                <a:cs typeface="+mn-cs"/>
              </a:rPr>
              <a:t> could include web access logs, which record the identities the visitors and their visited sites, and database auditing logs, which show the various database interactions. </a:t>
            </a:r>
          </a:p>
          <a:p>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An </a:t>
            </a:r>
            <a:r>
              <a:rPr lang="en-US" sz="1200" b="1" kern="1200" dirty="0">
                <a:solidFill>
                  <a:schemeClr val="tx1"/>
                </a:solidFill>
                <a:effectLst/>
                <a:latin typeface="+mn-lt"/>
                <a:ea typeface="+mn-ea"/>
                <a:cs typeface="+mn-cs"/>
              </a:rPr>
              <a:t>Operational Proﬁle</a:t>
            </a:r>
            <a:r>
              <a:rPr lang="en-US" sz="1200" kern="1200" dirty="0">
                <a:solidFill>
                  <a:schemeClr val="tx1"/>
                </a:solidFill>
                <a:effectLst/>
                <a:latin typeface="+mn-lt"/>
                <a:ea typeface="+mn-ea"/>
                <a:cs typeface="+mn-cs"/>
              </a:rPr>
              <a:t> describes the expected ﬁeld usage once the system is operational in the ﬁeld</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process of extracting and representing the expected workload (operational proﬁle) in the ﬁeld is called </a:t>
            </a:r>
            <a:r>
              <a:rPr lang="en-US" sz="1200" b="1" kern="1200" dirty="0">
                <a:solidFill>
                  <a:schemeClr val="tx1"/>
                </a:solidFill>
                <a:effectLst/>
                <a:latin typeface="+mn-lt"/>
                <a:ea typeface="+mn-ea"/>
                <a:cs typeface="+mn-cs"/>
              </a:rPr>
              <a:t>Workload Characterization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Workload conﬁguration</a:t>
            </a:r>
            <a:r>
              <a:rPr lang="en-US" sz="1200" kern="1200" dirty="0">
                <a:solidFill>
                  <a:schemeClr val="tx1"/>
                </a:solidFill>
                <a:effectLst/>
                <a:latin typeface="+mn-lt"/>
                <a:ea typeface="+mn-ea"/>
                <a:cs typeface="+mn-cs"/>
              </a:rPr>
              <a:t> refers to one set of workload mix and workload intensity</a:t>
            </a:r>
          </a:p>
          <a:p>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Workload Intensity</a:t>
            </a:r>
            <a:r>
              <a:rPr lang="en-US" sz="1200" kern="1200" dirty="0">
                <a:solidFill>
                  <a:schemeClr val="tx1"/>
                </a:solidFill>
                <a:effectLst/>
                <a:latin typeface="+mn-lt"/>
                <a:ea typeface="+mn-ea"/>
                <a:cs typeface="+mn-cs"/>
              </a:rPr>
              <a:t> refers to the rate of the incoming requests (e.g., browsing, purchasing and searching), or the number of concurrent users</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Workload Mix</a:t>
            </a:r>
            <a:r>
              <a:rPr lang="en-US" sz="1200" kern="1200" dirty="0">
                <a:solidFill>
                  <a:schemeClr val="tx1"/>
                </a:solidFill>
                <a:effectLst/>
                <a:latin typeface="+mn-lt"/>
                <a:ea typeface="+mn-ea"/>
                <a:cs typeface="+mn-cs"/>
              </a:rPr>
              <a:t> refers to the ratios among different types of requests (e.g., 30 percent browsing, 10 percent purchasing and 60 percent searching).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This </a:t>
            </a:r>
            <a:r>
              <a:rPr lang="en-US" sz="1200" b="1" kern="1200" dirty="0">
                <a:solidFill>
                  <a:schemeClr val="tx1"/>
                </a:solidFill>
                <a:effectLst/>
                <a:latin typeface="+mn-lt"/>
                <a:ea typeface="+mn-ea"/>
                <a:cs typeface="+mn-cs"/>
              </a:rPr>
              <a:t>steady load</a:t>
            </a:r>
            <a:r>
              <a:rPr lang="en-US" sz="1200" kern="1200" dirty="0">
                <a:solidFill>
                  <a:schemeClr val="tx1"/>
                </a:solidFill>
                <a:effectLst/>
                <a:latin typeface="+mn-lt"/>
                <a:ea typeface="+mn-ea"/>
                <a:cs typeface="+mn-cs"/>
              </a:rPr>
              <a:t> could be the normal expected usage or the peak time usage depending on the testing objectives.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There are periods of light usage (e.g., early in the morning or late at night), normal usage (e.g., during the working hours), and peak usages (e.g., during lunch time). </a:t>
            </a:r>
            <a:r>
              <a:rPr lang="en-US" sz="1200" b="1" kern="1200" dirty="0">
                <a:solidFill>
                  <a:schemeClr val="tx1"/>
                </a:solidFill>
                <a:effectLst/>
                <a:latin typeface="+mn-lt"/>
                <a:ea typeface="+mn-ea"/>
                <a:cs typeface="+mn-cs"/>
              </a:rPr>
              <a:t>Stepwise load </a:t>
            </a:r>
            <a:r>
              <a:rPr lang="en-US" sz="1200" kern="1200" dirty="0">
                <a:solidFill>
                  <a:schemeClr val="tx1"/>
                </a:solidFill>
                <a:effectLst/>
                <a:latin typeface="+mn-lt"/>
                <a:ea typeface="+mn-ea"/>
                <a:cs typeface="+mn-cs"/>
              </a:rPr>
              <a:t>design techniques would devise loads consisting of multiple types of load, to model the light/normal/peak usage expected in the ﬁeld.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Operational proﬁle or past usage data may not be available due to privacy concerns. To cope with these </a:t>
            </a:r>
            <a:r>
              <a:rPr lang="en-US" sz="1200" b="1" kern="1200" dirty="0">
                <a:solidFill>
                  <a:schemeClr val="tx1"/>
                </a:solidFill>
                <a:effectLst/>
                <a:latin typeface="+mn-lt"/>
                <a:ea typeface="+mn-ea"/>
                <a:cs typeface="+mn-cs"/>
              </a:rPr>
              <a:t>limitations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loads are extrapolated </a:t>
            </a:r>
            <a:r>
              <a:rPr lang="en-US" sz="1200" kern="1200" dirty="0">
                <a:solidFill>
                  <a:schemeClr val="tx1"/>
                </a:solidFill>
                <a:effectLst/>
                <a:latin typeface="+mn-lt"/>
                <a:ea typeface="+mn-ea"/>
                <a:cs typeface="+mn-cs"/>
              </a:rPr>
              <a:t>from the following sources: Beta-usage data, Interviews with domain experts and using competitors’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9</a:t>
            </a:fld>
            <a:endParaRPr lang="en-US"/>
          </a:p>
        </p:txBody>
      </p:sp>
    </p:spTree>
    <p:extLst>
      <p:ext uri="{BB962C8B-B14F-4D97-AF65-F5344CB8AC3E}">
        <p14:creationId xmlns:p14="http://schemas.microsoft.com/office/powerpoint/2010/main" val="3283091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Markov Chains </a:t>
            </a:r>
            <a:r>
              <a:rPr lang="en-US" sz="1200" kern="1200" dirty="0">
                <a:solidFill>
                  <a:schemeClr val="tx1"/>
                </a:solidFill>
                <a:effectLst/>
                <a:latin typeface="+mn-lt"/>
                <a:ea typeface="+mn-ea"/>
                <a:cs typeface="+mn-cs"/>
              </a:rPr>
              <a:t>are widely used to generate load for web-based e-commerce applications, since Markov chains can be easily derived from the past ﬁeld data.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Each entry of the log is a URL, which consists of the requested webpages and “parameter name = parameter value” pairs. Therefore, </a:t>
            </a:r>
            <a:r>
              <a:rPr lang="en-US" sz="1200" b="1" kern="1200" dirty="0">
                <a:solidFill>
                  <a:schemeClr val="tx1"/>
                </a:solidFill>
                <a:effectLst/>
                <a:latin typeface="+mn-lt"/>
                <a:ea typeface="+mn-ea"/>
                <a:cs typeface="+mn-cs"/>
              </a:rPr>
              <a:t>sequences of user sessions</a:t>
            </a:r>
            <a:r>
              <a:rPr lang="en-US" sz="1200" kern="1200" dirty="0">
                <a:solidFill>
                  <a:schemeClr val="tx1"/>
                </a:solidFill>
                <a:effectLst/>
                <a:latin typeface="+mn-lt"/>
                <a:ea typeface="+mn-ea"/>
                <a:cs typeface="+mn-cs"/>
              </a:rPr>
              <a:t> can be recovered by grouping sequences of request types belonging to the same session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Transition probabilities </a:t>
            </a:r>
            <a:r>
              <a:rPr lang="en-US" sz="1200" kern="1200" dirty="0">
                <a:solidFill>
                  <a:schemeClr val="tx1"/>
                </a:solidFill>
                <a:effectLst/>
                <a:latin typeface="+mn-lt"/>
                <a:ea typeface="+mn-ea"/>
                <a:cs typeface="+mn-cs"/>
              </a:rPr>
              <a:t>between states represent real user navigation patterns, which are derived using the probabilities of a user clicking page B when he/she is on page A.</a:t>
            </a: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10</a:t>
            </a:fld>
            <a:endParaRPr lang="en-US"/>
          </a:p>
        </p:txBody>
      </p:sp>
    </p:spTree>
    <p:extLst>
      <p:ext uri="{BB962C8B-B14F-4D97-AF65-F5344CB8AC3E}">
        <p14:creationId xmlns:p14="http://schemas.microsoft.com/office/powerpoint/2010/main" val="3137095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Compared to the testing loads represented by the Markov Chain models, a </a:t>
            </a:r>
            <a:r>
              <a:rPr lang="en-US" sz="1200" b="1" kern="1200" dirty="0">
                <a:solidFill>
                  <a:schemeClr val="tx1"/>
                </a:solidFill>
                <a:effectLst/>
                <a:latin typeface="+mn-lt"/>
                <a:ea typeface="+mn-ea"/>
                <a:cs typeface="+mn-cs"/>
              </a:rPr>
              <a:t>Stochastic Form oriented model </a:t>
            </a:r>
            <a:r>
              <a:rPr lang="en-US" sz="1200" kern="1200" dirty="0">
                <a:solidFill>
                  <a:schemeClr val="tx1"/>
                </a:solidFill>
                <a:effectLst/>
                <a:latin typeface="+mn-lt"/>
                <a:ea typeface="+mn-ea"/>
                <a:cs typeface="+mn-cs"/>
              </a:rPr>
              <a:t>is richer in modeling user interactions in web-based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effectLst/>
                <a:latin typeface="+mn-lt"/>
                <a:ea typeface="+mn-ea"/>
                <a:cs typeface="+mn-cs"/>
              </a:rPr>
              <a:t>For example</a:t>
            </a:r>
            <a:r>
              <a:rPr lang="en-US" sz="1200" kern="1200" dirty="0">
                <a:solidFill>
                  <a:schemeClr val="tx1"/>
                </a:solidFill>
                <a:effectLst/>
                <a:latin typeface="+mn-lt"/>
                <a:ea typeface="+mn-ea"/>
                <a:cs typeface="+mn-cs"/>
              </a:rPr>
              <a:t>, a user login action can either be a successful login and a redirect to the overview page, or a failure login and a redirect back to the login page. Such user behavior is difﬁcult to model in a Markov chain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Probabilistic Timed Automata</a:t>
            </a:r>
            <a:r>
              <a:rPr lang="en-US" sz="1200" kern="1200" dirty="0">
                <a:solidFill>
                  <a:schemeClr val="tx1"/>
                </a:solidFill>
                <a:effectLst/>
                <a:latin typeface="+mn-lt"/>
                <a:ea typeface="+mn-ea"/>
                <a:cs typeface="+mn-cs"/>
              </a:rPr>
              <a:t> contains the </a:t>
            </a:r>
            <a:r>
              <a:rPr lang="en-US" sz="1200" b="1" kern="1200" dirty="0">
                <a:solidFill>
                  <a:schemeClr val="tx1"/>
                </a:solidFill>
                <a:effectLst/>
                <a:latin typeface="+mn-lt"/>
                <a:ea typeface="+mn-ea"/>
                <a:cs typeface="+mn-cs"/>
              </a:rPr>
              <a:t>time delays</a:t>
            </a:r>
            <a:r>
              <a:rPr lang="en-US" sz="1200" kern="1200" dirty="0">
                <a:solidFill>
                  <a:schemeClr val="tx1"/>
                </a:solidFill>
                <a:effectLst/>
                <a:latin typeface="+mn-lt"/>
                <a:ea typeface="+mn-ea"/>
                <a:cs typeface="+mn-cs"/>
              </a:rPr>
              <a:t> before ﬁring the transition. The timing delays are useful for modeling realistic user behaviors. </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For example</a:t>
            </a:r>
            <a:r>
              <a:rPr lang="en-US" sz="1200" kern="1200" dirty="0">
                <a:solidFill>
                  <a:schemeClr val="tx1"/>
                </a:solidFill>
                <a:effectLst/>
                <a:latin typeface="+mn-lt"/>
                <a:ea typeface="+mn-ea"/>
                <a:cs typeface="+mn-cs"/>
              </a:rPr>
              <a:t>, a user could pause for a few seconds (e.g., reading the page contents) before triggering the next action (</a:t>
            </a:r>
            <a:r>
              <a:rPr lang="en-US" sz="1200" kern="1200" dirty="0" err="1">
                <a:solidFill>
                  <a:schemeClr val="tx1"/>
                </a:solidFill>
                <a:effectLst/>
                <a:latin typeface="+mn-lt"/>
                <a:ea typeface="+mn-ea"/>
                <a:cs typeface="+mn-cs"/>
              </a:rPr>
              <a:t>e.g.,purchasing</a:t>
            </a:r>
            <a:r>
              <a:rPr lang="en-US" sz="1200" kern="1200" dirty="0">
                <a:solidFill>
                  <a:schemeClr val="tx1"/>
                </a:solidFill>
                <a:effectLst/>
                <a:latin typeface="+mn-lt"/>
                <a:ea typeface="+mn-ea"/>
                <a:cs typeface="+mn-cs"/>
              </a:rPr>
              <a:t> the items).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1D9E90-F3D7-4C12-BCDB-42DED7706D56}" type="slidenum">
              <a:rPr lang="en-US" smtClean="0"/>
              <a:t>11</a:t>
            </a:fld>
            <a:endParaRPr lang="en-US"/>
          </a:p>
        </p:txBody>
      </p:sp>
    </p:spTree>
    <p:extLst>
      <p:ext uri="{BB962C8B-B14F-4D97-AF65-F5344CB8AC3E}">
        <p14:creationId xmlns:p14="http://schemas.microsoft.com/office/powerpoint/2010/main" val="345186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b="1" i="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b="0" i="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DD119571-8578-4596-8C5F-DE9818762736}"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2455224490"/>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119571-8578-4596-8C5F-DE9818762736}"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155659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119571-8578-4596-8C5F-DE9818762736}"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535305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119571-8578-4596-8C5F-DE9818762736}"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B7415-7BC5-4FCC-BF85-6814986EE82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1922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119571-8578-4596-8C5F-DE9818762736}"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322925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D119571-8578-4596-8C5F-DE9818762736}"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1834382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D119571-8578-4596-8C5F-DE9818762736}"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2540694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19571-8578-4596-8C5F-DE9818762736}"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1813764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19571-8578-4596-8C5F-DE9818762736}"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51157192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b="1" i="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b="0" i="0">
                <a:latin typeface="Calibri" panose="020F0502020204030204" pitchFamily="34" charset="0"/>
                <a:cs typeface="Calibri" panose="020F0502020204030204" pitchFamily="34" charset="0"/>
              </a:defRPr>
            </a:lvl1pPr>
            <a:lvl2pPr>
              <a:defRPr sz="2400" b="0" i="0">
                <a:latin typeface="Calibri" panose="020F0502020204030204" pitchFamily="34" charset="0"/>
                <a:cs typeface="Calibri" panose="020F0502020204030204" pitchFamily="34" charset="0"/>
              </a:defRPr>
            </a:lvl2pPr>
            <a:lvl3pPr>
              <a:defRPr sz="2400" b="0" i="0">
                <a:latin typeface="Calibri" panose="020F0502020204030204" pitchFamily="34" charset="0"/>
                <a:cs typeface="Calibri" panose="020F0502020204030204" pitchFamily="34" charset="0"/>
              </a:defRPr>
            </a:lvl3pPr>
            <a:lvl4pPr>
              <a:defRPr sz="2400" b="0" i="0">
                <a:latin typeface="Calibri" panose="020F0502020204030204" pitchFamily="34" charset="0"/>
                <a:cs typeface="Calibri" panose="020F0502020204030204" pitchFamily="34" charset="0"/>
              </a:defRPr>
            </a:lvl4pPr>
            <a:lvl5pPr>
              <a:defRPr sz="2400" b="0" i="0">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D119571-8578-4596-8C5F-DE9818762736}" type="datetimeFigureOut">
              <a:rPr lang="en-US" smtClean="0"/>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171697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119571-8578-4596-8C5F-DE9818762736}"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16935364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119571-8578-4596-8C5F-DE9818762736}"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242274491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19571-8578-4596-8C5F-DE9818762736}" type="datetimeFigureOut">
              <a:rPr lang="en-US" smtClean="0"/>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243955853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19571-8578-4596-8C5F-DE9818762736}"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161765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19571-8578-4596-8C5F-DE9818762736}" type="datetimeFigureOut">
              <a:rPr lang="en-US" smtClean="0"/>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422128502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119571-8578-4596-8C5F-DE9818762736}"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31862244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119571-8578-4596-8C5F-DE9818762736}"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2B7415-7BC5-4FCC-BF85-6814986EE820}" type="slidenum">
              <a:rPr lang="en-US" smtClean="0"/>
              <a:t>‹#›</a:t>
            </a:fld>
            <a:endParaRPr lang="en-US"/>
          </a:p>
        </p:txBody>
      </p:sp>
    </p:spTree>
    <p:extLst>
      <p:ext uri="{BB962C8B-B14F-4D97-AF65-F5344CB8AC3E}">
        <p14:creationId xmlns:p14="http://schemas.microsoft.com/office/powerpoint/2010/main" val="291424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119571-8578-4596-8C5F-DE9818762736}" type="datetimeFigureOut">
              <a:rPr lang="en-US" smtClean="0"/>
              <a:t>4/6/2017</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C2B7415-7BC5-4FCC-BF85-6814986EE820}" type="slidenum">
              <a:rPr lang="en-US" smtClean="0"/>
              <a:t>‹#›</a:t>
            </a:fld>
            <a:endParaRPr lang="en-US"/>
          </a:p>
        </p:txBody>
      </p:sp>
    </p:spTree>
    <p:extLst>
      <p:ext uri="{BB962C8B-B14F-4D97-AF65-F5344CB8AC3E}">
        <p14:creationId xmlns:p14="http://schemas.microsoft.com/office/powerpoint/2010/main" val="2758046384"/>
      </p:ext>
    </p:extLst>
  </p:cSld>
  <p:clrMap bg1="dk1" tx1="lt1" bg2="dk2" tx2="lt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 id="2147484713" r:id="rId15"/>
    <p:sldLayoutId id="2147484714" r:id="rId16"/>
    <p:sldLayoutId id="214748471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5535" y="964708"/>
            <a:ext cx="9001462" cy="2387600"/>
          </a:xfrm>
        </p:spPr>
        <p:txBody>
          <a:bodyPr>
            <a:normAutofit/>
          </a:bodyPr>
          <a:lstStyle/>
          <a:p>
            <a:r>
              <a:rPr lang="en-US" dirty="0">
                <a:latin typeface="Calibri" panose="020F0502020204030204" pitchFamily="34" charset="0"/>
                <a:cs typeface="Calibri" panose="020F0502020204030204" pitchFamily="34" charset="0"/>
              </a:rPr>
              <a:t>A Survey on Load Testing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of Large-Scale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Software Systems</a:t>
            </a:r>
          </a:p>
        </p:txBody>
      </p:sp>
      <p:sp>
        <p:nvSpPr>
          <p:cNvPr id="3" name="Subtitle 2"/>
          <p:cNvSpPr>
            <a:spLocks noGrp="1"/>
          </p:cNvSpPr>
          <p:nvPr>
            <p:ph type="subTitle" idx="1"/>
          </p:nvPr>
        </p:nvSpPr>
        <p:spPr>
          <a:xfrm>
            <a:off x="823063" y="4132239"/>
            <a:ext cx="10310648" cy="920266"/>
          </a:xfrm>
        </p:spPr>
        <p:txBody>
          <a:bodyPr>
            <a:normAutofit/>
          </a:bodyPr>
          <a:lstStyle/>
          <a:p>
            <a:pPr algn="l"/>
            <a:r>
              <a:rPr lang="en-US" dirty="0"/>
              <a:t>         By:    Zhen Ming Jiang, Member, IEEE  and  Ahmed E. Hassan, Member, IEEE</a:t>
            </a:r>
          </a:p>
          <a:p>
            <a:endParaRPr lang="en-US" dirty="0"/>
          </a:p>
        </p:txBody>
      </p:sp>
      <p:sp>
        <p:nvSpPr>
          <p:cNvPr id="4" name="Subtitle 2"/>
          <p:cNvSpPr txBox="1">
            <a:spLocks/>
          </p:cNvSpPr>
          <p:nvPr/>
        </p:nvSpPr>
        <p:spPr>
          <a:xfrm>
            <a:off x="1545535" y="5334565"/>
            <a:ext cx="8865704" cy="1205947"/>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latin typeface="Calibri" panose="020F0502020204030204" pitchFamily="34" charset="0"/>
                <a:cs typeface="Calibri" panose="020F0502020204030204" pitchFamily="34" charset="0"/>
              </a:rPr>
              <a:t>RASIKA MOHOD </a:t>
            </a:r>
          </a:p>
        </p:txBody>
      </p:sp>
    </p:spTree>
    <p:extLst>
      <p:ext uri="{BB962C8B-B14F-4D97-AF65-F5344CB8AC3E}">
        <p14:creationId xmlns:p14="http://schemas.microsoft.com/office/powerpoint/2010/main" val="270781620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lstStyle/>
          <a:p>
            <a:r>
              <a:rPr lang="en-US" dirty="0"/>
              <a:t> Designing Realistic Loads </a:t>
            </a:r>
          </a:p>
        </p:txBody>
      </p:sp>
      <p:sp>
        <p:nvSpPr>
          <p:cNvPr id="3" name="Content Placeholder 2"/>
          <p:cNvSpPr>
            <a:spLocks noGrp="1"/>
          </p:cNvSpPr>
          <p:nvPr>
            <p:ph idx="1"/>
          </p:nvPr>
        </p:nvSpPr>
        <p:spPr>
          <a:xfrm>
            <a:off x="913795" y="1180032"/>
            <a:ext cx="10531970" cy="5677967"/>
          </a:xfrm>
        </p:spPr>
        <p:txBody>
          <a:bodyPr>
            <a:normAutofit/>
          </a:bodyPr>
          <a:lstStyle/>
          <a:p>
            <a:pPr marL="457200" indent="-457200">
              <a:buAutoNum type="arabicPeriod" startAt="2"/>
            </a:pPr>
            <a:r>
              <a:rPr lang="en-US" b="1" dirty="0"/>
              <a:t>Use-Case Based Load Design Techniques</a:t>
            </a:r>
            <a:r>
              <a:rPr lang="en-US" dirty="0"/>
              <a:t> </a:t>
            </a:r>
          </a:p>
          <a:p>
            <a:pPr lvl="1"/>
            <a:r>
              <a:rPr lang="en-US" dirty="0"/>
              <a:t>Focused on generating requests derived from realistic use cases</a:t>
            </a:r>
          </a:p>
          <a:p>
            <a:pPr marL="914400" lvl="1" indent="-457200">
              <a:buFont typeface="+mj-lt"/>
              <a:buAutoNum type="alphaLcPeriod"/>
            </a:pPr>
            <a:r>
              <a:rPr lang="en-US" b="1" dirty="0">
                <a:effectLst/>
              </a:rPr>
              <a:t>Testing loads derived using UML models</a:t>
            </a:r>
          </a:p>
          <a:p>
            <a:pPr lvl="2"/>
            <a:r>
              <a:rPr lang="en-US" dirty="0">
                <a:effectLst/>
              </a:rPr>
              <a:t>UML diagrams illustrate detailed user interactions in the system</a:t>
            </a:r>
          </a:p>
          <a:p>
            <a:pPr lvl="2"/>
            <a:endParaRPr lang="en-US" sz="1800" dirty="0">
              <a:effectLst/>
            </a:endParaRPr>
          </a:p>
          <a:p>
            <a:pPr marL="914400" lvl="1" indent="-457200">
              <a:buFont typeface="+mj-lt"/>
              <a:buAutoNum type="alphaLcPeriod"/>
            </a:pPr>
            <a:r>
              <a:rPr lang="en-US" b="1" dirty="0">
                <a:effectLst/>
              </a:rPr>
              <a:t>Testing loads derived using Markov Chain models</a:t>
            </a:r>
          </a:p>
          <a:p>
            <a:pPr lvl="2"/>
            <a:r>
              <a:rPr lang="en-US" dirty="0">
                <a:effectLst/>
              </a:rPr>
              <a:t>Markov Chain (User Behavior Graph): consists of a ﬁnite number of states and a set of state transition probabilities between these states.</a:t>
            </a:r>
          </a:p>
          <a:p>
            <a:pPr lvl="2"/>
            <a:r>
              <a:rPr lang="en-US" dirty="0">
                <a:effectLst/>
              </a:rPr>
              <a:t>Transition probabilities between states represent real user navigation patterns</a:t>
            </a:r>
          </a:p>
          <a:p>
            <a:pPr lvl="2"/>
            <a:r>
              <a:rPr lang="en-US" dirty="0">
                <a:effectLst/>
              </a:rPr>
              <a:t>Used to generate load for web-based e-commerce applications</a:t>
            </a:r>
          </a:p>
        </p:txBody>
      </p:sp>
    </p:spTree>
    <p:extLst>
      <p:ext uri="{BB962C8B-B14F-4D97-AF65-F5344CB8AC3E}">
        <p14:creationId xmlns:p14="http://schemas.microsoft.com/office/powerpoint/2010/main" val="17135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lstStyle/>
          <a:p>
            <a:r>
              <a:rPr lang="en-US" dirty="0"/>
              <a:t> Designing Realistic Loads </a:t>
            </a:r>
          </a:p>
        </p:txBody>
      </p:sp>
      <p:sp>
        <p:nvSpPr>
          <p:cNvPr id="3" name="Content Placeholder 2"/>
          <p:cNvSpPr>
            <a:spLocks noGrp="1"/>
          </p:cNvSpPr>
          <p:nvPr>
            <p:ph idx="1"/>
          </p:nvPr>
        </p:nvSpPr>
        <p:spPr>
          <a:xfrm>
            <a:off x="913796" y="1390240"/>
            <a:ext cx="10531970" cy="5031581"/>
          </a:xfrm>
        </p:spPr>
        <p:txBody>
          <a:bodyPr>
            <a:normAutofit lnSpcReduction="10000"/>
          </a:bodyPr>
          <a:lstStyle/>
          <a:p>
            <a:pPr marL="457200" indent="-457200">
              <a:buAutoNum type="arabicPeriod" startAt="2"/>
            </a:pPr>
            <a:r>
              <a:rPr lang="en-US" b="1" dirty="0"/>
              <a:t>Use-Case Based Load Design Techniques</a:t>
            </a:r>
            <a:r>
              <a:rPr lang="en-US" dirty="0"/>
              <a:t> </a:t>
            </a:r>
          </a:p>
          <a:p>
            <a:pPr marL="914400" lvl="1" indent="-457200">
              <a:buAutoNum type="alphaLcPeriod" startAt="3"/>
            </a:pPr>
            <a:r>
              <a:rPr lang="en-US" b="1" dirty="0">
                <a:effectLst/>
              </a:rPr>
              <a:t>Testing loads derived using stochastic form-oriented models</a:t>
            </a:r>
          </a:p>
          <a:p>
            <a:pPr lvl="2"/>
            <a:r>
              <a:rPr lang="en-US" dirty="0">
                <a:effectLst/>
              </a:rPr>
              <a:t>Models a sequence of actions performed by users</a:t>
            </a:r>
          </a:p>
          <a:p>
            <a:pPr marL="1828800" lvl="3" indent="-457200">
              <a:buFont typeface="+mj-lt"/>
              <a:buAutoNum type="arabicPeriod"/>
            </a:pPr>
            <a:r>
              <a:rPr lang="en-US" dirty="0">
                <a:effectLst/>
              </a:rPr>
              <a:t>Website is crawled to recover structural data</a:t>
            </a:r>
          </a:p>
          <a:p>
            <a:pPr marL="1828800" lvl="3" indent="-457200">
              <a:buFont typeface="+mj-lt"/>
              <a:buAutoNum type="arabicPeriod"/>
            </a:pPr>
            <a:r>
              <a:rPr lang="en-US" dirty="0">
                <a:effectLst/>
              </a:rPr>
              <a:t>Toolset lays out structure using a Stochastic Form-Oriented Model</a:t>
            </a:r>
          </a:p>
          <a:p>
            <a:pPr marL="1828800" lvl="3" indent="-457200">
              <a:buFont typeface="+mj-lt"/>
              <a:buAutoNum type="arabicPeriod"/>
            </a:pPr>
            <a:r>
              <a:rPr lang="en-US" dirty="0">
                <a:effectLst/>
              </a:rPr>
              <a:t>Performance engineer manually specifies the probabilities between the pages and actions</a:t>
            </a:r>
          </a:p>
          <a:p>
            <a:pPr marL="1828800" lvl="3" indent="-457200">
              <a:buFont typeface="+mj-lt"/>
              <a:buAutoNum type="arabicPeriod"/>
            </a:pPr>
            <a:endParaRPr lang="en-US" sz="1200" b="1" dirty="0">
              <a:effectLst/>
            </a:endParaRPr>
          </a:p>
          <a:p>
            <a:pPr marL="914400" lvl="1" indent="-457200">
              <a:buAutoNum type="alphaLcPeriod" startAt="4"/>
            </a:pPr>
            <a:r>
              <a:rPr lang="en-US" b="1" dirty="0">
                <a:effectLst/>
              </a:rPr>
              <a:t>Testing loads derived using probabilistic timed automata</a:t>
            </a:r>
          </a:p>
          <a:p>
            <a:pPr lvl="2"/>
            <a:r>
              <a:rPr lang="en-US" dirty="0">
                <a:effectLst/>
              </a:rPr>
              <a:t>Similar to the Markov chain model</a:t>
            </a:r>
          </a:p>
          <a:p>
            <a:pPr lvl="2"/>
            <a:r>
              <a:rPr lang="en-US" dirty="0">
                <a:effectLst/>
              </a:rPr>
              <a:t>Also, contains the time delays before ﬁring the transition</a:t>
            </a:r>
          </a:p>
          <a:p>
            <a:pPr lvl="2"/>
            <a:endParaRPr lang="en-US" b="1" dirty="0">
              <a:effectLst/>
            </a:endParaRPr>
          </a:p>
          <a:p>
            <a:pPr marL="457200" lvl="1" indent="0">
              <a:buNone/>
            </a:pPr>
            <a:endParaRPr lang="en-US" dirty="0">
              <a:effectLst/>
            </a:endParaRPr>
          </a:p>
          <a:p>
            <a:pPr marL="457200" lvl="1" indent="0">
              <a:buNone/>
            </a:pPr>
            <a:endParaRPr lang="en-US" dirty="0"/>
          </a:p>
        </p:txBody>
      </p:sp>
    </p:spTree>
    <p:extLst>
      <p:ext uri="{BB962C8B-B14F-4D97-AF65-F5344CB8AC3E}">
        <p14:creationId xmlns:p14="http://schemas.microsoft.com/office/powerpoint/2010/main" val="134973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lstStyle/>
          <a:p>
            <a:r>
              <a:rPr lang="en-US" dirty="0"/>
              <a:t> Designing Realistic Loads </a:t>
            </a:r>
          </a:p>
        </p:txBody>
      </p:sp>
      <p:sp>
        <p:nvSpPr>
          <p:cNvPr id="3" name="Content Placeholder 2"/>
          <p:cNvSpPr>
            <a:spLocks noGrp="1"/>
          </p:cNvSpPr>
          <p:nvPr>
            <p:ph idx="1"/>
          </p:nvPr>
        </p:nvSpPr>
        <p:spPr>
          <a:xfrm>
            <a:off x="913795" y="1180033"/>
            <a:ext cx="10531970" cy="4936988"/>
          </a:xfrm>
        </p:spPr>
        <p:txBody>
          <a:bodyPr>
            <a:normAutofit/>
          </a:bodyPr>
          <a:lstStyle/>
          <a:p>
            <a:pPr marL="457200" indent="-457200">
              <a:buAutoNum type="arabicPeriod" startAt="2"/>
            </a:pPr>
            <a:r>
              <a:rPr lang="en-US" b="1" dirty="0"/>
              <a:t>Use-Case Based Load Design Techniques</a:t>
            </a: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457200" lvl="1"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29997469"/>
              </p:ext>
            </p:extLst>
          </p:nvPr>
        </p:nvGraphicFramePr>
        <p:xfrm>
          <a:off x="913796" y="2027770"/>
          <a:ext cx="10353761" cy="4480560"/>
        </p:xfrm>
        <a:graphic>
          <a:graphicData uri="http://schemas.openxmlformats.org/drawingml/2006/table">
            <a:tbl>
              <a:tblPr firstRow="1" bandRow="1">
                <a:tableStyleId>{F5AB1C69-6EDB-4FF4-983F-18BD219EF322}</a:tableStyleId>
              </a:tblPr>
              <a:tblGrid>
                <a:gridCol w="4021045">
                  <a:extLst>
                    <a:ext uri="{9D8B030D-6E8A-4147-A177-3AD203B41FA5}">
                      <a16:colId xmlns:a16="http://schemas.microsoft.com/office/drawing/2014/main" val="1775834650"/>
                    </a:ext>
                  </a:extLst>
                </a:gridCol>
                <a:gridCol w="3741683">
                  <a:extLst>
                    <a:ext uri="{9D8B030D-6E8A-4147-A177-3AD203B41FA5}">
                      <a16:colId xmlns:a16="http://schemas.microsoft.com/office/drawing/2014/main" val="3444612445"/>
                    </a:ext>
                  </a:extLst>
                </a:gridCol>
                <a:gridCol w="2591033">
                  <a:extLst>
                    <a:ext uri="{9D8B030D-6E8A-4147-A177-3AD203B41FA5}">
                      <a16:colId xmlns:a16="http://schemas.microsoft.com/office/drawing/2014/main" val="1842870593"/>
                    </a:ext>
                  </a:extLst>
                </a:gridCol>
              </a:tblGrid>
              <a:tr h="365760">
                <a:tc>
                  <a:txBody>
                    <a:bodyPr/>
                    <a:lstStyle/>
                    <a:p>
                      <a:pPr algn="ctr"/>
                      <a:r>
                        <a:rPr lang="en-US" sz="2400" b="1" i="0" dirty="0">
                          <a:solidFill>
                            <a:schemeClr val="bg1"/>
                          </a:solidFill>
                          <a:latin typeface="Calibri" panose="020F0502020204030204" pitchFamily="34" charset="0"/>
                          <a:cs typeface="Calibri" panose="020F0502020204030204" pitchFamily="34" charset="0"/>
                        </a:rPr>
                        <a:t>Techniques</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Data Source</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Output</a:t>
                      </a:r>
                    </a:p>
                  </a:txBody>
                  <a:tcPr/>
                </a:tc>
                <a:extLst>
                  <a:ext uri="{0D108BD9-81ED-4DB2-BD59-A6C34878D82A}">
                    <a16:rowId xmlns:a16="http://schemas.microsoft.com/office/drawing/2014/main" val="2933315240"/>
                  </a:ext>
                </a:extLst>
              </a:tr>
              <a:tr h="865974">
                <a:tc>
                  <a:txBody>
                    <a:bodyPr/>
                    <a:lstStyle/>
                    <a:p>
                      <a:pPr algn="ctr"/>
                      <a:r>
                        <a:rPr lang="en-US" sz="2400" b="0" i="0" dirty="0">
                          <a:solidFill>
                            <a:schemeClr val="bg1"/>
                          </a:solidFill>
                          <a:latin typeface="Calibri" panose="020F0502020204030204" pitchFamily="34" charset="0"/>
                          <a:cs typeface="Calibri" panose="020F0502020204030204" pitchFamily="34" charset="0"/>
                        </a:rPr>
                        <a:t>Testing Loads derived from UML Models</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UML use case and activity diagrams, Operational Profiles </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UML diagrams tagged with request rates </a:t>
                      </a:r>
                    </a:p>
                  </a:txBody>
                  <a:tcPr/>
                </a:tc>
                <a:extLst>
                  <a:ext uri="{0D108BD9-81ED-4DB2-BD59-A6C34878D82A}">
                    <a16:rowId xmlns:a16="http://schemas.microsoft.com/office/drawing/2014/main" val="1293104539"/>
                  </a:ext>
                </a:extLst>
              </a:tr>
              <a:tr h="781290">
                <a:tc>
                  <a:txBody>
                    <a:bodyPr/>
                    <a:lstStyle/>
                    <a:p>
                      <a:pPr algn="ctr"/>
                      <a:r>
                        <a:rPr lang="en-US" sz="2400" b="0" i="0" dirty="0">
                          <a:solidFill>
                            <a:schemeClr val="bg1"/>
                          </a:solidFill>
                          <a:latin typeface="Calibri" panose="020F0502020204030204" pitchFamily="34" charset="0"/>
                          <a:cs typeface="Calibri" panose="020F0502020204030204" pitchFamily="34" charset="0"/>
                        </a:rPr>
                        <a:t>Testing Loads derived using Markov 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Past Usage Data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Markov Chain Models</a:t>
                      </a:r>
                    </a:p>
                  </a:txBody>
                  <a:tcPr/>
                </a:tc>
                <a:extLst>
                  <a:ext uri="{0D108BD9-81ED-4DB2-BD59-A6C34878D82A}">
                    <a16:rowId xmlns:a16="http://schemas.microsoft.com/office/drawing/2014/main" val="1644081672"/>
                  </a:ext>
                </a:extLst>
              </a:tr>
              <a:tr h="767257">
                <a:tc>
                  <a:txBody>
                    <a:bodyPr/>
                    <a:lstStyle/>
                    <a:p>
                      <a:pPr algn="ctr"/>
                      <a:r>
                        <a:rPr lang="en-US" sz="2400" b="0" i="0" dirty="0">
                          <a:solidFill>
                            <a:schemeClr val="bg1"/>
                          </a:solidFill>
                          <a:latin typeface="Calibri" panose="020F0502020204030204" pitchFamily="34" charset="0"/>
                          <a:cs typeface="Calibri" panose="020F0502020204030204" pitchFamily="34" charset="0"/>
                        </a:rPr>
                        <a:t>Testing Loads derived using Stochastic Form Oriented Models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Operational Profiles, Business Requirements, User Configurations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Stochastic Form Oriented Models</a:t>
                      </a:r>
                    </a:p>
                  </a:txBody>
                  <a:tcPr/>
                </a:tc>
                <a:extLst>
                  <a:ext uri="{0D108BD9-81ED-4DB2-BD59-A6C34878D82A}">
                    <a16:rowId xmlns:a16="http://schemas.microsoft.com/office/drawing/2014/main" val="2579256307"/>
                  </a:ext>
                </a:extLst>
              </a:tr>
              <a:tr h="767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Testing Loads derived using Probabilistic Timed Automata</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User Configurations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Probabilistic Timed Automata</a:t>
                      </a:r>
                    </a:p>
                  </a:txBody>
                  <a:tcPr/>
                </a:tc>
                <a:extLst>
                  <a:ext uri="{0D108BD9-81ED-4DB2-BD59-A6C34878D82A}">
                    <a16:rowId xmlns:a16="http://schemas.microsoft.com/office/drawing/2014/main" val="4238073959"/>
                  </a:ext>
                </a:extLst>
              </a:tr>
            </a:tbl>
          </a:graphicData>
        </a:graphic>
      </p:graphicFrame>
    </p:spTree>
    <p:extLst>
      <p:ext uri="{BB962C8B-B14F-4D97-AF65-F5344CB8AC3E}">
        <p14:creationId xmlns:p14="http://schemas.microsoft.com/office/powerpoint/2010/main" val="264965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normAutofit/>
          </a:bodyPr>
          <a:lstStyle/>
          <a:p>
            <a:r>
              <a:rPr lang="en-US" dirty="0"/>
              <a:t>Designing fault-inducing loads</a:t>
            </a:r>
            <a:endParaRPr lang="en-US" sz="5400" dirty="0"/>
          </a:p>
        </p:txBody>
      </p:sp>
      <p:sp>
        <p:nvSpPr>
          <p:cNvPr id="3" name="Content Placeholder 2"/>
          <p:cNvSpPr>
            <a:spLocks noGrp="1"/>
          </p:cNvSpPr>
          <p:nvPr>
            <p:ph idx="1"/>
          </p:nvPr>
        </p:nvSpPr>
        <p:spPr>
          <a:xfrm>
            <a:off x="913796" y="1390240"/>
            <a:ext cx="10531970" cy="5210257"/>
          </a:xfrm>
        </p:spPr>
        <p:txBody>
          <a:bodyPr>
            <a:normAutofit lnSpcReduction="10000"/>
          </a:bodyPr>
          <a:lstStyle/>
          <a:p>
            <a:pPr marL="457200" indent="-457200">
              <a:buFont typeface="+mj-lt"/>
              <a:buAutoNum type="arabicPeriod"/>
            </a:pPr>
            <a:r>
              <a:rPr lang="en-US" b="1" dirty="0"/>
              <a:t>Deriving Fault-Inducing Loads via Source Code Analysis</a:t>
            </a:r>
            <a:endParaRPr lang="en-US" dirty="0">
              <a:effectLst/>
            </a:endParaRPr>
          </a:p>
          <a:p>
            <a:pPr marL="914400" lvl="1" indent="-457200">
              <a:buFont typeface="+mj-lt"/>
              <a:buAutoNum type="alphaLcPeriod"/>
            </a:pPr>
            <a:r>
              <a:rPr lang="en-US" b="1" dirty="0">
                <a:effectLst/>
              </a:rPr>
              <a:t>Testing loads derived using data ﬂow analysis</a:t>
            </a:r>
          </a:p>
          <a:p>
            <a:pPr lvl="2"/>
            <a:r>
              <a:rPr lang="en-US" dirty="0">
                <a:effectLst/>
              </a:rPr>
              <a:t>Locates speciﬁc load sensitive regions, which lead to known load-related problems</a:t>
            </a:r>
          </a:p>
          <a:p>
            <a:pPr lvl="2"/>
            <a:r>
              <a:rPr lang="en-US" dirty="0">
                <a:effectLst/>
              </a:rPr>
              <a:t>Load sensitive regions: Code segments dealing with various types of resource accesses </a:t>
            </a:r>
          </a:p>
          <a:p>
            <a:pPr marL="914400" lvl="2" indent="0">
              <a:buNone/>
            </a:pPr>
            <a:r>
              <a:rPr lang="en-US" dirty="0">
                <a:effectLst/>
              </a:rPr>
              <a:t>    E.g.: Memory, thread pools and database accesses</a:t>
            </a:r>
          </a:p>
          <a:p>
            <a:pPr lvl="2"/>
            <a:endParaRPr lang="en-US" sz="1600" dirty="0">
              <a:effectLst/>
            </a:endParaRPr>
          </a:p>
          <a:p>
            <a:pPr marL="914400" lvl="1" indent="-457200">
              <a:buFont typeface="+mj-lt"/>
              <a:buAutoNum type="alphaLcPeriod"/>
            </a:pPr>
            <a:r>
              <a:rPr lang="en-US" b="1" dirty="0">
                <a:effectLst/>
              </a:rPr>
              <a:t>Testing loads derived using symbolic executions</a:t>
            </a:r>
          </a:p>
          <a:p>
            <a:pPr lvl="2"/>
            <a:r>
              <a:rPr lang="en-US" dirty="0">
                <a:effectLst/>
              </a:rPr>
              <a:t>Symbolic execution: Program analysis technique, which can automatically generates input values corresponding to different code paths</a:t>
            </a:r>
          </a:p>
          <a:p>
            <a:pPr marL="914400" lvl="1" indent="-457200">
              <a:buFont typeface="+mj-lt"/>
              <a:buAutoNum type="alphaLcPeriod"/>
            </a:pPr>
            <a:endParaRPr lang="en-US" dirty="0"/>
          </a:p>
          <a:p>
            <a:pPr marL="457200" lvl="1" indent="0">
              <a:buNone/>
            </a:pPr>
            <a:endParaRPr lang="en-US" dirty="0"/>
          </a:p>
        </p:txBody>
      </p:sp>
    </p:spTree>
    <p:extLst>
      <p:ext uri="{BB962C8B-B14F-4D97-AF65-F5344CB8AC3E}">
        <p14:creationId xmlns:p14="http://schemas.microsoft.com/office/powerpoint/2010/main" val="1169528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normAutofit/>
          </a:bodyPr>
          <a:lstStyle/>
          <a:p>
            <a:r>
              <a:rPr lang="en-US" dirty="0"/>
              <a:t>Designing fault-inducing loads</a:t>
            </a:r>
            <a:endParaRPr lang="en-US" sz="5400" dirty="0"/>
          </a:p>
        </p:txBody>
      </p:sp>
      <p:sp>
        <p:nvSpPr>
          <p:cNvPr id="3" name="Content Placeholder 2"/>
          <p:cNvSpPr>
            <a:spLocks noGrp="1"/>
          </p:cNvSpPr>
          <p:nvPr>
            <p:ph idx="1"/>
          </p:nvPr>
        </p:nvSpPr>
        <p:spPr>
          <a:xfrm>
            <a:off x="913796" y="1390240"/>
            <a:ext cx="10531970" cy="5178726"/>
          </a:xfrm>
        </p:spPr>
        <p:txBody>
          <a:bodyPr>
            <a:normAutofit/>
          </a:bodyPr>
          <a:lstStyle/>
          <a:p>
            <a:pPr marL="457200" indent="-457200">
              <a:buFont typeface="+mj-lt"/>
              <a:buAutoNum type="arabicPeriod"/>
            </a:pPr>
            <a:r>
              <a:rPr lang="en-US" b="1" dirty="0">
                <a:effectLst/>
              </a:rPr>
              <a:t> </a:t>
            </a:r>
            <a:r>
              <a:rPr lang="en-US" b="1" dirty="0"/>
              <a:t>Deriving Fault-Inducing Loads via Source Code Analysis</a:t>
            </a:r>
          </a:p>
          <a:p>
            <a:pPr lvl="1"/>
            <a:r>
              <a:rPr lang="en-US" dirty="0">
                <a:effectLst/>
              </a:rPr>
              <a:t>Symbolic execution derives two types of loads:</a:t>
            </a:r>
          </a:p>
          <a:p>
            <a:pPr marL="1257300" lvl="2" indent="-342900">
              <a:buFont typeface="+mj-lt"/>
              <a:buAutoNum type="alphaLcPeriod"/>
            </a:pPr>
            <a:r>
              <a:rPr lang="en-US" dirty="0">
                <a:effectLst/>
              </a:rPr>
              <a:t> Testing loads causing large response time</a:t>
            </a:r>
          </a:p>
          <a:p>
            <a:pPr lvl="3"/>
            <a:r>
              <a:rPr lang="en-US" dirty="0">
                <a:effectLst/>
              </a:rPr>
              <a:t>Time value assigned for each step along the code path </a:t>
            </a:r>
          </a:p>
          <a:p>
            <a:pPr lvl="3"/>
            <a:r>
              <a:rPr lang="en-US" dirty="0">
                <a:effectLst/>
              </a:rPr>
              <a:t>Summing up the costs for each code path, paths leading to the longest response time are identified</a:t>
            </a:r>
          </a:p>
          <a:p>
            <a:pPr marL="914400" lvl="2" indent="0">
              <a:buNone/>
            </a:pPr>
            <a:endParaRPr lang="en-US" sz="1400" dirty="0">
              <a:effectLst/>
            </a:endParaRPr>
          </a:p>
          <a:p>
            <a:pPr marL="914400" lvl="2" indent="0">
              <a:buNone/>
            </a:pPr>
            <a:r>
              <a:rPr lang="en-US" dirty="0">
                <a:effectLst/>
              </a:rPr>
              <a:t>b.   Testing loads causing large memory consumptions</a:t>
            </a:r>
          </a:p>
          <a:p>
            <a:pPr lvl="3"/>
            <a:r>
              <a:rPr lang="en-US" dirty="0">
                <a:effectLst/>
              </a:rPr>
              <a:t>Track the memory usage at each step along the code path </a:t>
            </a:r>
          </a:p>
          <a:p>
            <a:pPr lvl="3"/>
            <a:r>
              <a:rPr lang="en-US" dirty="0">
                <a:effectLst/>
              </a:rPr>
              <a:t>Paths leading to large memory consumption are identiﬁed</a:t>
            </a:r>
          </a:p>
        </p:txBody>
      </p:sp>
    </p:spTree>
    <p:extLst>
      <p:ext uri="{BB962C8B-B14F-4D97-AF65-F5344CB8AC3E}">
        <p14:creationId xmlns:p14="http://schemas.microsoft.com/office/powerpoint/2010/main" val="89001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normAutofit/>
          </a:bodyPr>
          <a:lstStyle/>
          <a:p>
            <a:r>
              <a:rPr lang="en-US" dirty="0"/>
              <a:t>Designing fault-inducing loads</a:t>
            </a:r>
            <a:endParaRPr lang="en-US" sz="5400" dirty="0"/>
          </a:p>
        </p:txBody>
      </p:sp>
      <p:sp>
        <p:nvSpPr>
          <p:cNvPr id="3" name="Content Placeholder 2"/>
          <p:cNvSpPr>
            <a:spLocks noGrp="1"/>
          </p:cNvSpPr>
          <p:nvPr>
            <p:ph idx="1"/>
          </p:nvPr>
        </p:nvSpPr>
        <p:spPr>
          <a:xfrm>
            <a:off x="913796" y="1528417"/>
            <a:ext cx="10531970" cy="4936988"/>
          </a:xfrm>
        </p:spPr>
        <p:txBody>
          <a:bodyPr>
            <a:normAutofit/>
          </a:bodyPr>
          <a:lstStyle/>
          <a:p>
            <a:pPr marL="457200" indent="-457200">
              <a:buFont typeface="+mj-lt"/>
              <a:buAutoNum type="arabicPeriod"/>
            </a:pPr>
            <a:r>
              <a:rPr lang="en-US" b="1" dirty="0"/>
              <a:t>Deriving Fault-Inducing Loads via Source Code Analysis</a:t>
            </a: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457200" lvl="1"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75865348"/>
              </p:ext>
            </p:extLst>
          </p:nvPr>
        </p:nvGraphicFramePr>
        <p:xfrm>
          <a:off x="913796" y="2542775"/>
          <a:ext cx="10143087" cy="3566160"/>
        </p:xfrm>
        <a:graphic>
          <a:graphicData uri="http://schemas.openxmlformats.org/drawingml/2006/table">
            <a:tbl>
              <a:tblPr firstRow="1" bandRow="1">
                <a:tableStyleId>{F5AB1C69-6EDB-4FF4-983F-18BD219EF322}</a:tableStyleId>
              </a:tblPr>
              <a:tblGrid>
                <a:gridCol w="4089128">
                  <a:extLst>
                    <a:ext uri="{9D8B030D-6E8A-4147-A177-3AD203B41FA5}">
                      <a16:colId xmlns:a16="http://schemas.microsoft.com/office/drawing/2014/main" val="1775834650"/>
                    </a:ext>
                  </a:extLst>
                </a:gridCol>
                <a:gridCol w="2776441">
                  <a:extLst>
                    <a:ext uri="{9D8B030D-6E8A-4147-A177-3AD203B41FA5}">
                      <a16:colId xmlns:a16="http://schemas.microsoft.com/office/drawing/2014/main" val="3444612445"/>
                    </a:ext>
                  </a:extLst>
                </a:gridCol>
                <a:gridCol w="3277518">
                  <a:extLst>
                    <a:ext uri="{9D8B030D-6E8A-4147-A177-3AD203B41FA5}">
                      <a16:colId xmlns:a16="http://schemas.microsoft.com/office/drawing/2014/main" val="1842870593"/>
                    </a:ext>
                  </a:extLst>
                </a:gridCol>
              </a:tblGrid>
              <a:tr h="365760">
                <a:tc>
                  <a:txBody>
                    <a:bodyPr/>
                    <a:lstStyle/>
                    <a:p>
                      <a:pPr algn="ctr"/>
                      <a:r>
                        <a:rPr lang="en-US" sz="2400" b="1" i="0" dirty="0">
                          <a:solidFill>
                            <a:schemeClr val="bg1"/>
                          </a:solidFill>
                          <a:latin typeface="Calibri" panose="020F0502020204030204" pitchFamily="34" charset="0"/>
                          <a:cs typeface="Calibri" panose="020F0502020204030204" pitchFamily="34" charset="0"/>
                        </a:rPr>
                        <a:t>Techniques</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Data Source</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Output</a:t>
                      </a:r>
                    </a:p>
                  </a:txBody>
                  <a:tcPr/>
                </a:tc>
                <a:extLst>
                  <a:ext uri="{0D108BD9-81ED-4DB2-BD59-A6C34878D82A}">
                    <a16:rowId xmlns:a16="http://schemas.microsoft.com/office/drawing/2014/main" val="2933315240"/>
                  </a:ext>
                </a:extLst>
              </a:tr>
              <a:tr h="865974">
                <a:tc>
                  <a:txBody>
                    <a:bodyPr/>
                    <a:lstStyle/>
                    <a:p>
                      <a:pPr algn="ctr"/>
                      <a:r>
                        <a:rPr lang="en-US" sz="2400" b="0" i="0" dirty="0">
                          <a:solidFill>
                            <a:schemeClr val="bg1"/>
                          </a:solidFill>
                          <a:latin typeface="Calibri" panose="020F0502020204030204" pitchFamily="34" charset="0"/>
                          <a:cs typeface="Calibri" panose="020F0502020204030204" pitchFamily="34" charset="0"/>
                        </a:rPr>
                        <a:t>Testing Loads derived using Data Flow Analysis</a:t>
                      </a:r>
                    </a:p>
                    <a:p>
                      <a:pPr algn="ctr"/>
                      <a:r>
                        <a:rPr lang="en-US" sz="2400" b="0" i="0" dirty="0">
                          <a:solidFill>
                            <a:schemeClr val="bg1"/>
                          </a:solidFill>
                          <a:latin typeface="Calibri" panose="020F0502020204030204" pitchFamily="34" charset="0"/>
                          <a:cs typeface="Calibri" panose="020F0502020204030204" pitchFamily="34" charset="0"/>
                        </a:rPr>
                        <a:t>(on source code which exercise the load sensitive regions)</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Source Code</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Testing loads lead to code paths with memory leaks</a:t>
                      </a:r>
                    </a:p>
                  </a:txBody>
                  <a:tcPr/>
                </a:tc>
                <a:extLst>
                  <a:ext uri="{0D108BD9-81ED-4DB2-BD59-A6C34878D82A}">
                    <a16:rowId xmlns:a16="http://schemas.microsoft.com/office/drawing/2014/main" val="1293104539"/>
                  </a:ext>
                </a:extLst>
              </a:tr>
              <a:tr h="781290">
                <a:tc>
                  <a:txBody>
                    <a:bodyPr/>
                    <a:lstStyle/>
                    <a:p>
                      <a:pPr algn="ctr"/>
                      <a:r>
                        <a:rPr lang="en-US" sz="2400" b="0" i="0" dirty="0">
                          <a:solidFill>
                            <a:schemeClr val="bg1"/>
                          </a:solidFill>
                          <a:latin typeface="Calibri" panose="020F0502020204030204" pitchFamily="34" charset="0"/>
                          <a:cs typeface="Calibri" panose="020F0502020204030204" pitchFamily="34" charset="0"/>
                        </a:rPr>
                        <a:t>Testing Loads derived using Symbolic Execution</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Source Code, Symbolic Execution Analysis Tool</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Testing loads lead to problematic code paths with performance problems</a:t>
                      </a:r>
                    </a:p>
                  </a:txBody>
                  <a:tcPr/>
                </a:tc>
                <a:extLst>
                  <a:ext uri="{0D108BD9-81ED-4DB2-BD59-A6C34878D82A}">
                    <a16:rowId xmlns:a16="http://schemas.microsoft.com/office/drawing/2014/main" val="1644081672"/>
                  </a:ext>
                </a:extLst>
              </a:tr>
            </a:tbl>
          </a:graphicData>
        </a:graphic>
      </p:graphicFrame>
    </p:spTree>
    <p:extLst>
      <p:ext uri="{BB962C8B-B14F-4D97-AF65-F5344CB8AC3E}">
        <p14:creationId xmlns:p14="http://schemas.microsoft.com/office/powerpoint/2010/main" val="4267204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normAutofit/>
          </a:bodyPr>
          <a:lstStyle/>
          <a:p>
            <a:r>
              <a:rPr lang="en-US" dirty="0"/>
              <a:t> Designing fault-inducing loads</a:t>
            </a:r>
          </a:p>
        </p:txBody>
      </p:sp>
      <p:sp>
        <p:nvSpPr>
          <p:cNvPr id="3" name="Content Placeholder 2"/>
          <p:cNvSpPr>
            <a:spLocks noGrp="1"/>
          </p:cNvSpPr>
          <p:nvPr>
            <p:ph idx="1"/>
          </p:nvPr>
        </p:nvSpPr>
        <p:spPr>
          <a:xfrm>
            <a:off x="913796" y="1390239"/>
            <a:ext cx="10531970" cy="5241789"/>
          </a:xfrm>
        </p:spPr>
        <p:txBody>
          <a:bodyPr>
            <a:normAutofit lnSpcReduction="10000"/>
          </a:bodyPr>
          <a:lstStyle/>
          <a:p>
            <a:pPr marL="0" indent="0">
              <a:buNone/>
            </a:pPr>
            <a:r>
              <a:rPr lang="en-US" dirty="0"/>
              <a:t>2.   Deriving Fault-Inducing Loads by Building and Analyzing System Models</a:t>
            </a:r>
          </a:p>
          <a:p>
            <a:pPr lvl="1"/>
            <a:r>
              <a:rPr lang="en-US" dirty="0">
                <a:effectLst/>
              </a:rPr>
              <a:t>Various system models abstract different aspects of system behavior</a:t>
            </a:r>
          </a:p>
          <a:p>
            <a:pPr marL="914400" lvl="1" indent="-457200">
              <a:buAutoNum type="arabicPeriod"/>
            </a:pPr>
            <a:r>
              <a:rPr lang="en-US" b="1" dirty="0">
                <a:effectLst/>
              </a:rPr>
              <a:t>Testing loads derived using petri nets and linear programs</a:t>
            </a:r>
          </a:p>
          <a:p>
            <a:pPr lvl="2"/>
            <a:r>
              <a:rPr lang="en-US" dirty="0">
                <a:effectLst/>
              </a:rPr>
              <a:t>Petri Net: A technique that models the temporal constraints of a system</a:t>
            </a:r>
          </a:p>
          <a:p>
            <a:pPr lvl="2"/>
            <a:r>
              <a:rPr lang="en-US" dirty="0">
                <a:effectLst/>
              </a:rPr>
              <a:t>User action sequences are generated by conducting reachability analysis, which explores all the possible paths, on the Petri Net </a:t>
            </a:r>
          </a:p>
          <a:p>
            <a:pPr marL="914400" lvl="2" indent="0">
              <a:buNone/>
            </a:pPr>
            <a:endParaRPr lang="en-US" sz="700" b="1" dirty="0">
              <a:effectLst/>
            </a:endParaRPr>
          </a:p>
          <a:p>
            <a:pPr marL="914400" lvl="1" indent="-457200">
              <a:buFont typeface="Arial" panose="020B0604020202020204" pitchFamily="34" charset="0"/>
              <a:buAutoNum type="arabicPeriod"/>
            </a:pPr>
            <a:r>
              <a:rPr lang="en-US" b="1" dirty="0">
                <a:effectLst/>
              </a:rPr>
              <a:t>Testing loads derived using genetic algorithms</a:t>
            </a:r>
            <a:endParaRPr lang="en-US" dirty="0">
              <a:effectLst/>
            </a:endParaRPr>
          </a:p>
          <a:p>
            <a:pPr lvl="2"/>
            <a:r>
              <a:rPr lang="en-US" dirty="0">
                <a:effectLst/>
              </a:rPr>
              <a:t>Uses Genetic Algorithms to derive loads causing SLA or quality of service requirement violations</a:t>
            </a:r>
          </a:p>
          <a:p>
            <a:pPr lvl="2"/>
            <a:r>
              <a:rPr lang="en-US" dirty="0">
                <a:effectLst/>
              </a:rPr>
              <a:t>Service Level Agreement (SLA):  A contract with potential users on the non-functional properties </a:t>
            </a:r>
            <a:endParaRPr lang="en-US" dirty="0"/>
          </a:p>
        </p:txBody>
      </p:sp>
    </p:spTree>
    <p:extLst>
      <p:ext uri="{BB962C8B-B14F-4D97-AF65-F5344CB8AC3E}">
        <p14:creationId xmlns:p14="http://schemas.microsoft.com/office/powerpoint/2010/main" val="1205054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normAutofit/>
          </a:bodyPr>
          <a:lstStyle/>
          <a:p>
            <a:r>
              <a:rPr lang="en-US" dirty="0"/>
              <a:t> Designing fault-inducing loads</a:t>
            </a:r>
          </a:p>
        </p:txBody>
      </p:sp>
      <p:sp>
        <p:nvSpPr>
          <p:cNvPr id="3" name="Content Placeholder 2"/>
          <p:cNvSpPr>
            <a:spLocks noGrp="1"/>
          </p:cNvSpPr>
          <p:nvPr>
            <p:ph idx="1"/>
          </p:nvPr>
        </p:nvSpPr>
        <p:spPr>
          <a:xfrm>
            <a:off x="913796" y="1648083"/>
            <a:ext cx="10531970" cy="4936988"/>
          </a:xfrm>
        </p:spPr>
        <p:txBody>
          <a:bodyPr>
            <a:normAutofit/>
          </a:bodyPr>
          <a:lstStyle/>
          <a:p>
            <a:pPr marL="0" indent="0">
              <a:buNone/>
            </a:pPr>
            <a:r>
              <a:rPr lang="en-US" dirty="0"/>
              <a:t>2.   Deriving Fault-Inducing Loads by Building and Analyzing System Models</a:t>
            </a:r>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457200" lvl="1"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091739327"/>
              </p:ext>
            </p:extLst>
          </p:nvPr>
        </p:nvGraphicFramePr>
        <p:xfrm>
          <a:off x="1034898" y="2868597"/>
          <a:ext cx="10111556" cy="2495961"/>
        </p:xfrm>
        <a:graphic>
          <a:graphicData uri="http://schemas.openxmlformats.org/drawingml/2006/table">
            <a:tbl>
              <a:tblPr firstRow="1" bandRow="1">
                <a:tableStyleId>{F5AB1C69-6EDB-4FF4-983F-18BD219EF322}</a:tableStyleId>
              </a:tblPr>
              <a:tblGrid>
                <a:gridCol w="3768330">
                  <a:extLst>
                    <a:ext uri="{9D8B030D-6E8A-4147-A177-3AD203B41FA5}">
                      <a16:colId xmlns:a16="http://schemas.microsoft.com/office/drawing/2014/main" val="1775834650"/>
                    </a:ext>
                  </a:extLst>
                </a:gridCol>
                <a:gridCol w="3239838">
                  <a:extLst>
                    <a:ext uri="{9D8B030D-6E8A-4147-A177-3AD203B41FA5}">
                      <a16:colId xmlns:a16="http://schemas.microsoft.com/office/drawing/2014/main" val="3444612445"/>
                    </a:ext>
                  </a:extLst>
                </a:gridCol>
                <a:gridCol w="3103388">
                  <a:extLst>
                    <a:ext uri="{9D8B030D-6E8A-4147-A177-3AD203B41FA5}">
                      <a16:colId xmlns:a16="http://schemas.microsoft.com/office/drawing/2014/main" val="1842870593"/>
                    </a:ext>
                  </a:extLst>
                </a:gridCol>
              </a:tblGrid>
              <a:tr h="365760">
                <a:tc>
                  <a:txBody>
                    <a:bodyPr/>
                    <a:lstStyle/>
                    <a:p>
                      <a:pPr algn="ctr"/>
                      <a:r>
                        <a:rPr lang="en-US" sz="2400" b="1" i="0" dirty="0">
                          <a:solidFill>
                            <a:schemeClr val="bg1"/>
                          </a:solidFill>
                          <a:latin typeface="Calibri" panose="020F0502020204030204" pitchFamily="34" charset="0"/>
                          <a:cs typeface="Calibri" panose="020F0502020204030204" pitchFamily="34" charset="0"/>
                        </a:rPr>
                        <a:t>Techniques</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Data Source</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Output</a:t>
                      </a:r>
                    </a:p>
                  </a:txBody>
                  <a:tcPr/>
                </a:tc>
                <a:extLst>
                  <a:ext uri="{0D108BD9-81ED-4DB2-BD59-A6C34878D82A}">
                    <a16:rowId xmlns:a16="http://schemas.microsoft.com/office/drawing/2014/main" val="2933315240"/>
                  </a:ext>
                </a:extLst>
              </a:tr>
              <a:tr h="865974">
                <a:tc>
                  <a:txBody>
                    <a:bodyPr/>
                    <a:lstStyle/>
                    <a:p>
                      <a:pPr algn="ctr"/>
                      <a:r>
                        <a:rPr lang="en-US" sz="2400" b="0" i="0" dirty="0">
                          <a:solidFill>
                            <a:schemeClr val="bg1"/>
                          </a:solidFill>
                          <a:latin typeface="Calibri" panose="020F0502020204030204" pitchFamily="34" charset="0"/>
                          <a:cs typeface="Calibri" panose="020F0502020204030204" pitchFamily="34" charset="0"/>
                        </a:rPr>
                        <a:t> Testing loads derived using Petri Net and Linear Programs </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Resource usage per request</a:t>
                      </a:r>
                    </a:p>
                  </a:txBody>
                  <a:tcPr/>
                </a:tc>
                <a:tc rowSpan="2">
                  <a:txBody>
                    <a:bodyPr/>
                    <a:lstStyle/>
                    <a:p>
                      <a:pPr algn="ctr"/>
                      <a:endParaRPr lang="en-US" sz="2400" b="0" i="0" dirty="0">
                        <a:solidFill>
                          <a:schemeClr val="bg1"/>
                        </a:solidFill>
                        <a:latin typeface="Calibri" panose="020F0502020204030204" pitchFamily="34" charset="0"/>
                        <a:cs typeface="Calibri" panose="020F0502020204030204" pitchFamily="34" charset="0"/>
                      </a:endParaRPr>
                    </a:p>
                    <a:p>
                      <a:pPr algn="ctr"/>
                      <a:r>
                        <a:rPr lang="en-US" sz="2400" b="0" i="0" dirty="0">
                          <a:solidFill>
                            <a:schemeClr val="bg1"/>
                          </a:solidFill>
                          <a:latin typeface="Calibri" panose="020F0502020204030204" pitchFamily="34" charset="0"/>
                          <a:cs typeface="Calibri" panose="020F0502020204030204" pitchFamily="34" charset="0"/>
                        </a:rPr>
                        <a:t>Testing loads lead to performance problems </a:t>
                      </a:r>
                    </a:p>
                    <a:p>
                      <a:pPr algn="ctr"/>
                      <a:endParaRPr lang="en-US" sz="2400" b="0" i="0" dirty="0">
                        <a:solidFill>
                          <a:schemeClr val="bg1"/>
                        </a:solidFill>
                        <a:latin typeface="Calibri" panose="020F0502020204030204" pitchFamily="34" charset="0"/>
                        <a:cs typeface="Calibri" panose="020F0502020204030204" pitchFamily="34" charset="0"/>
                      </a:endParaRPr>
                    </a:p>
                    <a:p>
                      <a:pPr algn="ctr"/>
                      <a:r>
                        <a:rPr lang="en-US" sz="2400" b="0" i="0" dirty="0">
                          <a:solidFill>
                            <a:schemeClr val="bg1"/>
                          </a:solidFill>
                          <a:latin typeface="Calibri" panose="020F0502020204030204" pitchFamily="34" charset="0"/>
                          <a:cs typeface="Calibri" panose="020F0502020204030204" pitchFamily="34" charset="0"/>
                        </a:rPr>
                        <a:t>(high response time)</a:t>
                      </a:r>
                    </a:p>
                  </a:txBody>
                  <a:tcPr/>
                </a:tc>
                <a:extLst>
                  <a:ext uri="{0D108BD9-81ED-4DB2-BD59-A6C34878D82A}">
                    <a16:rowId xmlns:a16="http://schemas.microsoft.com/office/drawing/2014/main" val="1293104539"/>
                  </a:ext>
                </a:extLst>
              </a:tr>
              <a:tr h="850041">
                <a:tc>
                  <a:txBody>
                    <a:bodyPr/>
                    <a:lstStyle/>
                    <a:p>
                      <a:pPr algn="ctr"/>
                      <a:r>
                        <a:rPr lang="en-US" sz="2400" b="0" i="0" dirty="0">
                          <a:solidFill>
                            <a:schemeClr val="bg1"/>
                          </a:solidFill>
                          <a:latin typeface="Calibri" panose="020F0502020204030204" pitchFamily="34" charset="0"/>
                          <a:cs typeface="Calibri" panose="020F0502020204030204" pitchFamily="34" charset="0"/>
                        </a:rPr>
                        <a:t>Testing loads derived using Genetic Algorithms</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Resource usage and response time per task</a:t>
                      </a:r>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tc>
                <a:extLst>
                  <a:ext uri="{0D108BD9-81ED-4DB2-BD59-A6C34878D82A}">
                    <a16:rowId xmlns:a16="http://schemas.microsoft.com/office/drawing/2014/main" val="1644081672"/>
                  </a:ext>
                </a:extLst>
              </a:tr>
            </a:tbl>
          </a:graphicData>
        </a:graphic>
      </p:graphicFrame>
    </p:spTree>
    <p:extLst>
      <p:ext uri="{BB962C8B-B14F-4D97-AF65-F5344CB8AC3E}">
        <p14:creationId xmlns:p14="http://schemas.microsoft.com/office/powerpoint/2010/main" val="2560589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normAutofit/>
          </a:bodyPr>
          <a:lstStyle/>
          <a:p>
            <a:r>
              <a:rPr lang="en-US" dirty="0"/>
              <a:t> Load Design Optimization </a:t>
            </a:r>
            <a:br>
              <a:rPr lang="en-US" dirty="0"/>
            </a:br>
            <a:r>
              <a:rPr lang="en-US" dirty="0"/>
              <a:t>and Reduction Techniques </a:t>
            </a:r>
          </a:p>
        </p:txBody>
      </p:sp>
      <p:sp>
        <p:nvSpPr>
          <p:cNvPr id="3" name="Content Placeholder 2"/>
          <p:cNvSpPr>
            <a:spLocks noGrp="1"/>
          </p:cNvSpPr>
          <p:nvPr>
            <p:ph idx="1"/>
          </p:nvPr>
        </p:nvSpPr>
        <p:spPr>
          <a:xfrm>
            <a:off x="913796" y="1390240"/>
            <a:ext cx="10531970" cy="4936988"/>
          </a:xfrm>
        </p:spPr>
        <p:txBody>
          <a:bodyPr>
            <a:normAutofit/>
          </a:bodyPr>
          <a:lstStyle/>
          <a:p>
            <a:pPr marL="457200" indent="-457200">
              <a:buAutoNum type="arabicPeriod" startAt="2"/>
            </a:pPr>
            <a:endParaRPr lang="en-US" dirty="0"/>
          </a:p>
          <a:p>
            <a:pPr marL="457200" lvl="1" indent="0">
              <a:buNone/>
            </a:pPr>
            <a:endParaRPr lang="en-US" dirty="0"/>
          </a:p>
        </p:txBody>
      </p:sp>
      <p:sp>
        <p:nvSpPr>
          <p:cNvPr id="4" name="TextBox 3"/>
          <p:cNvSpPr txBox="1"/>
          <p:nvPr/>
        </p:nvSpPr>
        <p:spPr>
          <a:xfrm>
            <a:off x="1029945" y="1707275"/>
            <a:ext cx="9364717"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Aimed at improving the realistic load design techniques.</a:t>
            </a:r>
          </a:p>
        </p:txBody>
      </p:sp>
      <p:graphicFrame>
        <p:nvGraphicFramePr>
          <p:cNvPr id="6" name="Table 5"/>
          <p:cNvGraphicFramePr>
            <a:graphicFrameLocks noGrp="1"/>
          </p:cNvGraphicFramePr>
          <p:nvPr>
            <p:extLst>
              <p:ext uri="{D42A27DB-BD31-4B8C-83A1-F6EECF244321}">
                <p14:modId xmlns:p14="http://schemas.microsoft.com/office/powerpoint/2010/main" val="94227749"/>
              </p:ext>
            </p:extLst>
          </p:nvPr>
        </p:nvGraphicFramePr>
        <p:xfrm>
          <a:off x="913795" y="2452246"/>
          <a:ext cx="10353761" cy="4053840"/>
        </p:xfrm>
        <a:graphic>
          <a:graphicData uri="http://schemas.openxmlformats.org/drawingml/2006/table">
            <a:tbl>
              <a:tblPr firstRow="1" bandRow="1">
                <a:tableStyleId>{F5AB1C69-6EDB-4FF4-983F-18BD219EF322}</a:tableStyleId>
              </a:tblPr>
              <a:tblGrid>
                <a:gridCol w="1704537">
                  <a:extLst>
                    <a:ext uri="{9D8B030D-6E8A-4147-A177-3AD203B41FA5}">
                      <a16:colId xmlns:a16="http://schemas.microsoft.com/office/drawing/2014/main" val="1775834650"/>
                    </a:ext>
                  </a:extLst>
                </a:gridCol>
                <a:gridCol w="2491960">
                  <a:extLst>
                    <a:ext uri="{9D8B030D-6E8A-4147-A177-3AD203B41FA5}">
                      <a16:colId xmlns:a16="http://schemas.microsoft.com/office/drawing/2014/main" val="3444612445"/>
                    </a:ext>
                  </a:extLst>
                </a:gridCol>
                <a:gridCol w="4022894">
                  <a:extLst>
                    <a:ext uri="{9D8B030D-6E8A-4147-A177-3AD203B41FA5}">
                      <a16:colId xmlns:a16="http://schemas.microsoft.com/office/drawing/2014/main" val="271519477"/>
                    </a:ext>
                  </a:extLst>
                </a:gridCol>
                <a:gridCol w="2134370">
                  <a:extLst>
                    <a:ext uri="{9D8B030D-6E8A-4147-A177-3AD203B41FA5}">
                      <a16:colId xmlns:a16="http://schemas.microsoft.com/office/drawing/2014/main" val="3998859672"/>
                    </a:ext>
                  </a:extLst>
                </a:gridCol>
              </a:tblGrid>
              <a:tr h="365760">
                <a:tc>
                  <a:txBody>
                    <a:bodyPr/>
                    <a:lstStyle/>
                    <a:p>
                      <a:pPr algn="ctr"/>
                      <a:r>
                        <a:rPr lang="en-US" sz="2200" b="1" i="0" dirty="0">
                          <a:solidFill>
                            <a:schemeClr val="bg1"/>
                          </a:solidFill>
                          <a:latin typeface="Calibri" panose="020F0502020204030204" pitchFamily="34" charset="0"/>
                          <a:cs typeface="Calibri" panose="020F0502020204030204" pitchFamily="34" charset="0"/>
                        </a:rPr>
                        <a:t>Techniques</a:t>
                      </a:r>
                    </a:p>
                  </a:txBody>
                  <a:tcPr/>
                </a:tc>
                <a:tc>
                  <a:txBody>
                    <a:bodyPr/>
                    <a:lstStyle/>
                    <a:p>
                      <a:pPr algn="ctr"/>
                      <a:r>
                        <a:rPr lang="en-US" sz="2200" b="1" i="0" dirty="0">
                          <a:solidFill>
                            <a:schemeClr val="bg1"/>
                          </a:solidFill>
                          <a:latin typeface="Calibri" panose="020F0502020204030204" pitchFamily="34" charset="0"/>
                          <a:cs typeface="Calibri" panose="020F0502020204030204" pitchFamily="34" charset="0"/>
                        </a:rPr>
                        <a:t>Target Load Design Techniques</a:t>
                      </a:r>
                    </a:p>
                  </a:txBody>
                  <a:tcPr/>
                </a:tc>
                <a:tc>
                  <a:txBody>
                    <a:bodyPr/>
                    <a:lstStyle/>
                    <a:p>
                      <a:pPr algn="ctr"/>
                      <a:r>
                        <a:rPr lang="en-US" sz="2200" b="1" i="0" dirty="0">
                          <a:solidFill>
                            <a:schemeClr val="bg1"/>
                          </a:solidFill>
                          <a:latin typeface="Calibri" panose="020F0502020204030204" pitchFamily="34" charset="0"/>
                          <a:cs typeface="Calibri" panose="020F0502020204030204" pitchFamily="34" charset="0"/>
                        </a:rPr>
                        <a:t>Optimizing and Reducing Aspects</a:t>
                      </a:r>
                    </a:p>
                  </a:txBody>
                  <a:tcPr/>
                </a:tc>
                <a:tc>
                  <a:txBody>
                    <a:bodyPr/>
                    <a:lstStyle/>
                    <a:p>
                      <a:pPr algn="ctr"/>
                      <a:r>
                        <a:rPr lang="en-US" sz="2200" b="1" i="0" dirty="0">
                          <a:solidFill>
                            <a:schemeClr val="bg1"/>
                          </a:solidFill>
                          <a:latin typeface="Calibri" panose="020F0502020204030204" pitchFamily="34" charset="0"/>
                          <a:cs typeface="Calibri" panose="020F0502020204030204" pitchFamily="34" charset="0"/>
                        </a:rPr>
                        <a:t>Data Sources </a:t>
                      </a:r>
                    </a:p>
                  </a:txBody>
                  <a:tcPr/>
                </a:tc>
                <a:extLst>
                  <a:ext uri="{0D108BD9-81ED-4DB2-BD59-A6C34878D82A}">
                    <a16:rowId xmlns:a16="http://schemas.microsoft.com/office/drawing/2014/main" val="2933315240"/>
                  </a:ext>
                </a:extLst>
              </a:tr>
              <a:tr h="700458">
                <a:tc>
                  <a:txBody>
                    <a:bodyPr/>
                    <a:lstStyle/>
                    <a:p>
                      <a:pPr algn="ctr"/>
                      <a:r>
                        <a:rPr lang="en-US" sz="2200" b="0" i="0" dirty="0">
                          <a:solidFill>
                            <a:schemeClr val="bg1"/>
                          </a:solidFill>
                          <a:latin typeface="Calibri" panose="020F0502020204030204" pitchFamily="34" charset="0"/>
                          <a:cs typeface="Calibri" panose="020F0502020204030204" pitchFamily="34" charset="0"/>
                        </a:rPr>
                        <a:t> Hybrid Load Optimization</a:t>
                      </a:r>
                    </a:p>
                  </a:txBody>
                  <a:tcPr/>
                </a:tc>
                <a:tc>
                  <a:txBody>
                    <a:bodyPr/>
                    <a:lstStyle/>
                    <a:p>
                      <a:pPr algn="ctr"/>
                      <a:r>
                        <a:rPr lang="en-US" sz="2200" b="0" i="0" dirty="0">
                          <a:solidFill>
                            <a:schemeClr val="bg1"/>
                          </a:solidFill>
                          <a:latin typeface="Calibri" panose="020F0502020204030204" pitchFamily="34" charset="0"/>
                          <a:cs typeface="Calibri" panose="020F0502020204030204" pitchFamily="34" charset="0"/>
                        </a:rPr>
                        <a:t>All Realistic Load Design Techniques</a:t>
                      </a:r>
                    </a:p>
                  </a:txBody>
                  <a:tcPr/>
                </a:tc>
                <a:tc>
                  <a:txBody>
                    <a:bodyPr/>
                    <a:lstStyle/>
                    <a:p>
                      <a:pPr algn="ctr"/>
                      <a:r>
                        <a:rPr lang="en-US" sz="2200" b="0" i="0" dirty="0">
                          <a:solidFill>
                            <a:schemeClr val="bg1"/>
                          </a:solidFill>
                          <a:latin typeface="Calibri" panose="020F0502020204030204" pitchFamily="34" charset="0"/>
                          <a:cs typeface="Calibri" panose="020F0502020204030204" pitchFamily="34" charset="0"/>
                        </a:rPr>
                        <a:t>Combining the strength of aggregate-workload and use-case based load design techniques</a:t>
                      </a:r>
                    </a:p>
                  </a:txBody>
                  <a:tcPr/>
                </a:tc>
                <a:tc>
                  <a:txBody>
                    <a:bodyPr/>
                    <a:lstStyle/>
                    <a:p>
                      <a:pPr algn="ctr"/>
                      <a:r>
                        <a:rPr lang="en-US" sz="2200" b="0" i="0" dirty="0">
                          <a:solidFill>
                            <a:schemeClr val="bg1"/>
                          </a:solidFill>
                          <a:latin typeface="Calibri" panose="020F0502020204030204" pitchFamily="34" charset="0"/>
                          <a:cs typeface="Calibri" panose="020F0502020204030204" pitchFamily="34" charset="0"/>
                        </a:rPr>
                        <a:t>Past Usage Data</a:t>
                      </a:r>
                    </a:p>
                  </a:txBody>
                  <a:tcPr/>
                </a:tc>
                <a:extLst>
                  <a:ext uri="{0D108BD9-81ED-4DB2-BD59-A6C34878D82A}">
                    <a16:rowId xmlns:a16="http://schemas.microsoft.com/office/drawing/2014/main" val="1293104539"/>
                  </a:ext>
                </a:extLst>
              </a:tr>
              <a:tr h="850041">
                <a:tc>
                  <a:txBody>
                    <a:bodyPr/>
                    <a:lstStyle/>
                    <a:p>
                      <a:pPr algn="ctr"/>
                      <a:r>
                        <a:rPr lang="en-US" sz="2200" b="0" i="0" dirty="0">
                          <a:solidFill>
                            <a:schemeClr val="bg1"/>
                          </a:solidFill>
                          <a:latin typeface="Calibri" panose="020F0502020204030204" pitchFamily="34" charset="0"/>
                          <a:cs typeface="Calibri" panose="020F0502020204030204" pitchFamily="34" charset="0"/>
                        </a:rPr>
                        <a:t>Extrapolation</a:t>
                      </a:r>
                    </a:p>
                  </a:txBody>
                  <a:tcPr/>
                </a:tc>
                <a:tc>
                  <a:txBody>
                    <a:bodyPr/>
                    <a:lstStyle/>
                    <a:p>
                      <a:pPr algn="ctr"/>
                      <a:r>
                        <a:rPr lang="en-US" sz="2200" b="0" i="0" dirty="0">
                          <a:solidFill>
                            <a:schemeClr val="bg1"/>
                          </a:solidFill>
                          <a:latin typeface="Calibri" panose="020F0502020204030204" pitchFamily="34" charset="0"/>
                          <a:cs typeface="Calibri" panose="020F0502020204030204" pitchFamily="34" charset="0"/>
                        </a:rPr>
                        <a:t>Step-wise Load Design</a:t>
                      </a:r>
                    </a:p>
                  </a:txBody>
                  <a:tcPr/>
                </a:tc>
                <a:tc>
                  <a:txBody>
                    <a:bodyPr/>
                    <a:lstStyle/>
                    <a:p>
                      <a:pPr algn="ctr"/>
                      <a:r>
                        <a:rPr lang="en-US" sz="2200" b="0" i="0" dirty="0">
                          <a:solidFill>
                            <a:schemeClr val="bg1"/>
                          </a:solidFill>
                          <a:latin typeface="Calibri" panose="020F0502020204030204" pitchFamily="34" charset="0"/>
                          <a:cs typeface="Calibri" panose="020F0502020204030204" pitchFamily="34" charset="0"/>
                        </a:rPr>
                        <a:t>Reducing the number of workload intensity levels and test duration</a:t>
                      </a:r>
                    </a:p>
                  </a:txBody>
                  <a:tcPr/>
                </a:tc>
                <a:tc>
                  <a:txBody>
                    <a:bodyPr/>
                    <a:lstStyle/>
                    <a:p>
                      <a:pPr algn="ctr"/>
                      <a:r>
                        <a:rPr lang="en-US" sz="2200" b="0" i="0" dirty="0">
                          <a:solidFill>
                            <a:schemeClr val="bg1"/>
                          </a:solidFill>
                          <a:latin typeface="Calibri" panose="020F0502020204030204" pitchFamily="34" charset="0"/>
                          <a:cs typeface="Calibri" panose="020F0502020204030204" pitchFamily="34" charset="0"/>
                        </a:rPr>
                        <a:t>Step-wise testing loads, past usage data</a:t>
                      </a:r>
                    </a:p>
                  </a:txBody>
                  <a:tcPr/>
                </a:tc>
                <a:extLst>
                  <a:ext uri="{0D108BD9-81ED-4DB2-BD59-A6C34878D82A}">
                    <a16:rowId xmlns:a16="http://schemas.microsoft.com/office/drawing/2014/main" val="1644081672"/>
                  </a:ext>
                </a:extLst>
              </a:tr>
              <a:tr h="850041">
                <a:tc>
                  <a:txBody>
                    <a:bodyPr/>
                    <a:lstStyle/>
                    <a:p>
                      <a:pPr algn="ctr"/>
                      <a:r>
                        <a:rPr lang="en-US" sz="2200" b="0" i="0" dirty="0">
                          <a:solidFill>
                            <a:schemeClr val="bg1"/>
                          </a:solidFill>
                          <a:latin typeface="Calibri" panose="020F0502020204030204" pitchFamily="34" charset="0"/>
                          <a:cs typeface="Calibri" panose="020F0502020204030204" pitchFamily="34" charset="0"/>
                        </a:rPr>
                        <a:t>Deterministic State</a:t>
                      </a:r>
                    </a:p>
                  </a:txBody>
                  <a:tcPr/>
                </a:tc>
                <a:tc>
                  <a:txBody>
                    <a:bodyPr/>
                    <a:lstStyle/>
                    <a:p>
                      <a:pPr algn="ctr"/>
                      <a:r>
                        <a:rPr lang="en-US" sz="2200" b="0" i="0" dirty="0">
                          <a:solidFill>
                            <a:schemeClr val="bg1"/>
                          </a:solidFill>
                          <a:latin typeface="Calibri" panose="020F0502020204030204" pitchFamily="34" charset="0"/>
                          <a:cs typeface="Calibri" panose="020F0502020204030204" pitchFamily="34" charset="0"/>
                        </a:rPr>
                        <a:t>All Realistic Load Design Techniques</a:t>
                      </a:r>
                    </a:p>
                  </a:txBody>
                  <a:tcPr/>
                </a:tc>
                <a:tc>
                  <a:txBody>
                    <a:bodyPr/>
                    <a:lstStyle/>
                    <a:p>
                      <a:pPr algn="ctr"/>
                      <a:r>
                        <a:rPr lang="en-US" sz="2200" b="0" i="0" dirty="0">
                          <a:solidFill>
                            <a:schemeClr val="bg1"/>
                          </a:solidFill>
                          <a:latin typeface="Calibri" panose="020F0502020204030204" pitchFamily="34" charset="0"/>
                          <a:cs typeface="Calibri" panose="020F0502020204030204" pitchFamily="34" charset="0"/>
                        </a:rPr>
                        <a:t>Reducing repeated execution of the same scenarios and test duration </a:t>
                      </a:r>
                    </a:p>
                  </a:txBody>
                  <a:tcPr/>
                </a:tc>
                <a:tc>
                  <a:txBody>
                    <a:bodyPr/>
                    <a:lstStyle/>
                    <a:p>
                      <a:pPr algn="ctr"/>
                      <a:r>
                        <a:rPr lang="en-US" sz="2200" b="0" i="0" dirty="0">
                          <a:solidFill>
                            <a:schemeClr val="bg1"/>
                          </a:solidFill>
                          <a:latin typeface="Calibri" panose="020F0502020204030204" pitchFamily="34" charset="0"/>
                          <a:cs typeface="Calibri" panose="020F0502020204030204" pitchFamily="34" charset="0"/>
                        </a:rPr>
                        <a:t>Realistic testing loads </a:t>
                      </a:r>
                    </a:p>
                  </a:txBody>
                  <a:tcPr/>
                </a:tc>
                <a:extLst>
                  <a:ext uri="{0D108BD9-81ED-4DB2-BD59-A6C34878D82A}">
                    <a16:rowId xmlns:a16="http://schemas.microsoft.com/office/drawing/2014/main" val="3704806880"/>
                  </a:ext>
                </a:extLst>
              </a:tr>
            </a:tbl>
          </a:graphicData>
        </a:graphic>
      </p:graphicFrame>
    </p:spTree>
    <p:extLst>
      <p:ext uri="{BB962C8B-B14F-4D97-AF65-F5344CB8AC3E}">
        <p14:creationId xmlns:p14="http://schemas.microsoft.com/office/powerpoint/2010/main" val="96030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823" y="181075"/>
            <a:ext cx="10983915" cy="1326321"/>
          </a:xfrm>
        </p:spPr>
        <p:txBody>
          <a:bodyPr>
            <a:normAutofit/>
          </a:bodyPr>
          <a:lstStyle/>
          <a:p>
            <a:r>
              <a:rPr lang="en-US" dirty="0"/>
              <a:t> Load Design</a:t>
            </a:r>
            <a:br>
              <a:rPr lang="en-US" dirty="0"/>
            </a:br>
            <a:r>
              <a:rPr lang="en-US" dirty="0"/>
              <a:t>SUMMARY and </a:t>
            </a:r>
            <a:r>
              <a:rPr lang="en-US" dirty="0" err="1"/>
              <a:t>OPEn</a:t>
            </a:r>
            <a:r>
              <a:rPr lang="en-US" dirty="0"/>
              <a:t> </a:t>
            </a:r>
            <a:r>
              <a:rPr lang="en-US" dirty="0" err="1"/>
              <a:t>PRoblems</a:t>
            </a:r>
            <a:endParaRPr lang="en-US" dirty="0"/>
          </a:p>
        </p:txBody>
      </p:sp>
      <p:sp>
        <p:nvSpPr>
          <p:cNvPr id="3" name="Content Placeholder 2"/>
          <p:cNvSpPr>
            <a:spLocks noGrp="1"/>
          </p:cNvSpPr>
          <p:nvPr>
            <p:ph idx="1"/>
          </p:nvPr>
        </p:nvSpPr>
        <p:spPr>
          <a:xfrm>
            <a:off x="913795" y="1507396"/>
            <a:ext cx="10531970" cy="4936988"/>
          </a:xfrm>
        </p:spPr>
        <p:txBody>
          <a:bodyPr>
            <a:noAutofit/>
          </a:bodyPr>
          <a:lstStyle/>
          <a:p>
            <a:r>
              <a:rPr lang="en-US" dirty="0"/>
              <a:t>Two schools of thought for load design: </a:t>
            </a:r>
          </a:p>
          <a:p>
            <a:pPr marL="800100" lvl="1" indent="-342900">
              <a:buFont typeface="+mj-lt"/>
              <a:buAutoNum type="arabicPeriod"/>
            </a:pPr>
            <a:r>
              <a:rPr lang="en-US" dirty="0"/>
              <a:t>Designing loads, which mimic realistic usage</a:t>
            </a:r>
          </a:p>
          <a:p>
            <a:pPr lvl="2"/>
            <a:r>
              <a:rPr lang="en-US" dirty="0"/>
              <a:t>Take a long time to execute and results are harder to analyze</a:t>
            </a:r>
          </a:p>
          <a:p>
            <a:pPr marL="800100" lvl="1" indent="-342900">
              <a:buFont typeface="+mj-lt"/>
              <a:buAutoNum type="arabicPeriod"/>
            </a:pPr>
            <a:r>
              <a:rPr lang="en-US" dirty="0"/>
              <a:t>Designing loads, which trigger functional and non-functional failures</a:t>
            </a:r>
          </a:p>
          <a:p>
            <a:pPr lvl="2"/>
            <a:r>
              <a:rPr lang="en-US" dirty="0"/>
              <a:t>Test duration is deterministic and test results are easier to analyze</a:t>
            </a:r>
          </a:p>
          <a:p>
            <a:r>
              <a:rPr lang="en-US" b="1" dirty="0"/>
              <a:t>Open Problems</a:t>
            </a:r>
          </a:p>
          <a:p>
            <a:pPr marL="914400" lvl="1" indent="-457200">
              <a:buAutoNum type="arabicPeriod"/>
            </a:pPr>
            <a:r>
              <a:rPr lang="en-US" dirty="0"/>
              <a:t>Optimal test duration for the realistic load design</a:t>
            </a:r>
          </a:p>
          <a:p>
            <a:pPr marL="914400" lvl="1" indent="-457200">
              <a:buAutoNum type="arabicPeriod"/>
            </a:pPr>
            <a:r>
              <a:rPr lang="en-US" dirty="0"/>
              <a:t>Test coverage metrics</a:t>
            </a:r>
          </a:p>
          <a:p>
            <a:pPr marL="914400" lvl="1" indent="-457200">
              <a:buAutoNum type="arabicPeriod"/>
            </a:pPr>
            <a:r>
              <a:rPr lang="en-US" dirty="0"/>
              <a:t>Testing loads evolution and maintenance</a:t>
            </a:r>
          </a:p>
        </p:txBody>
      </p:sp>
    </p:spTree>
    <p:extLst>
      <p:ext uri="{BB962C8B-B14F-4D97-AF65-F5344CB8AC3E}">
        <p14:creationId xmlns:p14="http://schemas.microsoft.com/office/powerpoint/2010/main" val="104420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73269"/>
            <a:ext cx="10353761" cy="1326321"/>
          </a:xfrm>
        </p:spPr>
        <p:txBody>
          <a:bodyPr>
            <a:normAutofit/>
          </a:bodyPr>
          <a:lstStyle/>
          <a:p>
            <a:r>
              <a:rPr lang="en-US" sz="4400" dirty="0" err="1">
                <a:latin typeface="Calibri" panose="020F0502020204030204" pitchFamily="34" charset="0"/>
                <a:cs typeface="Calibri" panose="020F0502020204030204" pitchFamily="34" charset="0"/>
              </a:rPr>
              <a:t>LoAD</a:t>
            </a:r>
            <a:r>
              <a:rPr lang="en-US" sz="4400" dirty="0">
                <a:latin typeface="Calibri" panose="020F0502020204030204" pitchFamily="34" charset="0"/>
                <a:cs typeface="Calibri" panose="020F0502020204030204" pitchFamily="34" charset="0"/>
              </a:rPr>
              <a:t> </a:t>
            </a:r>
            <a:r>
              <a:rPr lang="en-US" sz="4400" dirty="0" err="1">
                <a:latin typeface="Calibri" panose="020F0502020204030204" pitchFamily="34" charset="0"/>
                <a:cs typeface="Calibri" panose="020F0502020204030204" pitchFamily="34" charset="0"/>
              </a:rPr>
              <a:t>TESting</a:t>
            </a:r>
            <a:endParaRPr lang="en-US" sz="44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13796" y="2772684"/>
            <a:ext cx="10353762" cy="3249110"/>
          </a:xfrm>
        </p:spPr>
        <p:txBody>
          <a:bodyPr>
            <a:noAutofit/>
          </a:bodyPr>
          <a:lstStyle/>
          <a:p>
            <a:pPr algn="just"/>
            <a:endParaRPr lang="en-US" sz="2400" dirty="0">
              <a:effectLst/>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Load testing</a:t>
            </a:r>
            <a:r>
              <a:rPr lang="en-US" sz="2400" dirty="0">
                <a:effectLst/>
                <a:latin typeface="Calibri" panose="020F0502020204030204" pitchFamily="34" charset="0"/>
                <a:cs typeface="Calibri" panose="020F0502020204030204" pitchFamily="34" charset="0"/>
              </a:rPr>
              <a:t> is conducted on either a prototype or a fully functional system</a:t>
            </a:r>
          </a:p>
          <a:p>
            <a:pPr algn="just"/>
            <a:endParaRPr lang="en-US" sz="600" dirty="0">
              <a:effectLst/>
              <a:latin typeface="Calibri" panose="020F0502020204030204" pitchFamily="34" charset="0"/>
              <a:cs typeface="Calibri" panose="020F0502020204030204" pitchFamily="34" charset="0"/>
            </a:endParaRPr>
          </a:p>
          <a:p>
            <a:pPr algn="just"/>
            <a:r>
              <a:rPr lang="en-US" sz="2400" dirty="0">
                <a:effectLst/>
                <a:latin typeface="Calibri" panose="020F0502020204030204" pitchFamily="34" charset="0"/>
                <a:cs typeface="Calibri" panose="020F0502020204030204" pitchFamily="34" charset="0"/>
              </a:rPr>
              <a:t>It can have one or more objectives as well as different pass/fail criteria</a:t>
            </a:r>
          </a:p>
          <a:p>
            <a:pPr lvl="1" algn="just"/>
            <a:r>
              <a:rPr lang="en-US" sz="2400" dirty="0">
                <a:effectLst/>
                <a:latin typeface="Calibri" panose="020F0502020204030204" pitchFamily="34" charset="0"/>
                <a:cs typeface="Calibri" panose="020F0502020204030204" pitchFamily="34" charset="0"/>
              </a:rPr>
              <a:t>The pass/fail criteria is derived based on the “no-worse-than-before” principle which states that the requirements of the current version should be at least as good as the prior version.</a:t>
            </a:r>
          </a:p>
          <a:p>
            <a:pPr marL="0" indent="0" algn="just">
              <a:buNone/>
            </a:pPr>
            <a:endParaRPr lang="en-US" sz="2400" dirty="0">
              <a:effectLst/>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sp>
        <p:nvSpPr>
          <p:cNvPr id="6" name="Rectangle 5"/>
          <p:cNvSpPr/>
          <p:nvPr/>
        </p:nvSpPr>
        <p:spPr>
          <a:xfrm>
            <a:off x="2203723" y="1680649"/>
            <a:ext cx="7773906" cy="1108824"/>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latin typeface="Calibri" panose="020F0502020204030204" pitchFamily="34" charset="0"/>
                <a:cs typeface="Calibri" panose="020F0502020204030204" pitchFamily="34" charset="0"/>
              </a:rPr>
              <a:t>Load testing is the process of assessing the behavior of a system under </a:t>
            </a:r>
            <a:r>
              <a:rPr lang="en-US" sz="2400" b="1" dirty="0">
                <a:latin typeface="Calibri" panose="020F0502020204030204" pitchFamily="34" charset="0"/>
                <a:cs typeface="Calibri" panose="020F0502020204030204" pitchFamily="34" charset="0"/>
              </a:rPr>
              <a:t>load</a:t>
            </a:r>
            <a:r>
              <a:rPr lang="en-US" sz="2400" dirty="0">
                <a:latin typeface="Calibri" panose="020F0502020204030204" pitchFamily="34" charset="0"/>
                <a:cs typeface="Calibri" panose="020F0502020204030204" pitchFamily="34" charset="0"/>
              </a:rPr>
              <a:t> in order to detect </a:t>
            </a:r>
            <a:r>
              <a:rPr lang="en-US" sz="2400" b="1" dirty="0">
                <a:latin typeface="Calibri" panose="020F0502020204030204" pitchFamily="34" charset="0"/>
                <a:cs typeface="Calibri" panose="020F0502020204030204" pitchFamily="34" charset="0"/>
              </a:rPr>
              <a:t>load-related problems</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99171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33905"/>
            <a:ext cx="10353761" cy="1326321"/>
          </a:xfrm>
        </p:spPr>
        <p:txBody>
          <a:bodyPr>
            <a:normAutofit/>
          </a:bodyPr>
          <a:lstStyle/>
          <a:p>
            <a:r>
              <a:rPr lang="en-US" dirty="0"/>
              <a:t>RESEARCH QUESTION 2: </a:t>
            </a:r>
            <a:br>
              <a:rPr lang="en-US" dirty="0"/>
            </a:br>
            <a:r>
              <a:rPr lang="en-US" dirty="0"/>
              <a:t>HOW IS A LOAD TEST EXECUTED? </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459650895"/>
              </p:ext>
            </p:extLst>
          </p:nvPr>
        </p:nvGraphicFramePr>
        <p:xfrm>
          <a:off x="913795" y="2272370"/>
          <a:ext cx="10479419" cy="3539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flipH="1">
            <a:off x="5039548" y="2325884"/>
            <a:ext cx="2659626" cy="954107"/>
          </a:xfrm>
          <a:prstGeom prst="rect">
            <a:avLst/>
          </a:prstGeom>
          <a:noFill/>
        </p:spPr>
        <p:txBody>
          <a:bodyPr wrap="square" rtlCol="0">
            <a:spAutoFit/>
          </a:bodyPr>
          <a:lstStyle/>
          <a:p>
            <a:r>
              <a:rPr lang="en-US" sz="2800" b="1" dirty="0">
                <a:solidFill>
                  <a:schemeClr val="bg1"/>
                </a:solidFill>
                <a:latin typeface="Calibri" panose="020F0502020204030204" pitchFamily="34" charset="0"/>
                <a:cs typeface="Calibri" panose="020F0502020204030204" pitchFamily="34" charset="0"/>
              </a:rPr>
              <a:t>Load Generation and Termination</a:t>
            </a:r>
          </a:p>
        </p:txBody>
      </p:sp>
      <p:sp>
        <p:nvSpPr>
          <p:cNvPr id="9" name="TextBox 8"/>
          <p:cNvSpPr txBox="1"/>
          <p:nvPr/>
        </p:nvSpPr>
        <p:spPr>
          <a:xfrm flipH="1">
            <a:off x="1504471" y="2437373"/>
            <a:ext cx="2512533" cy="523220"/>
          </a:xfrm>
          <a:prstGeom prst="rect">
            <a:avLst/>
          </a:prstGeom>
          <a:noFill/>
        </p:spPr>
        <p:txBody>
          <a:bodyPr wrap="square" rtlCol="0">
            <a:spAutoFit/>
          </a:bodyPr>
          <a:lstStyle/>
          <a:p>
            <a:r>
              <a:rPr lang="en-US" sz="2800" b="1" dirty="0">
                <a:solidFill>
                  <a:schemeClr val="bg1"/>
                </a:solidFill>
                <a:latin typeface="Calibri" panose="020F0502020204030204" pitchFamily="34" charset="0"/>
                <a:cs typeface="Calibri" panose="020F0502020204030204" pitchFamily="34" charset="0"/>
              </a:rPr>
              <a:t>Setup</a:t>
            </a:r>
          </a:p>
        </p:txBody>
      </p:sp>
      <p:sp>
        <p:nvSpPr>
          <p:cNvPr id="8" name="TextBox 7"/>
          <p:cNvSpPr txBox="1"/>
          <p:nvPr/>
        </p:nvSpPr>
        <p:spPr>
          <a:xfrm flipH="1">
            <a:off x="1059645" y="3391943"/>
            <a:ext cx="298025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System deployment and test execution setup</a:t>
            </a:r>
          </a:p>
        </p:txBody>
      </p:sp>
      <p:sp>
        <p:nvSpPr>
          <p:cNvPr id="11" name="TextBox 10"/>
          <p:cNvSpPr txBox="1"/>
          <p:nvPr/>
        </p:nvSpPr>
        <p:spPr>
          <a:xfrm flipH="1">
            <a:off x="4590369" y="3391943"/>
            <a:ext cx="311474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Generating the load according to the conﬁgurations and terminating the load when the load test is completed</a:t>
            </a:r>
          </a:p>
        </p:txBody>
      </p:sp>
      <p:sp>
        <p:nvSpPr>
          <p:cNvPr id="10" name="TextBox 9"/>
          <p:cNvSpPr txBox="1"/>
          <p:nvPr/>
        </p:nvSpPr>
        <p:spPr>
          <a:xfrm flipH="1">
            <a:off x="8639893" y="2325883"/>
            <a:ext cx="2978401" cy="954107"/>
          </a:xfrm>
          <a:prstGeom prst="rect">
            <a:avLst/>
          </a:prstGeom>
          <a:noFill/>
        </p:spPr>
        <p:txBody>
          <a:bodyPr wrap="square" rtlCol="0">
            <a:spAutoFit/>
          </a:bodyPr>
          <a:lstStyle/>
          <a:p>
            <a:r>
              <a:rPr lang="en-US" sz="2800" b="1" dirty="0">
                <a:solidFill>
                  <a:schemeClr val="bg1"/>
                </a:solidFill>
                <a:latin typeface="Calibri" panose="020F0502020204030204" pitchFamily="34" charset="0"/>
                <a:cs typeface="Calibri" panose="020F0502020204030204" pitchFamily="34" charset="0"/>
              </a:rPr>
              <a:t>Test Monitoring &amp;</a:t>
            </a:r>
          </a:p>
          <a:p>
            <a:r>
              <a:rPr lang="en-US" sz="2800" b="1" dirty="0">
                <a:solidFill>
                  <a:schemeClr val="bg1"/>
                </a:solidFill>
                <a:latin typeface="Calibri" panose="020F0502020204030204" pitchFamily="34" charset="0"/>
                <a:cs typeface="Calibri" panose="020F0502020204030204" pitchFamily="34" charset="0"/>
              </a:rPr>
              <a:t>Data Collection</a:t>
            </a:r>
          </a:p>
        </p:txBody>
      </p:sp>
      <p:sp>
        <p:nvSpPr>
          <p:cNvPr id="12" name="TextBox 11"/>
          <p:cNvSpPr txBox="1"/>
          <p:nvPr/>
        </p:nvSpPr>
        <p:spPr>
          <a:xfrm flipH="1">
            <a:off x="8255583" y="3391943"/>
            <a:ext cx="30022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Recording the system behavior during execution </a:t>
            </a:r>
          </a:p>
        </p:txBody>
      </p:sp>
    </p:spTree>
    <p:extLst>
      <p:ext uri="{BB962C8B-B14F-4D97-AF65-F5344CB8AC3E}">
        <p14:creationId xmlns:p14="http://schemas.microsoft.com/office/powerpoint/2010/main" val="223354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84159"/>
            <a:ext cx="10353761" cy="1326321"/>
          </a:xfrm>
        </p:spPr>
        <p:txBody>
          <a:bodyPr/>
          <a:lstStyle/>
          <a:p>
            <a:r>
              <a:rPr lang="en-US" dirty="0"/>
              <a:t>Load </a:t>
            </a:r>
            <a:r>
              <a:rPr lang="en-US" dirty="0" err="1"/>
              <a:t>TesT</a:t>
            </a:r>
            <a:r>
              <a:rPr lang="en-US" dirty="0"/>
              <a:t> Executions</a:t>
            </a:r>
          </a:p>
        </p:txBody>
      </p:sp>
      <p:sp>
        <p:nvSpPr>
          <p:cNvPr id="3" name="Content Placeholder 2"/>
          <p:cNvSpPr>
            <a:spLocks noGrp="1"/>
          </p:cNvSpPr>
          <p:nvPr>
            <p:ph idx="1"/>
          </p:nvPr>
        </p:nvSpPr>
        <p:spPr>
          <a:xfrm>
            <a:off x="777909" y="1321293"/>
            <a:ext cx="10625534" cy="5153079"/>
          </a:xfrm>
        </p:spPr>
        <p:txBody>
          <a:bodyPr>
            <a:noAutofit/>
          </a:bodyPr>
          <a:lstStyle/>
          <a:p>
            <a:pPr marL="457200" indent="-457200" algn="just">
              <a:buFont typeface="+mj-lt"/>
              <a:buAutoNum type="arabicPeriod"/>
            </a:pPr>
            <a:r>
              <a:rPr lang="en-US" b="1" dirty="0">
                <a:effectLst/>
              </a:rPr>
              <a:t>Live-user based executions</a:t>
            </a:r>
          </a:p>
          <a:p>
            <a:pPr lvl="1" algn="just"/>
            <a:r>
              <a:rPr lang="en-US" dirty="0">
                <a:effectLst/>
              </a:rPr>
              <a:t>Execute a load test by employing a group of human testers</a:t>
            </a:r>
          </a:p>
          <a:p>
            <a:pPr lvl="1" algn="just"/>
            <a:r>
              <a:rPr lang="en-US" dirty="0">
                <a:effectLst/>
              </a:rPr>
              <a:t>Cannot scale well and cannot explore timing issues</a:t>
            </a:r>
          </a:p>
          <a:p>
            <a:pPr lvl="1" algn="just"/>
            <a:r>
              <a:rPr lang="en-US" dirty="0">
                <a:effectLst/>
              </a:rPr>
              <a:t>The load tests cannot be reproduced or repeated exactly as they occurred </a:t>
            </a:r>
          </a:p>
          <a:p>
            <a:pPr marL="457200" indent="-457200" algn="just">
              <a:buFont typeface="+mj-lt"/>
              <a:buAutoNum type="arabicPeriod"/>
            </a:pPr>
            <a:r>
              <a:rPr lang="en-US" b="1" dirty="0">
                <a:effectLst/>
              </a:rPr>
              <a:t>Driver based executions</a:t>
            </a:r>
          </a:p>
          <a:p>
            <a:pPr lvl="1" algn="just"/>
            <a:r>
              <a:rPr lang="en-US" dirty="0">
                <a:effectLst/>
              </a:rPr>
              <a:t>Require setup and conﬁguration of the load drivers</a:t>
            </a:r>
          </a:p>
          <a:p>
            <a:pPr lvl="1" algn="just"/>
            <a:r>
              <a:rPr lang="en-US" dirty="0">
                <a:effectLst/>
              </a:rPr>
              <a:t>Can scale to large testing load and test durations</a:t>
            </a:r>
          </a:p>
          <a:p>
            <a:pPr marL="457200" indent="-457200" algn="just">
              <a:buFont typeface="+mj-lt"/>
              <a:buAutoNum type="arabicPeriod"/>
            </a:pPr>
            <a:r>
              <a:rPr lang="en-US" b="1" dirty="0">
                <a:effectLst/>
              </a:rPr>
              <a:t>Emulation based executions</a:t>
            </a:r>
          </a:p>
          <a:p>
            <a:pPr lvl="1" algn="just"/>
            <a:r>
              <a:rPr lang="en-US" dirty="0">
                <a:effectLst/>
              </a:rPr>
              <a:t>Testing is conducted on special platforms, avoids setup complications</a:t>
            </a:r>
          </a:p>
          <a:p>
            <a:pPr lvl="1" algn="just"/>
            <a:r>
              <a:rPr lang="en-US" dirty="0">
                <a:effectLst/>
              </a:rPr>
              <a:t>Easy and early detection and reporting of load problems</a:t>
            </a:r>
          </a:p>
        </p:txBody>
      </p:sp>
    </p:spTree>
    <p:extLst>
      <p:ext uri="{BB962C8B-B14F-4D97-AF65-F5344CB8AC3E}">
        <p14:creationId xmlns:p14="http://schemas.microsoft.com/office/powerpoint/2010/main" val="1889525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91585"/>
            <a:ext cx="10353761" cy="1326321"/>
          </a:xfrm>
        </p:spPr>
        <p:txBody>
          <a:bodyPr>
            <a:normAutofit/>
          </a:bodyPr>
          <a:lstStyle/>
          <a:p>
            <a:r>
              <a:rPr lang="en-US" dirty="0"/>
              <a:t>Setup</a:t>
            </a:r>
          </a:p>
        </p:txBody>
      </p:sp>
      <p:sp>
        <p:nvSpPr>
          <p:cNvPr id="3" name="Content Placeholder 2"/>
          <p:cNvSpPr>
            <a:spLocks noGrp="1"/>
          </p:cNvSpPr>
          <p:nvPr>
            <p:ph idx="1"/>
          </p:nvPr>
        </p:nvSpPr>
        <p:spPr>
          <a:xfrm>
            <a:off x="493985" y="1328720"/>
            <a:ext cx="10925738" cy="4451970"/>
          </a:xfrm>
        </p:spPr>
        <p:txBody>
          <a:bodyPr>
            <a:noAutofit/>
          </a:bodyPr>
          <a:lstStyle/>
          <a:p>
            <a:pPr lvl="1"/>
            <a:r>
              <a:rPr lang="en-US" b="1" dirty="0"/>
              <a:t>System deployment</a:t>
            </a:r>
            <a:r>
              <a:rPr lang="en-US" dirty="0"/>
              <a:t>	</a:t>
            </a:r>
          </a:p>
          <a:p>
            <a:pPr lvl="2"/>
            <a:r>
              <a:rPr lang="en-US" dirty="0"/>
              <a:t>It refers to deploying the SUT in the proper test environment and making the SUT operational</a:t>
            </a:r>
          </a:p>
          <a:p>
            <a:pPr lvl="2"/>
            <a:r>
              <a:rPr lang="en-US" dirty="0"/>
              <a:t>Installing the SUT and conﬁguring the associated third party components</a:t>
            </a:r>
          </a:p>
          <a:p>
            <a:pPr lvl="2"/>
            <a:r>
              <a:rPr lang="en-US" dirty="0"/>
              <a:t>E.g.: Mail server, database server</a:t>
            </a:r>
          </a:p>
          <a:p>
            <a:pPr lvl="1"/>
            <a:r>
              <a:rPr lang="en-US" b="1" dirty="0"/>
              <a:t>Test execution setup</a:t>
            </a:r>
          </a:p>
          <a:p>
            <a:pPr marL="1371600" lvl="2" indent="-457200">
              <a:buFont typeface="+mj-lt"/>
              <a:buAutoNum type="arabicPeriod"/>
            </a:pPr>
            <a:r>
              <a:rPr lang="en-US" dirty="0"/>
              <a:t>Setting up and conﬁguring the test components: deploying load drivers or recruiting and training testers</a:t>
            </a:r>
          </a:p>
          <a:p>
            <a:pPr marL="1371600" lvl="2" indent="-457200">
              <a:buFont typeface="+mj-lt"/>
              <a:buAutoNum type="arabicPeriod"/>
            </a:pPr>
            <a:r>
              <a:rPr lang="en-US" dirty="0"/>
              <a:t>Conﬁguring the test environment</a:t>
            </a:r>
          </a:p>
          <a:p>
            <a:pPr lvl="1"/>
            <a:endParaRPr lang="en-US" dirty="0"/>
          </a:p>
          <a:p>
            <a:pPr lvl="1"/>
            <a:endParaRPr lang="en-US" dirty="0"/>
          </a:p>
          <a:p>
            <a:pPr lvl="1"/>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457200" lvl="1" indent="0">
              <a:buNone/>
            </a:pPr>
            <a:endParaRPr lang="en-US" dirty="0"/>
          </a:p>
        </p:txBody>
      </p:sp>
    </p:spTree>
    <p:extLst>
      <p:ext uri="{BB962C8B-B14F-4D97-AF65-F5344CB8AC3E}">
        <p14:creationId xmlns:p14="http://schemas.microsoft.com/office/powerpoint/2010/main" val="129582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91585"/>
            <a:ext cx="10353761" cy="1326321"/>
          </a:xfrm>
        </p:spPr>
        <p:txBody>
          <a:bodyPr>
            <a:normAutofit/>
          </a:bodyPr>
          <a:lstStyle/>
          <a:p>
            <a:r>
              <a:rPr lang="en-US" dirty="0"/>
              <a:t>Setup</a:t>
            </a:r>
          </a:p>
        </p:txBody>
      </p:sp>
      <p:graphicFrame>
        <p:nvGraphicFramePr>
          <p:cNvPr id="8" name="Table 7"/>
          <p:cNvGraphicFramePr>
            <a:graphicFrameLocks noGrp="1"/>
          </p:cNvGraphicFramePr>
          <p:nvPr>
            <p:extLst>
              <p:ext uri="{D42A27DB-BD31-4B8C-83A1-F6EECF244321}">
                <p14:modId xmlns:p14="http://schemas.microsoft.com/office/powerpoint/2010/main" val="195272761"/>
              </p:ext>
            </p:extLst>
          </p:nvPr>
        </p:nvGraphicFramePr>
        <p:xfrm>
          <a:off x="1055452" y="1517906"/>
          <a:ext cx="10353760" cy="5029200"/>
        </p:xfrm>
        <a:graphic>
          <a:graphicData uri="http://schemas.openxmlformats.org/drawingml/2006/table">
            <a:tbl>
              <a:tblPr firstRow="1" bandRow="1">
                <a:tableStyleId>{F5AB1C69-6EDB-4FF4-983F-18BD219EF322}</a:tableStyleId>
              </a:tblPr>
              <a:tblGrid>
                <a:gridCol w="1393458">
                  <a:extLst>
                    <a:ext uri="{9D8B030D-6E8A-4147-A177-3AD203B41FA5}">
                      <a16:colId xmlns:a16="http://schemas.microsoft.com/office/drawing/2014/main" val="1144457549"/>
                    </a:ext>
                  </a:extLst>
                </a:gridCol>
                <a:gridCol w="1828800">
                  <a:extLst>
                    <a:ext uri="{9D8B030D-6E8A-4147-A177-3AD203B41FA5}">
                      <a16:colId xmlns:a16="http://schemas.microsoft.com/office/drawing/2014/main" val="3688159189"/>
                    </a:ext>
                  </a:extLst>
                </a:gridCol>
                <a:gridCol w="2385848">
                  <a:extLst>
                    <a:ext uri="{9D8B030D-6E8A-4147-A177-3AD203B41FA5}">
                      <a16:colId xmlns:a16="http://schemas.microsoft.com/office/drawing/2014/main" val="1775834650"/>
                    </a:ext>
                  </a:extLst>
                </a:gridCol>
                <a:gridCol w="2469931">
                  <a:extLst>
                    <a:ext uri="{9D8B030D-6E8A-4147-A177-3AD203B41FA5}">
                      <a16:colId xmlns:a16="http://schemas.microsoft.com/office/drawing/2014/main" val="3444612445"/>
                    </a:ext>
                  </a:extLst>
                </a:gridCol>
                <a:gridCol w="2275723">
                  <a:extLst>
                    <a:ext uri="{9D8B030D-6E8A-4147-A177-3AD203B41FA5}">
                      <a16:colId xmlns:a16="http://schemas.microsoft.com/office/drawing/2014/main" val="1842870593"/>
                    </a:ext>
                  </a:extLst>
                </a:gridCol>
              </a:tblGrid>
              <a:tr h="565174">
                <a:tc rowSpan="3">
                  <a:txBody>
                    <a:bodyPr/>
                    <a:lstStyle/>
                    <a:p>
                      <a:pPr algn="ctr"/>
                      <a:endParaRPr lang="en-US" sz="2400" b="0" i="0" dirty="0">
                        <a:solidFill>
                          <a:schemeClr val="bg1"/>
                        </a:solidFill>
                        <a:latin typeface="Calibri" panose="020F0502020204030204" pitchFamily="34" charset="0"/>
                        <a:cs typeface="Calibri" panose="020F0502020204030204" pitchFamily="34" charset="0"/>
                      </a:endParaRPr>
                    </a:p>
                    <a:p>
                      <a:pPr algn="ctr"/>
                      <a:endParaRPr lang="en-US" sz="2400" b="0" i="0" dirty="0">
                        <a:solidFill>
                          <a:schemeClr val="bg1"/>
                        </a:solidFill>
                        <a:latin typeface="Calibri" panose="020F0502020204030204" pitchFamily="34" charset="0"/>
                        <a:cs typeface="Calibri" panose="020F0502020204030204" pitchFamily="34" charset="0"/>
                      </a:endParaRPr>
                    </a:p>
                    <a:p>
                      <a:pPr algn="ctr"/>
                      <a:endParaRPr lang="en-US" sz="2400" b="0" i="0" dirty="0">
                        <a:solidFill>
                          <a:schemeClr val="bg1"/>
                        </a:solidFill>
                        <a:latin typeface="Calibri" panose="020F0502020204030204" pitchFamily="34" charset="0"/>
                        <a:cs typeface="Calibri" panose="020F0502020204030204" pitchFamily="34" charset="0"/>
                      </a:endParaRPr>
                    </a:p>
                    <a:p>
                      <a:pPr algn="ctr"/>
                      <a:endParaRPr lang="en-US" sz="2400" b="0" i="0" dirty="0">
                        <a:solidFill>
                          <a:schemeClr val="bg1"/>
                        </a:solidFill>
                        <a:latin typeface="Calibri" panose="020F0502020204030204" pitchFamily="34" charset="0"/>
                        <a:cs typeface="Calibri" panose="020F0502020204030204" pitchFamily="34" charset="0"/>
                      </a:endParaRPr>
                    </a:p>
                    <a:p>
                      <a:pPr algn="ctr"/>
                      <a:endParaRPr lang="en-US" sz="2400" b="1" i="0" dirty="0">
                        <a:solidFill>
                          <a:schemeClr val="bg1"/>
                        </a:solidFill>
                        <a:latin typeface="Calibri" panose="020F0502020204030204" pitchFamily="34" charset="0"/>
                        <a:cs typeface="Calibri" panose="020F0502020204030204" pitchFamily="34" charset="0"/>
                      </a:endParaRPr>
                    </a:p>
                    <a:p>
                      <a:pPr algn="ctr"/>
                      <a:r>
                        <a:rPr lang="en-US" sz="2400" b="1" i="0" dirty="0">
                          <a:solidFill>
                            <a:schemeClr val="bg1"/>
                          </a:solidFill>
                          <a:latin typeface="Calibri" panose="020F0502020204030204" pitchFamily="34" charset="0"/>
                          <a:cs typeface="Calibri" panose="020F0502020204030204" pitchFamily="34" charset="0"/>
                        </a:rPr>
                        <a:t>Setup Activities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Load Test  Executions</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Live User Based Executions</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Driver Based Executions</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Emulation Based Executions</a:t>
                      </a:r>
                    </a:p>
                  </a:txBody>
                  <a:tcPr/>
                </a:tc>
                <a:extLst>
                  <a:ext uri="{0D108BD9-81ED-4DB2-BD59-A6C34878D82A}">
                    <a16:rowId xmlns:a16="http://schemas.microsoft.com/office/drawing/2014/main" val="2933315240"/>
                  </a:ext>
                </a:extLst>
              </a:tr>
              <a:tr h="1049609">
                <a:tc vMerge="1">
                  <a:txBody>
                    <a:bodyPr/>
                    <a:lstStyle/>
                    <a:p>
                      <a:pPr algn="ctr"/>
                      <a:endParaRPr lang="en-US" dirty="0">
                        <a:solidFill>
                          <a:schemeClr val="bg1"/>
                        </a:solidFill>
                      </a:endParaRP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System Deployment</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System installation and conﬁguration in the field/ lab environment</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System installation and conﬁguration in the field/ lab environment</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System deployment on special platforms</a:t>
                      </a:r>
                    </a:p>
                  </a:txBody>
                  <a:tcPr/>
                </a:tc>
                <a:extLst>
                  <a:ext uri="{0D108BD9-81ED-4DB2-BD59-A6C34878D82A}">
                    <a16:rowId xmlns:a16="http://schemas.microsoft.com/office/drawing/2014/main" val="1293104539"/>
                  </a:ext>
                </a:extLst>
              </a:tr>
              <a:tr h="1211063">
                <a:tc vMerge="1">
                  <a:txBody>
                    <a:bodyPr/>
                    <a:lstStyle/>
                    <a:p>
                      <a:pPr algn="ctr"/>
                      <a:endParaRPr lang="en-US" dirty="0">
                        <a:solidFill>
                          <a:schemeClr val="bg1"/>
                        </a:solidFill>
                      </a:endParaRP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Test Execution Setup</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Tester recruitment and training, Test environments configuration</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Load driver installation and conﬁguration, Test environments configuration</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Load driver installation and conﬁguration</a:t>
                      </a:r>
                    </a:p>
                  </a:txBody>
                  <a:tcPr/>
                </a:tc>
                <a:extLst>
                  <a:ext uri="{0D108BD9-81ED-4DB2-BD59-A6C34878D82A}">
                    <a16:rowId xmlns:a16="http://schemas.microsoft.com/office/drawing/2014/main" val="1644081672"/>
                  </a:ext>
                </a:extLst>
              </a:tr>
            </a:tbl>
          </a:graphicData>
        </a:graphic>
      </p:graphicFrame>
    </p:spTree>
    <p:extLst>
      <p:ext uri="{BB962C8B-B14F-4D97-AF65-F5344CB8AC3E}">
        <p14:creationId xmlns:p14="http://schemas.microsoft.com/office/powerpoint/2010/main" val="2519473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91585"/>
            <a:ext cx="10353761" cy="1326321"/>
          </a:xfrm>
        </p:spPr>
        <p:txBody>
          <a:bodyPr>
            <a:normAutofit/>
          </a:bodyPr>
          <a:lstStyle/>
          <a:p>
            <a:r>
              <a:rPr lang="en-US" dirty="0"/>
              <a:t>Load Generation and Termination</a:t>
            </a:r>
          </a:p>
        </p:txBody>
      </p:sp>
      <p:sp>
        <p:nvSpPr>
          <p:cNvPr id="3" name="Content Placeholder 2"/>
          <p:cNvSpPr>
            <a:spLocks noGrp="1"/>
          </p:cNvSpPr>
          <p:nvPr>
            <p:ph idx="1"/>
          </p:nvPr>
        </p:nvSpPr>
        <p:spPr>
          <a:xfrm>
            <a:off x="913796" y="1517906"/>
            <a:ext cx="10721156" cy="4840853"/>
          </a:xfrm>
        </p:spPr>
        <p:txBody>
          <a:bodyPr>
            <a:noAutofit/>
          </a:bodyPr>
          <a:lstStyle/>
          <a:p>
            <a:pPr marL="457200" indent="-457200">
              <a:buFont typeface="+mj-lt"/>
              <a:buAutoNum type="arabicPeriod"/>
            </a:pPr>
            <a:r>
              <a:rPr lang="en-US" b="1" dirty="0"/>
              <a:t>Manual Load Generation and (Timer-Based) Termination Techniques</a:t>
            </a:r>
          </a:p>
          <a:p>
            <a:pPr lvl="1"/>
            <a:r>
              <a:rPr lang="en-US" dirty="0"/>
              <a:t>Each user repeatedly conducts a sequence of actions over a ﬁxed period of time</a:t>
            </a:r>
          </a:p>
          <a:p>
            <a:pPr lvl="1"/>
            <a:r>
              <a:rPr lang="en-US" dirty="0"/>
              <a:t>Users need to be coordinated to reach the desired load</a:t>
            </a:r>
          </a:p>
          <a:p>
            <a:pPr marL="457200" lvl="1" indent="0">
              <a:buNone/>
            </a:pPr>
            <a:endParaRPr lang="en-US" dirty="0"/>
          </a:p>
          <a:p>
            <a:pPr marL="342900" indent="-342900">
              <a:buFont typeface="+mj-lt"/>
              <a:buAutoNum type="arabicPeriod"/>
            </a:pPr>
            <a:r>
              <a:rPr lang="en-US" dirty="0"/>
              <a:t>  </a:t>
            </a:r>
            <a:r>
              <a:rPr lang="en-US" b="1" dirty="0"/>
              <a:t>Static-Conﬁguration-Based Load Generation and Termination Techniques </a:t>
            </a:r>
          </a:p>
          <a:p>
            <a:pPr lvl="1"/>
            <a:r>
              <a:rPr lang="en-US" dirty="0"/>
              <a:t>Each load driver has a controller component to generate the speciﬁed load</a:t>
            </a:r>
          </a:p>
          <a:p>
            <a:pPr lvl="1"/>
            <a:r>
              <a:rPr lang="en-US" dirty="0"/>
              <a:t>Controllers among the load drivers installed on machines coordinate to generate the desired load</a:t>
            </a:r>
          </a:p>
        </p:txBody>
      </p:sp>
    </p:spTree>
    <p:extLst>
      <p:ext uri="{BB962C8B-B14F-4D97-AF65-F5344CB8AC3E}">
        <p14:creationId xmlns:p14="http://schemas.microsoft.com/office/powerpoint/2010/main" val="2885696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91585"/>
            <a:ext cx="10353761" cy="1326321"/>
          </a:xfrm>
        </p:spPr>
        <p:txBody>
          <a:bodyPr>
            <a:normAutofit/>
          </a:bodyPr>
          <a:lstStyle/>
          <a:p>
            <a:r>
              <a:rPr lang="en-US" dirty="0"/>
              <a:t>Load Generation and Termination</a:t>
            </a:r>
          </a:p>
        </p:txBody>
      </p:sp>
      <p:sp>
        <p:nvSpPr>
          <p:cNvPr id="3" name="Content Placeholder 2"/>
          <p:cNvSpPr>
            <a:spLocks noGrp="1"/>
          </p:cNvSpPr>
          <p:nvPr>
            <p:ph idx="1"/>
          </p:nvPr>
        </p:nvSpPr>
        <p:spPr>
          <a:xfrm>
            <a:off x="913796" y="1738624"/>
            <a:ext cx="10721156" cy="4388907"/>
          </a:xfrm>
        </p:spPr>
        <p:txBody>
          <a:bodyPr>
            <a:noAutofit/>
          </a:bodyPr>
          <a:lstStyle/>
          <a:p>
            <a:pPr marL="457200" indent="-457200">
              <a:buAutoNum type="arabicPeriod" startAt="2"/>
            </a:pPr>
            <a:r>
              <a:rPr lang="en-US" b="1" dirty="0"/>
              <a:t>Static-Conﬁguration-Based Load Generation and Termination Techniques </a:t>
            </a:r>
          </a:p>
          <a:p>
            <a:pPr lvl="1"/>
            <a:r>
              <a:rPr lang="en-US" dirty="0"/>
              <a:t>Types of load termination techniques:</a:t>
            </a:r>
          </a:p>
          <a:p>
            <a:pPr marL="1257300" lvl="2" indent="-342900">
              <a:buFont typeface="+mj-lt"/>
              <a:buAutoNum type="arabicPeriod"/>
            </a:pPr>
            <a:r>
              <a:rPr lang="en-US" dirty="0"/>
              <a:t>Continuous: A load test runs continuously until manually stopped</a:t>
            </a:r>
          </a:p>
          <a:p>
            <a:pPr marL="1257300" lvl="2" indent="-342900">
              <a:buFont typeface="+mj-lt"/>
              <a:buAutoNum type="arabicPeriod"/>
            </a:pPr>
            <a:r>
              <a:rPr lang="en-US" dirty="0"/>
              <a:t>Timer-driven: A load test runs for a pre-speciﬁed test duration then stops</a:t>
            </a:r>
          </a:p>
          <a:p>
            <a:pPr marL="1257300" lvl="2" indent="-342900">
              <a:buFont typeface="+mj-lt"/>
              <a:buAutoNum type="arabicPeriod"/>
            </a:pPr>
            <a:r>
              <a:rPr lang="en-US" dirty="0"/>
              <a:t>Counter-driven: A load test runs continuously until a pre-speciﬁed number of requests have been processed or sent</a:t>
            </a:r>
          </a:p>
          <a:p>
            <a:pPr marL="1257300" lvl="2" indent="-342900">
              <a:buFont typeface="+mj-lt"/>
              <a:buAutoNum type="arabicPeriod"/>
            </a:pPr>
            <a:r>
              <a:rPr lang="en-US" dirty="0"/>
              <a:t>Statistic-driven: A load test is terminated once the performance metrics of interest are statistically stable. </a:t>
            </a:r>
          </a:p>
        </p:txBody>
      </p:sp>
    </p:spTree>
    <p:extLst>
      <p:ext uri="{BB962C8B-B14F-4D97-AF65-F5344CB8AC3E}">
        <p14:creationId xmlns:p14="http://schemas.microsoft.com/office/powerpoint/2010/main" val="1874763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91585"/>
            <a:ext cx="10353761" cy="1326321"/>
          </a:xfrm>
        </p:spPr>
        <p:txBody>
          <a:bodyPr/>
          <a:lstStyle/>
          <a:p>
            <a:r>
              <a:rPr lang="en-US" sz="3600" dirty="0"/>
              <a:t>Load Generation and Termination</a:t>
            </a:r>
          </a:p>
        </p:txBody>
      </p:sp>
      <p:sp>
        <p:nvSpPr>
          <p:cNvPr id="3" name="Content Placeholder 2"/>
          <p:cNvSpPr>
            <a:spLocks noGrp="1"/>
          </p:cNvSpPr>
          <p:nvPr>
            <p:ph idx="1"/>
          </p:nvPr>
        </p:nvSpPr>
        <p:spPr>
          <a:xfrm>
            <a:off x="913796" y="1517906"/>
            <a:ext cx="10742176" cy="5241788"/>
          </a:xfrm>
        </p:spPr>
        <p:txBody>
          <a:bodyPr>
            <a:noAutofit/>
          </a:bodyPr>
          <a:lstStyle/>
          <a:p>
            <a:pPr marL="0" indent="0">
              <a:buNone/>
            </a:pPr>
            <a:r>
              <a:rPr lang="en-US" dirty="0"/>
              <a:t>3.   </a:t>
            </a:r>
            <a:r>
              <a:rPr lang="en-US" b="1" dirty="0"/>
              <a:t>Dynamic-Feedback-Based Load Generation and Termination Techniques </a:t>
            </a:r>
          </a:p>
          <a:p>
            <a:pPr lvl="1"/>
            <a:r>
              <a:rPr lang="en-US" dirty="0"/>
              <a:t>Techniques to dynamically steer the load based on the system feedback </a:t>
            </a:r>
          </a:p>
          <a:p>
            <a:pPr lvl="1"/>
            <a:r>
              <a:rPr lang="en-US" dirty="0"/>
              <a:t>Depending on the load testing objectives, the deﬁnition of important inputs/feedbacks varies. Techniques to locate the important inputs:</a:t>
            </a:r>
          </a:p>
          <a:p>
            <a:pPr marL="800100" lvl="1" indent="-342900">
              <a:buFont typeface="+mj-lt"/>
              <a:buAutoNum type="arabicPeriod"/>
            </a:pPr>
            <a:r>
              <a:rPr lang="en-US" dirty="0"/>
              <a:t>System identiﬁcation technique</a:t>
            </a:r>
          </a:p>
          <a:p>
            <a:pPr lvl="2"/>
            <a:r>
              <a:rPr lang="en-US" dirty="0"/>
              <a:t>The metric mentioned in the objectives is considered as the output variable </a:t>
            </a:r>
          </a:p>
          <a:p>
            <a:pPr marL="800100" lvl="1" indent="-342900">
              <a:buFont typeface="+mj-lt"/>
              <a:buAutoNum type="arabicPeriod"/>
            </a:pPr>
            <a:r>
              <a:rPr lang="en-US" dirty="0"/>
              <a:t>Analytical queuing modeling</a:t>
            </a:r>
          </a:p>
          <a:p>
            <a:pPr lvl="2"/>
            <a:r>
              <a:rPr lang="en-US" dirty="0"/>
              <a:t>Use analytical techniques to ﬁnd the workload mixes that change the bottlenecks in the SUT</a:t>
            </a:r>
          </a:p>
          <a:p>
            <a:pPr lvl="2"/>
            <a:r>
              <a:rPr lang="en-US" dirty="0"/>
              <a:t>Through iteratively driving load, the model narrows down the bottleneck</a:t>
            </a:r>
          </a:p>
        </p:txBody>
      </p:sp>
    </p:spTree>
    <p:extLst>
      <p:ext uri="{BB962C8B-B14F-4D97-AF65-F5344CB8AC3E}">
        <p14:creationId xmlns:p14="http://schemas.microsoft.com/office/powerpoint/2010/main" val="4160988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91585"/>
            <a:ext cx="10878811" cy="1326321"/>
          </a:xfrm>
        </p:spPr>
        <p:txBody>
          <a:bodyPr>
            <a:normAutofit/>
          </a:bodyPr>
          <a:lstStyle/>
          <a:p>
            <a:r>
              <a:rPr lang="en-US" dirty="0"/>
              <a:t>Test Monitoring and Data Collection</a:t>
            </a:r>
          </a:p>
        </p:txBody>
      </p:sp>
      <p:sp>
        <p:nvSpPr>
          <p:cNvPr id="5" name="Content Placeholder 4"/>
          <p:cNvSpPr>
            <a:spLocks noGrp="1"/>
          </p:cNvSpPr>
          <p:nvPr>
            <p:ph idx="1"/>
          </p:nvPr>
        </p:nvSpPr>
        <p:spPr>
          <a:xfrm>
            <a:off x="808690" y="3596333"/>
            <a:ext cx="10878813" cy="2594260"/>
          </a:xfrm>
        </p:spPr>
        <p:txBody>
          <a:bodyPr>
            <a:noAutofit/>
          </a:bodyPr>
          <a:lstStyle/>
          <a:p>
            <a:pPr marL="457200" indent="-457200">
              <a:buFont typeface="+mj-lt"/>
              <a:buAutoNum type="arabicPeriod"/>
            </a:pPr>
            <a:r>
              <a:rPr lang="en-US" b="1" dirty="0"/>
              <a:t>Monitoring and Collecting Metrics</a:t>
            </a:r>
          </a:p>
          <a:p>
            <a:pPr marL="914400" lvl="1" indent="-457200">
              <a:buFont typeface="+mj-lt"/>
              <a:buAutoNum type="alphaLcPeriod"/>
            </a:pPr>
            <a:r>
              <a:rPr lang="en-US" dirty="0"/>
              <a:t>Throughput Metrics (Number of Pass/Fail Requests)</a:t>
            </a:r>
          </a:p>
          <a:p>
            <a:pPr marL="914400" lvl="1" indent="-457200">
              <a:buFont typeface="+mj-lt"/>
              <a:buAutoNum type="alphaLcPeriod"/>
            </a:pPr>
            <a:r>
              <a:rPr lang="en-US" dirty="0"/>
              <a:t>Performance Metrics (End-to-End Response Time and Resource Usage Metrics)</a:t>
            </a:r>
          </a:p>
          <a:p>
            <a:pPr marL="342900" indent="-342900">
              <a:buFont typeface="+mj-lt"/>
              <a:buAutoNum type="arabicPeriod" startAt="2"/>
            </a:pPr>
            <a:r>
              <a:rPr lang="en-US" dirty="0"/>
              <a:t> </a:t>
            </a:r>
            <a:r>
              <a:rPr lang="en-US" b="1" dirty="0"/>
              <a:t>Monitoring and Collecting Functional Failures </a:t>
            </a:r>
          </a:p>
          <a:p>
            <a:pPr lvl="1"/>
            <a:r>
              <a:rPr lang="en-US" dirty="0"/>
              <a:t>Live-user based and emulation based executions record functional problems</a:t>
            </a:r>
          </a:p>
          <a:p>
            <a:endParaRPr lang="en-US" dirty="0"/>
          </a:p>
        </p:txBody>
      </p:sp>
      <p:graphicFrame>
        <p:nvGraphicFramePr>
          <p:cNvPr id="6" name="Diagram 5"/>
          <p:cNvGraphicFramePr/>
          <p:nvPr>
            <p:extLst>
              <p:ext uri="{D42A27DB-BD31-4B8C-83A1-F6EECF244321}">
                <p14:modId xmlns:p14="http://schemas.microsoft.com/office/powerpoint/2010/main" val="3777292866"/>
              </p:ext>
            </p:extLst>
          </p:nvPr>
        </p:nvGraphicFramePr>
        <p:xfrm>
          <a:off x="2364271" y="191585"/>
          <a:ext cx="7242605" cy="4532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64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68" y="118013"/>
            <a:ext cx="10878811" cy="1326321"/>
          </a:xfrm>
        </p:spPr>
        <p:txBody>
          <a:bodyPr>
            <a:normAutofit/>
          </a:bodyPr>
          <a:lstStyle/>
          <a:p>
            <a:r>
              <a:rPr lang="en-US" dirty="0"/>
              <a:t>Test Monitoring and Data Collection</a:t>
            </a:r>
          </a:p>
        </p:txBody>
      </p:sp>
      <p:sp>
        <p:nvSpPr>
          <p:cNvPr id="5" name="Content Placeholder 4"/>
          <p:cNvSpPr>
            <a:spLocks noGrp="1"/>
          </p:cNvSpPr>
          <p:nvPr>
            <p:ph idx="1"/>
          </p:nvPr>
        </p:nvSpPr>
        <p:spPr>
          <a:xfrm>
            <a:off x="840223" y="1265656"/>
            <a:ext cx="10721156" cy="5229737"/>
          </a:xfrm>
        </p:spPr>
        <p:txBody>
          <a:bodyPr>
            <a:normAutofit/>
          </a:bodyPr>
          <a:lstStyle/>
          <a:p>
            <a:pPr marL="0" indent="0">
              <a:buNone/>
            </a:pPr>
            <a:r>
              <a:rPr lang="en-US" dirty="0"/>
              <a:t>3.    </a:t>
            </a:r>
            <a:r>
              <a:rPr lang="en-US" b="1" dirty="0"/>
              <a:t>Instrumenting and Collecting Execution Logs</a:t>
            </a:r>
          </a:p>
          <a:p>
            <a:pPr lvl="1"/>
            <a:r>
              <a:rPr lang="en-US" dirty="0"/>
              <a:t>Execution logs record the runtime behavior of the system under test</a:t>
            </a:r>
          </a:p>
          <a:p>
            <a:pPr lvl="1"/>
            <a:r>
              <a:rPr lang="en-US" dirty="0"/>
              <a:t>Types of instrumentation mechanisms:</a:t>
            </a:r>
          </a:p>
          <a:p>
            <a:pPr marL="1257300" lvl="2" indent="-342900">
              <a:buFont typeface="+mj-lt"/>
              <a:buAutoNum type="alphaLcPeriod"/>
            </a:pPr>
            <a:r>
              <a:rPr lang="en-US" dirty="0"/>
              <a:t>Ad-hoc logging: </a:t>
            </a:r>
            <a:r>
              <a:rPr lang="en-US" dirty="0" err="1"/>
              <a:t>printf</a:t>
            </a:r>
            <a:r>
              <a:rPr lang="en-US" dirty="0"/>
              <a:t> or </a:t>
            </a:r>
            <a:r>
              <a:rPr lang="en-US" dirty="0" err="1"/>
              <a:t>System.out</a:t>
            </a:r>
            <a:endParaRPr lang="en-US" dirty="0"/>
          </a:p>
          <a:p>
            <a:pPr marL="1257300" lvl="2" indent="-342900">
              <a:buFont typeface="+mj-lt"/>
              <a:buAutoNum type="alphaLcPeriod"/>
            </a:pPr>
            <a:r>
              <a:rPr lang="en-US" dirty="0"/>
              <a:t>General instrumentation frameworks: Log4j</a:t>
            </a:r>
          </a:p>
          <a:p>
            <a:pPr marL="1257300" lvl="2" indent="-342900">
              <a:buFont typeface="+mj-lt"/>
              <a:buAutoNum type="alphaLcPeriod"/>
            </a:pPr>
            <a:r>
              <a:rPr lang="en-US" dirty="0"/>
              <a:t>Specialized instrumentation frameworks: (ARM) Application Response Measurement can gather performance information from running programs</a:t>
            </a:r>
          </a:p>
          <a:p>
            <a:pPr marL="0" indent="0">
              <a:buNone/>
            </a:pPr>
            <a:r>
              <a:rPr lang="en-US" dirty="0"/>
              <a:t>4.    </a:t>
            </a:r>
            <a:r>
              <a:rPr lang="en-US" b="1" dirty="0"/>
              <a:t>Monitoring System Behavior and Collecting System Snapshots </a:t>
            </a:r>
          </a:p>
          <a:p>
            <a:pPr lvl="1"/>
            <a:r>
              <a:rPr lang="en-US" dirty="0"/>
              <a:t>Captures a snapshot of the entire test environment as well as the system state when a problem arises</a:t>
            </a:r>
          </a:p>
          <a:p>
            <a:pPr marL="342900" indent="-342900">
              <a:buFont typeface="+mj-lt"/>
              <a:buAutoNum type="arabicPeriod" startAt="2"/>
            </a:pPr>
            <a:endParaRPr lang="en-US" dirty="0"/>
          </a:p>
        </p:txBody>
      </p:sp>
    </p:spTree>
    <p:extLst>
      <p:ext uri="{BB962C8B-B14F-4D97-AF65-F5344CB8AC3E}">
        <p14:creationId xmlns:p14="http://schemas.microsoft.com/office/powerpoint/2010/main" val="3223680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823" y="181075"/>
            <a:ext cx="10983915" cy="1326321"/>
          </a:xfrm>
        </p:spPr>
        <p:txBody>
          <a:bodyPr>
            <a:normAutofit/>
          </a:bodyPr>
          <a:lstStyle/>
          <a:p>
            <a:r>
              <a:rPr lang="en-US" dirty="0"/>
              <a:t> Load Test Execution</a:t>
            </a:r>
            <a:br>
              <a:rPr lang="en-US" dirty="0"/>
            </a:br>
            <a:r>
              <a:rPr lang="en-US" dirty="0"/>
              <a:t>SUMMARY and </a:t>
            </a:r>
            <a:r>
              <a:rPr lang="en-US" dirty="0" err="1"/>
              <a:t>OPEn</a:t>
            </a:r>
            <a:r>
              <a:rPr lang="en-US" dirty="0"/>
              <a:t> </a:t>
            </a:r>
            <a:r>
              <a:rPr lang="en-US" dirty="0" err="1"/>
              <a:t>PRoblems</a:t>
            </a:r>
            <a:endParaRPr lang="en-US" dirty="0"/>
          </a:p>
        </p:txBody>
      </p:sp>
      <p:sp>
        <p:nvSpPr>
          <p:cNvPr id="3" name="Content Placeholder 2"/>
          <p:cNvSpPr>
            <a:spLocks noGrp="1"/>
          </p:cNvSpPr>
          <p:nvPr>
            <p:ph idx="1"/>
          </p:nvPr>
        </p:nvSpPr>
        <p:spPr>
          <a:xfrm>
            <a:off x="976857" y="1507396"/>
            <a:ext cx="10006453" cy="5124632"/>
          </a:xfrm>
        </p:spPr>
        <p:txBody>
          <a:bodyPr>
            <a:noAutofit/>
          </a:bodyPr>
          <a:lstStyle/>
          <a:p>
            <a:r>
              <a:rPr lang="en-US" dirty="0"/>
              <a:t>Three general load test execution approaches:</a:t>
            </a:r>
          </a:p>
          <a:p>
            <a:pPr marL="800100" lvl="1" indent="-342900">
              <a:buFont typeface="+mj-lt"/>
              <a:buAutoNum type="arabicPeriod"/>
            </a:pPr>
            <a:r>
              <a:rPr lang="en-US" dirty="0"/>
              <a:t>The live-user based executions</a:t>
            </a:r>
          </a:p>
          <a:p>
            <a:pPr lvl="2"/>
            <a:r>
              <a:rPr lang="en-US" dirty="0"/>
              <a:t>Recruited testers manually generate the testing load</a:t>
            </a:r>
          </a:p>
          <a:p>
            <a:pPr marL="800100" lvl="1" indent="-342900">
              <a:buFont typeface="+mj-lt"/>
              <a:buAutoNum type="arabicPeriod"/>
            </a:pPr>
            <a:r>
              <a:rPr lang="en-US" dirty="0"/>
              <a:t>The driver based executions</a:t>
            </a:r>
          </a:p>
          <a:p>
            <a:pPr lvl="2"/>
            <a:r>
              <a:rPr lang="en-US" dirty="0"/>
              <a:t>Testing load is automatically generated</a:t>
            </a:r>
          </a:p>
          <a:p>
            <a:pPr marL="800100" lvl="1" indent="-342900">
              <a:buFont typeface="+mj-lt"/>
              <a:buAutoNum type="arabicPeriod"/>
            </a:pPr>
            <a:r>
              <a:rPr lang="en-US" dirty="0"/>
              <a:t>The emulation based executions</a:t>
            </a:r>
          </a:p>
          <a:p>
            <a:pPr lvl="2"/>
            <a:r>
              <a:rPr lang="en-US" dirty="0"/>
              <a:t>SUT is executed on top of special platforms</a:t>
            </a:r>
          </a:p>
          <a:p>
            <a:r>
              <a:rPr lang="en-US" b="1" dirty="0"/>
              <a:t>Open Problems</a:t>
            </a:r>
          </a:p>
          <a:p>
            <a:pPr marL="914400" lvl="1" indent="-457200">
              <a:buAutoNum type="arabicPeriod"/>
            </a:pPr>
            <a:r>
              <a:rPr lang="en-US" dirty="0"/>
              <a:t>Encoding testing loads into testing tools</a:t>
            </a:r>
          </a:p>
          <a:p>
            <a:pPr marL="914400" lvl="1" indent="-457200">
              <a:buAutoNum type="arabicPeriod"/>
            </a:pPr>
            <a:r>
              <a:rPr lang="en-US" dirty="0"/>
              <a:t>System monitoring details and load testing analysis</a:t>
            </a:r>
          </a:p>
          <a:p>
            <a:pPr marL="914400" lvl="1" indent="-457200">
              <a:buAutoNum type="arabicPeriod"/>
            </a:pPr>
            <a:endParaRPr lang="en-US" dirty="0"/>
          </a:p>
          <a:p>
            <a:pPr marL="914400" lvl="1" indent="-457200">
              <a:buAutoNum type="arabicPeriod"/>
            </a:pPr>
            <a:endParaRPr lang="en-US" dirty="0"/>
          </a:p>
          <a:p>
            <a:pPr marL="457200" lvl="1" indent="0">
              <a:buNone/>
            </a:pPr>
            <a:endParaRPr lang="en-US" dirty="0"/>
          </a:p>
        </p:txBody>
      </p:sp>
    </p:spTree>
    <p:extLst>
      <p:ext uri="{BB962C8B-B14F-4D97-AF65-F5344CB8AC3E}">
        <p14:creationId xmlns:p14="http://schemas.microsoft.com/office/powerpoint/2010/main" val="236575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73269"/>
            <a:ext cx="10353761" cy="1326321"/>
          </a:xfrm>
        </p:spPr>
        <p:txBody>
          <a:bodyPr/>
          <a:lstStyle/>
          <a:p>
            <a:r>
              <a:rPr lang="en-US" dirty="0"/>
              <a:t>Definitions</a:t>
            </a:r>
          </a:p>
        </p:txBody>
      </p:sp>
      <p:sp>
        <p:nvSpPr>
          <p:cNvPr id="3" name="Content Placeholder 2"/>
          <p:cNvSpPr>
            <a:spLocks noGrp="1"/>
          </p:cNvSpPr>
          <p:nvPr>
            <p:ph idx="1"/>
          </p:nvPr>
        </p:nvSpPr>
        <p:spPr>
          <a:xfrm>
            <a:off x="913796" y="1389383"/>
            <a:ext cx="11004935" cy="4950297"/>
          </a:xfrm>
        </p:spPr>
        <p:txBody>
          <a:bodyPr>
            <a:noAutofit/>
          </a:bodyPr>
          <a:lstStyle/>
          <a:p>
            <a:pPr marL="0" indent="0">
              <a:buNone/>
            </a:pPr>
            <a:r>
              <a:rPr lang="en-US" b="1" dirty="0">
                <a:effectLst/>
              </a:rPr>
              <a:t>Load</a:t>
            </a:r>
          </a:p>
          <a:p>
            <a:pPr lvl="1"/>
            <a:r>
              <a:rPr lang="en-US" dirty="0">
                <a:effectLst/>
              </a:rPr>
              <a:t>The rate at which different service requests are submitted to the system under test (SUT)</a:t>
            </a:r>
          </a:p>
          <a:p>
            <a:pPr lvl="2"/>
            <a:r>
              <a:rPr lang="en-US" dirty="0">
                <a:effectLst/>
              </a:rPr>
              <a:t>Normal Load: The load expected in the field when the system is operational</a:t>
            </a:r>
          </a:p>
          <a:p>
            <a:pPr lvl="2"/>
            <a:r>
              <a:rPr lang="en-US" dirty="0">
                <a:effectLst/>
              </a:rPr>
              <a:t>Stress Load: Higher than the expected normal load</a:t>
            </a:r>
            <a:endParaRPr lang="en-US" b="1" dirty="0">
              <a:effectLst/>
            </a:endParaRPr>
          </a:p>
          <a:p>
            <a:pPr marL="0" indent="0">
              <a:buNone/>
            </a:pPr>
            <a:r>
              <a:rPr lang="en-US" b="1" dirty="0">
                <a:effectLst/>
              </a:rPr>
              <a:t>Load Related Problems</a:t>
            </a:r>
          </a:p>
          <a:p>
            <a:pPr lvl="1"/>
            <a:r>
              <a:rPr lang="en-US" dirty="0">
                <a:effectLst/>
              </a:rPr>
              <a:t>Functional Problems: Problems that appear only under load | E.g.: Deadlocks, racing, buffer overflows and memory leaks</a:t>
            </a:r>
          </a:p>
          <a:p>
            <a:pPr lvl="1"/>
            <a:r>
              <a:rPr lang="en-US" dirty="0">
                <a:effectLst/>
              </a:rPr>
              <a:t>Nonfunctional Problems: Problems which are violations in non-functional quality-related requirements under load | E.g.,: Reliability, stability and robustness.</a:t>
            </a:r>
            <a:endParaRPr lang="en-US" b="1" dirty="0">
              <a:effectLst/>
            </a:endParaRPr>
          </a:p>
          <a:p>
            <a:endParaRPr lang="en-US" dirty="0"/>
          </a:p>
        </p:txBody>
      </p:sp>
    </p:spTree>
    <p:extLst>
      <p:ext uri="{BB962C8B-B14F-4D97-AF65-F5344CB8AC3E}">
        <p14:creationId xmlns:p14="http://schemas.microsoft.com/office/powerpoint/2010/main" val="946750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382" y="164436"/>
            <a:ext cx="11498921" cy="1326321"/>
          </a:xfrm>
        </p:spPr>
        <p:txBody>
          <a:bodyPr>
            <a:noAutofit/>
          </a:bodyPr>
          <a:lstStyle/>
          <a:p>
            <a:r>
              <a:rPr lang="en-US" sz="4300" dirty="0"/>
              <a:t>RESEARCH QUESTION 3: </a:t>
            </a:r>
            <a:br>
              <a:rPr lang="en-US" sz="4300" dirty="0"/>
            </a:br>
            <a:r>
              <a:rPr lang="en-US" sz="4300" dirty="0"/>
              <a:t>HOW IS THE RESULT OF A LOAD TEST ANALYZED? </a:t>
            </a:r>
          </a:p>
        </p:txBody>
      </p:sp>
      <p:graphicFrame>
        <p:nvGraphicFramePr>
          <p:cNvPr id="10" name="Content Placeholder 2"/>
          <p:cNvGraphicFramePr>
            <a:graphicFrameLocks noGrp="1"/>
          </p:cNvGraphicFramePr>
          <p:nvPr>
            <p:ph idx="1"/>
            <p:extLst>
              <p:ext uri="{D42A27DB-BD31-4B8C-83A1-F6EECF244321}">
                <p14:modId xmlns:p14="http://schemas.microsoft.com/office/powerpoint/2010/main" val="2232848959"/>
              </p:ext>
            </p:extLst>
          </p:nvPr>
        </p:nvGraphicFramePr>
        <p:xfrm>
          <a:off x="913795" y="2498362"/>
          <a:ext cx="10479419" cy="3734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514803" y="2534432"/>
            <a:ext cx="2657804" cy="892552"/>
          </a:xfrm>
          <a:prstGeom prst="rect">
            <a:avLst/>
          </a:prstGeom>
          <a:noFill/>
        </p:spPr>
        <p:txBody>
          <a:bodyPr wrap="square" rtlCol="0">
            <a:spAutoFit/>
          </a:bodyPr>
          <a:lstStyle/>
          <a:p>
            <a:r>
              <a:rPr lang="en-US" sz="2600" b="1" dirty="0">
                <a:solidFill>
                  <a:schemeClr val="bg1"/>
                </a:solidFill>
                <a:latin typeface="Calibri" panose="020F0502020204030204" pitchFamily="34" charset="0"/>
                <a:cs typeface="Calibri" panose="020F0502020204030204" pitchFamily="34" charset="0"/>
              </a:rPr>
              <a:t>Verifying against threshold values</a:t>
            </a:r>
          </a:p>
        </p:txBody>
      </p:sp>
      <p:sp>
        <p:nvSpPr>
          <p:cNvPr id="12" name="TextBox 11"/>
          <p:cNvSpPr txBox="1"/>
          <p:nvPr/>
        </p:nvSpPr>
        <p:spPr>
          <a:xfrm>
            <a:off x="8486871" y="2472685"/>
            <a:ext cx="3061728" cy="892552"/>
          </a:xfrm>
          <a:prstGeom prst="rect">
            <a:avLst/>
          </a:prstGeom>
          <a:noFill/>
        </p:spPr>
        <p:txBody>
          <a:bodyPr wrap="square" rtlCol="0">
            <a:spAutoFit/>
          </a:bodyPr>
          <a:lstStyle/>
          <a:p>
            <a:r>
              <a:rPr lang="en-US" sz="2600" b="1" dirty="0">
                <a:solidFill>
                  <a:schemeClr val="bg1"/>
                </a:solidFill>
                <a:latin typeface="Calibri" panose="020F0502020204030204" pitchFamily="34" charset="0"/>
                <a:cs typeface="Calibri" panose="020F0502020204030204" pitchFamily="34" charset="0"/>
              </a:rPr>
              <a:t>Detecting anomalous behavior</a:t>
            </a:r>
          </a:p>
        </p:txBody>
      </p:sp>
      <p:sp>
        <p:nvSpPr>
          <p:cNvPr id="13" name="TextBox 12"/>
          <p:cNvSpPr txBox="1"/>
          <p:nvPr/>
        </p:nvSpPr>
        <p:spPr>
          <a:xfrm>
            <a:off x="5095544" y="2496032"/>
            <a:ext cx="2968515" cy="892552"/>
          </a:xfrm>
          <a:prstGeom prst="rect">
            <a:avLst/>
          </a:prstGeom>
          <a:noFill/>
        </p:spPr>
        <p:txBody>
          <a:bodyPr wrap="square" rtlCol="0">
            <a:spAutoFit/>
          </a:bodyPr>
          <a:lstStyle/>
          <a:p>
            <a:r>
              <a:rPr lang="en-US" sz="2600" b="1" dirty="0">
                <a:solidFill>
                  <a:schemeClr val="bg1"/>
                </a:solidFill>
                <a:latin typeface="Calibri" panose="020F0502020204030204" pitchFamily="34" charset="0"/>
                <a:cs typeface="Calibri" panose="020F0502020204030204" pitchFamily="34" charset="0"/>
              </a:rPr>
              <a:t>Detecting known types of problems</a:t>
            </a:r>
          </a:p>
        </p:txBody>
      </p:sp>
      <p:sp>
        <p:nvSpPr>
          <p:cNvPr id="15" name="TextBox 14"/>
          <p:cNvSpPr txBox="1"/>
          <p:nvPr/>
        </p:nvSpPr>
        <p:spPr>
          <a:xfrm flipH="1">
            <a:off x="777268" y="1763727"/>
            <a:ext cx="10427226"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Goal:  To analyze data and decide whether the SUT has met the test objectives</a:t>
            </a:r>
          </a:p>
        </p:txBody>
      </p:sp>
      <p:sp>
        <p:nvSpPr>
          <p:cNvPr id="16" name="TextBox 15"/>
          <p:cNvSpPr txBox="1"/>
          <p:nvPr/>
        </p:nvSpPr>
        <p:spPr>
          <a:xfrm>
            <a:off x="913795" y="3388584"/>
            <a:ext cx="3258812"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Summarize the system behavior into one number and verify it against a threshold. </a:t>
            </a:r>
          </a:p>
          <a:p>
            <a:pPr marL="285750" indent="-28575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The usual output is simply pass/fail. </a:t>
            </a:r>
          </a:p>
        </p:txBody>
      </p:sp>
      <p:sp>
        <p:nvSpPr>
          <p:cNvPr id="17" name="TextBox 16"/>
          <p:cNvSpPr txBox="1"/>
          <p:nvPr/>
        </p:nvSpPr>
        <p:spPr>
          <a:xfrm>
            <a:off x="8221716" y="3426984"/>
            <a:ext cx="3171498"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Analyze the system behavior to uncover anomalous behavior.</a:t>
            </a:r>
          </a:p>
          <a:p>
            <a:r>
              <a:rPr lang="en-US" sz="2400" dirty="0">
                <a:solidFill>
                  <a:schemeClr val="bg1"/>
                </a:solidFill>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The usual output is the potential problematic behavior. </a:t>
            </a:r>
          </a:p>
        </p:txBody>
      </p:sp>
      <p:sp>
        <p:nvSpPr>
          <p:cNvPr id="18" name="TextBox 17"/>
          <p:cNvSpPr txBox="1"/>
          <p:nvPr/>
        </p:nvSpPr>
        <p:spPr>
          <a:xfrm>
            <a:off x="4516510" y="3388584"/>
            <a:ext cx="345266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Examine the system behavior to locate known problems. </a:t>
            </a:r>
          </a:p>
          <a:p>
            <a:pPr marL="285750" indent="-28575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The usual output is a list of detected problems. </a:t>
            </a:r>
          </a:p>
        </p:txBody>
      </p:sp>
    </p:spTree>
    <p:extLst>
      <p:ext uri="{BB962C8B-B14F-4D97-AF65-F5344CB8AC3E}">
        <p14:creationId xmlns:p14="http://schemas.microsoft.com/office/powerpoint/2010/main" val="2853460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531970" cy="1326321"/>
          </a:xfrm>
        </p:spPr>
        <p:txBody>
          <a:bodyPr>
            <a:normAutofit/>
          </a:bodyPr>
          <a:lstStyle/>
          <a:p>
            <a:r>
              <a:rPr lang="en-US" dirty="0"/>
              <a:t>Verifying against Threshold Values </a:t>
            </a:r>
            <a:endParaRPr lang="en-US" sz="5400" dirty="0"/>
          </a:p>
        </p:txBody>
      </p:sp>
      <p:sp>
        <p:nvSpPr>
          <p:cNvPr id="3" name="Content Placeholder 2"/>
          <p:cNvSpPr>
            <a:spLocks noGrp="1"/>
          </p:cNvSpPr>
          <p:nvPr>
            <p:ph idx="1"/>
          </p:nvPr>
        </p:nvSpPr>
        <p:spPr>
          <a:xfrm>
            <a:off x="913796" y="1390240"/>
            <a:ext cx="10531970" cy="4936988"/>
          </a:xfrm>
        </p:spPr>
        <p:txBody>
          <a:bodyPr>
            <a:normAutofit/>
          </a:bodyPr>
          <a:lstStyle/>
          <a:p>
            <a:pPr marL="457200" lvl="1" indent="0">
              <a:buNone/>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457200" lvl="1"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23470866"/>
              </p:ext>
            </p:extLst>
          </p:nvPr>
        </p:nvGraphicFramePr>
        <p:xfrm>
          <a:off x="1141668" y="1608753"/>
          <a:ext cx="10076226" cy="4797894"/>
        </p:xfrm>
        <a:graphic>
          <a:graphicData uri="http://schemas.openxmlformats.org/drawingml/2006/table">
            <a:tbl>
              <a:tblPr firstRow="1" bandRow="1">
                <a:tableStyleId>{F5AB1C69-6EDB-4FF4-983F-18BD219EF322}</a:tableStyleId>
              </a:tblPr>
              <a:tblGrid>
                <a:gridCol w="2585476">
                  <a:extLst>
                    <a:ext uri="{9D8B030D-6E8A-4147-A177-3AD203B41FA5}">
                      <a16:colId xmlns:a16="http://schemas.microsoft.com/office/drawing/2014/main" val="1775834650"/>
                    </a:ext>
                  </a:extLst>
                </a:gridCol>
                <a:gridCol w="2711190">
                  <a:extLst>
                    <a:ext uri="{9D8B030D-6E8A-4147-A177-3AD203B41FA5}">
                      <a16:colId xmlns:a16="http://schemas.microsoft.com/office/drawing/2014/main" val="3444612445"/>
                    </a:ext>
                  </a:extLst>
                </a:gridCol>
                <a:gridCol w="2185215">
                  <a:extLst>
                    <a:ext uri="{9D8B030D-6E8A-4147-A177-3AD203B41FA5}">
                      <a16:colId xmlns:a16="http://schemas.microsoft.com/office/drawing/2014/main" val="1842870593"/>
                    </a:ext>
                  </a:extLst>
                </a:gridCol>
                <a:gridCol w="2594345">
                  <a:extLst>
                    <a:ext uri="{9D8B030D-6E8A-4147-A177-3AD203B41FA5}">
                      <a16:colId xmlns:a16="http://schemas.microsoft.com/office/drawing/2014/main" val="2422048728"/>
                    </a:ext>
                  </a:extLst>
                </a:gridCol>
              </a:tblGrid>
              <a:tr h="365760">
                <a:tc>
                  <a:txBody>
                    <a:bodyPr/>
                    <a:lstStyle/>
                    <a:p>
                      <a:pPr algn="ctr"/>
                      <a:r>
                        <a:rPr lang="en-US" sz="2400" b="1" i="0" dirty="0">
                          <a:solidFill>
                            <a:schemeClr val="bg1"/>
                          </a:solidFill>
                          <a:latin typeface="Calibri" panose="020F0502020204030204" pitchFamily="34" charset="0"/>
                          <a:cs typeface="Calibri" panose="020F0502020204030204" pitchFamily="34" charset="0"/>
                        </a:rPr>
                        <a:t>Techniques</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Data Source</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Output</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Example</a:t>
                      </a:r>
                    </a:p>
                  </a:txBody>
                  <a:tcPr/>
                </a:tc>
                <a:extLst>
                  <a:ext uri="{0D108BD9-81ED-4DB2-BD59-A6C34878D82A}">
                    <a16:rowId xmlns:a16="http://schemas.microsoft.com/office/drawing/2014/main" val="2933315240"/>
                  </a:ext>
                </a:extLst>
              </a:tr>
              <a:tr h="865974">
                <a:tc>
                  <a:txBody>
                    <a:bodyPr/>
                    <a:lstStyle/>
                    <a:p>
                      <a:pPr algn="ctr"/>
                      <a:r>
                        <a:rPr lang="en-US" sz="2400" b="0" i="0" dirty="0">
                          <a:solidFill>
                            <a:schemeClr val="bg1"/>
                          </a:solidFill>
                          <a:latin typeface="Calibri" panose="020F0502020204030204" pitchFamily="34" charset="0"/>
                          <a:cs typeface="Calibri" panose="020F0502020204030204" pitchFamily="34" charset="0"/>
                        </a:rPr>
                        <a:t>Straight-forward Comparison</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Performance Metrics</a:t>
                      </a:r>
                    </a:p>
                  </a:txBody>
                  <a:tcPr/>
                </a:tc>
                <a:tc rowSpan="3">
                  <a:txBody>
                    <a:bodyPr/>
                    <a:lstStyle/>
                    <a:p>
                      <a:pPr algn="ctr"/>
                      <a:endParaRPr lang="en-US" sz="2400" b="0" i="0" dirty="0">
                        <a:solidFill>
                          <a:schemeClr val="bg1"/>
                        </a:solidFill>
                        <a:latin typeface="Calibri" panose="020F0502020204030204" pitchFamily="34" charset="0"/>
                        <a:cs typeface="Calibri" panose="020F0502020204030204" pitchFamily="34" charset="0"/>
                      </a:endParaRPr>
                    </a:p>
                    <a:p>
                      <a:pPr algn="ctr"/>
                      <a:endParaRPr lang="en-US" sz="2400" b="0" i="0" dirty="0">
                        <a:solidFill>
                          <a:schemeClr val="bg1"/>
                        </a:solidFill>
                        <a:latin typeface="Calibri" panose="020F0502020204030204" pitchFamily="34" charset="0"/>
                        <a:cs typeface="Calibri" panose="020F0502020204030204" pitchFamily="34" charset="0"/>
                      </a:endParaRPr>
                    </a:p>
                    <a:p>
                      <a:pPr algn="ctr"/>
                      <a:endParaRPr lang="en-US" sz="2400" b="0" i="0" dirty="0">
                        <a:solidFill>
                          <a:schemeClr val="bg1"/>
                        </a:solidFill>
                        <a:latin typeface="Calibri" panose="020F0502020204030204" pitchFamily="34" charset="0"/>
                        <a:cs typeface="Calibri" panose="020F0502020204030204" pitchFamily="34" charset="0"/>
                      </a:endParaRPr>
                    </a:p>
                    <a:p>
                      <a:pPr algn="ctr"/>
                      <a:endParaRPr lang="en-US" sz="2400" b="0" i="0" dirty="0">
                        <a:solidFill>
                          <a:schemeClr val="bg1"/>
                        </a:solidFill>
                        <a:latin typeface="Calibri" panose="020F0502020204030204" pitchFamily="34" charset="0"/>
                        <a:cs typeface="Calibri" panose="020F0502020204030204" pitchFamily="34" charset="0"/>
                      </a:endParaRPr>
                    </a:p>
                    <a:p>
                      <a:pPr algn="ctr"/>
                      <a:r>
                        <a:rPr lang="en-US" sz="2400" b="0" i="0" dirty="0">
                          <a:solidFill>
                            <a:schemeClr val="bg1"/>
                          </a:solidFill>
                          <a:latin typeface="Calibri" panose="020F0502020204030204" pitchFamily="34" charset="0"/>
                          <a:cs typeface="Calibri" panose="020F0502020204030204" pitchFamily="34" charset="0"/>
                        </a:rPr>
                        <a:t>Pass/Fail</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Throughput Analysis</a:t>
                      </a:r>
                    </a:p>
                  </a:txBody>
                  <a:tcPr/>
                </a:tc>
                <a:extLst>
                  <a:ext uri="{0D108BD9-81ED-4DB2-BD59-A6C34878D82A}">
                    <a16:rowId xmlns:a16="http://schemas.microsoft.com/office/drawing/2014/main" val="1293104539"/>
                  </a:ext>
                </a:extLst>
              </a:tr>
              <a:tr h="781290">
                <a:tc>
                  <a:txBody>
                    <a:bodyPr/>
                    <a:lstStyle/>
                    <a:p>
                      <a:pPr algn="ctr"/>
                      <a:r>
                        <a:rPr lang="en-US" sz="2400" b="0" i="0" dirty="0">
                          <a:solidFill>
                            <a:schemeClr val="bg1"/>
                          </a:solidFill>
                          <a:latin typeface="Calibri" panose="020F0502020204030204" pitchFamily="34" charset="0"/>
                          <a:cs typeface="Calibri" panose="020F0502020204030204" pitchFamily="34" charset="0"/>
                        </a:rPr>
                        <a:t>Comparison against processed data </a:t>
                      </a:r>
                    </a:p>
                    <a:p>
                      <a:pPr algn="ctr"/>
                      <a:r>
                        <a:rPr lang="en-US" sz="2400" b="0" i="0" dirty="0">
                          <a:solidFill>
                            <a:schemeClr val="bg1"/>
                          </a:solidFill>
                          <a:latin typeface="Calibri" panose="020F0502020204030204" pitchFamily="34" charset="0"/>
                          <a:cs typeface="Calibri" panose="020F0502020204030204" pitchFamily="34" charset="0"/>
                        </a:rPr>
                        <a:t>(Max, median, 90-percentile values)</a:t>
                      </a:r>
                    </a:p>
                  </a:txBody>
                  <a:tcPr/>
                </a:tc>
                <a:tc>
                  <a:txBody>
                    <a:bodyPr/>
                    <a:lstStyle/>
                    <a:p>
                      <a:pPr algn="ctr"/>
                      <a:endParaRPr lang="en-US" sz="2400" b="0" i="0" dirty="0">
                        <a:solidFill>
                          <a:schemeClr val="bg1"/>
                        </a:solidFill>
                        <a:latin typeface="Calibri" panose="020F0502020204030204" pitchFamily="34" charset="0"/>
                        <a:cs typeface="Calibri" panose="020F0502020204030204" pitchFamily="34" charset="0"/>
                      </a:endParaRPr>
                    </a:p>
                    <a:p>
                      <a:pPr algn="ctr"/>
                      <a:r>
                        <a:rPr lang="en-US" sz="2400" b="0" i="0" dirty="0">
                          <a:solidFill>
                            <a:schemeClr val="bg1"/>
                          </a:solidFill>
                          <a:latin typeface="Calibri" panose="020F0502020204030204" pitchFamily="34" charset="0"/>
                          <a:cs typeface="Calibri" panose="020F0502020204030204" pitchFamily="34" charset="0"/>
                        </a:rPr>
                        <a:t>Periodic sampling metrics</a:t>
                      </a:r>
                    </a:p>
                  </a:txBody>
                  <a:tcPr/>
                </a:tc>
                <a:tc vMerge="1">
                  <a:txBody>
                    <a:bodyPr/>
                    <a:lstStyle/>
                    <a:p>
                      <a:pPr algn="ctr"/>
                      <a:endParaRPr lang="en-US" dirty="0">
                        <a:solidFill>
                          <a:schemeClr val="bg1"/>
                        </a:solidFill>
                      </a:endParaRP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 </a:t>
                      </a:r>
                    </a:p>
                    <a:p>
                      <a:pPr algn="ctr"/>
                      <a:r>
                        <a:rPr lang="en-US" sz="2400" b="0" i="0" dirty="0">
                          <a:solidFill>
                            <a:schemeClr val="bg1"/>
                          </a:solidFill>
                          <a:latin typeface="Calibri" panose="020F0502020204030204" pitchFamily="34" charset="0"/>
                          <a:cs typeface="Calibri" panose="020F0502020204030204" pitchFamily="34" charset="0"/>
                        </a:rPr>
                        <a:t>Response Time Analysis,</a:t>
                      </a:r>
                    </a:p>
                    <a:p>
                      <a:pPr algn="ctr"/>
                      <a:r>
                        <a:rPr lang="en-US" sz="2400" b="0" i="0" dirty="0">
                          <a:solidFill>
                            <a:schemeClr val="bg1"/>
                          </a:solidFill>
                          <a:latin typeface="Calibri" panose="020F0502020204030204" pitchFamily="34" charset="0"/>
                          <a:cs typeface="Calibri" panose="020F0502020204030204" pitchFamily="34" charset="0"/>
                        </a:rPr>
                        <a:t>Resource Usage Data</a:t>
                      </a:r>
                    </a:p>
                  </a:txBody>
                  <a:tcPr/>
                </a:tc>
                <a:extLst>
                  <a:ext uri="{0D108BD9-81ED-4DB2-BD59-A6C34878D82A}">
                    <a16:rowId xmlns:a16="http://schemas.microsoft.com/office/drawing/2014/main" val="1644081672"/>
                  </a:ext>
                </a:extLst>
              </a:tr>
              <a:tr h="781290">
                <a:tc>
                  <a:txBody>
                    <a:bodyPr/>
                    <a:lstStyle/>
                    <a:p>
                      <a:pPr algn="ctr"/>
                      <a:r>
                        <a:rPr lang="en-US" sz="2400" b="0" i="0" dirty="0">
                          <a:solidFill>
                            <a:schemeClr val="bg1"/>
                          </a:solidFill>
                          <a:latin typeface="Calibri" panose="020F0502020204030204" pitchFamily="34" charset="0"/>
                          <a:cs typeface="Calibri" panose="020F0502020204030204" pitchFamily="34" charset="0"/>
                        </a:rPr>
                        <a:t>Comparing against Derived Data </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Number of pass/fail requests, past performance metrics</a:t>
                      </a:r>
                    </a:p>
                  </a:txBody>
                  <a:tcPr/>
                </a:tc>
                <a:tc vMerge="1">
                  <a:txBody>
                    <a:bodyPr/>
                    <a:lstStyle/>
                    <a:p>
                      <a:pPr algn="ctr"/>
                      <a:endParaRPr lang="en-US" dirty="0">
                        <a:solidFill>
                          <a:schemeClr val="bg1"/>
                        </a:solidFill>
                      </a:endParaRP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“no-worse-than-before” principle </a:t>
                      </a:r>
                    </a:p>
                  </a:txBody>
                  <a:tcPr/>
                </a:tc>
                <a:extLst>
                  <a:ext uri="{0D108BD9-81ED-4DB2-BD59-A6C34878D82A}">
                    <a16:rowId xmlns:a16="http://schemas.microsoft.com/office/drawing/2014/main" val="3621882598"/>
                  </a:ext>
                </a:extLst>
              </a:tr>
            </a:tbl>
          </a:graphicData>
        </a:graphic>
      </p:graphicFrame>
    </p:spTree>
    <p:extLst>
      <p:ext uri="{BB962C8B-B14F-4D97-AF65-F5344CB8AC3E}">
        <p14:creationId xmlns:p14="http://schemas.microsoft.com/office/powerpoint/2010/main" val="789518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87156"/>
            <a:ext cx="10531970" cy="1326321"/>
          </a:xfrm>
        </p:spPr>
        <p:txBody>
          <a:bodyPr>
            <a:normAutofit/>
          </a:bodyPr>
          <a:lstStyle/>
          <a:p>
            <a:r>
              <a:rPr lang="en-US" dirty="0"/>
              <a:t>Detecting Known Types of Problems </a:t>
            </a:r>
            <a:endParaRPr lang="en-US" sz="5400" dirty="0"/>
          </a:p>
        </p:txBody>
      </p:sp>
      <p:graphicFrame>
        <p:nvGraphicFramePr>
          <p:cNvPr id="8" name="Table 7"/>
          <p:cNvGraphicFramePr>
            <a:graphicFrameLocks noGrp="1"/>
          </p:cNvGraphicFramePr>
          <p:nvPr>
            <p:extLst>
              <p:ext uri="{D42A27DB-BD31-4B8C-83A1-F6EECF244321}">
                <p14:modId xmlns:p14="http://schemas.microsoft.com/office/powerpoint/2010/main" val="1539280935"/>
              </p:ext>
            </p:extLst>
          </p:nvPr>
        </p:nvGraphicFramePr>
        <p:xfrm>
          <a:off x="1343687" y="1775696"/>
          <a:ext cx="9672188" cy="4615014"/>
        </p:xfrm>
        <a:graphic>
          <a:graphicData uri="http://schemas.openxmlformats.org/drawingml/2006/table">
            <a:tbl>
              <a:tblPr firstRow="1" bandRow="1">
                <a:tableStyleId>{F5AB1C69-6EDB-4FF4-983F-18BD219EF322}</a:tableStyleId>
              </a:tblPr>
              <a:tblGrid>
                <a:gridCol w="3122834">
                  <a:extLst>
                    <a:ext uri="{9D8B030D-6E8A-4147-A177-3AD203B41FA5}">
                      <a16:colId xmlns:a16="http://schemas.microsoft.com/office/drawing/2014/main" val="1775834650"/>
                    </a:ext>
                  </a:extLst>
                </a:gridCol>
                <a:gridCol w="3274677">
                  <a:extLst>
                    <a:ext uri="{9D8B030D-6E8A-4147-A177-3AD203B41FA5}">
                      <a16:colId xmlns:a16="http://schemas.microsoft.com/office/drawing/2014/main" val="3444612445"/>
                    </a:ext>
                  </a:extLst>
                </a:gridCol>
                <a:gridCol w="3274677">
                  <a:extLst>
                    <a:ext uri="{9D8B030D-6E8A-4147-A177-3AD203B41FA5}">
                      <a16:colId xmlns:a16="http://schemas.microsoft.com/office/drawing/2014/main" val="2652358894"/>
                    </a:ext>
                  </a:extLst>
                </a:gridCol>
              </a:tblGrid>
              <a:tr h="365760">
                <a:tc>
                  <a:txBody>
                    <a:bodyPr/>
                    <a:lstStyle/>
                    <a:p>
                      <a:pPr algn="ctr"/>
                      <a:r>
                        <a:rPr lang="en-US" sz="2400" b="1" i="0" dirty="0">
                          <a:solidFill>
                            <a:schemeClr val="bg1"/>
                          </a:solidFill>
                          <a:latin typeface="Calibri" panose="020F0502020204030204" pitchFamily="34" charset="0"/>
                          <a:cs typeface="Calibri" panose="020F0502020204030204" pitchFamily="34" charset="0"/>
                        </a:rPr>
                        <a:t>Techniques</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Data Source</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Output</a:t>
                      </a:r>
                    </a:p>
                  </a:txBody>
                  <a:tcPr/>
                </a:tc>
                <a:extLst>
                  <a:ext uri="{0D108BD9-81ED-4DB2-BD59-A6C34878D82A}">
                    <a16:rowId xmlns:a16="http://schemas.microsoft.com/office/drawing/2014/main" val="2933315240"/>
                  </a:ext>
                </a:extLst>
              </a:tr>
              <a:tr h="865974">
                <a:tc>
                  <a:txBody>
                    <a:bodyPr/>
                    <a:lstStyle/>
                    <a:p>
                      <a:pPr algn="ctr"/>
                      <a:r>
                        <a:rPr lang="en-US" sz="2400" b="0" i="0" dirty="0">
                          <a:solidFill>
                            <a:schemeClr val="bg1"/>
                          </a:solidFill>
                          <a:latin typeface="Calibri" panose="020F0502020204030204" pitchFamily="34" charset="0"/>
                          <a:cs typeface="Calibri" panose="020F0502020204030204" pitchFamily="34" charset="0"/>
                        </a:rPr>
                        <a:t>Detecting Memory Leaks </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Memory Usage Metrics</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Pass/Fail</a:t>
                      </a:r>
                    </a:p>
                  </a:txBody>
                  <a:tcPr/>
                </a:tc>
                <a:extLst>
                  <a:ext uri="{0D108BD9-81ED-4DB2-BD59-A6C34878D82A}">
                    <a16:rowId xmlns:a16="http://schemas.microsoft.com/office/drawing/2014/main" val="1293104539"/>
                  </a:ext>
                </a:extLst>
              </a:tr>
              <a:tr h="781290">
                <a:tc>
                  <a:txBody>
                    <a:bodyPr/>
                    <a:lstStyle/>
                    <a:p>
                      <a:pPr algn="ctr"/>
                      <a:r>
                        <a:rPr lang="en-US" sz="2400" b="0" i="0" dirty="0">
                          <a:solidFill>
                            <a:schemeClr val="bg1"/>
                          </a:solidFill>
                          <a:latin typeface="Calibri" panose="020F0502020204030204" pitchFamily="34" charset="0"/>
                          <a:cs typeface="Calibri" panose="020F0502020204030204" pitchFamily="34" charset="0"/>
                        </a:rPr>
                        <a:t>Locating Error Keywords </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Execution Logs</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Error Log Lines and error types</a:t>
                      </a:r>
                    </a:p>
                  </a:txBody>
                  <a:tcPr/>
                </a:tc>
                <a:extLst>
                  <a:ext uri="{0D108BD9-81ED-4DB2-BD59-A6C34878D82A}">
                    <a16:rowId xmlns:a16="http://schemas.microsoft.com/office/drawing/2014/main" val="1644081672"/>
                  </a:ext>
                </a:extLst>
              </a:tr>
              <a:tr h="781290">
                <a:tc>
                  <a:txBody>
                    <a:bodyPr/>
                    <a:lstStyle/>
                    <a:p>
                      <a:pPr algn="ctr"/>
                      <a:r>
                        <a:rPr lang="en-US" sz="2400" b="0" i="0" dirty="0">
                          <a:solidFill>
                            <a:schemeClr val="bg1"/>
                          </a:solidFill>
                          <a:latin typeface="Calibri" panose="020F0502020204030204" pitchFamily="34" charset="0"/>
                          <a:cs typeface="Calibri" panose="020F0502020204030204" pitchFamily="34" charset="0"/>
                        </a:rPr>
                        <a:t>Detecting Deadlocks </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CPU</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Pass/Fail</a:t>
                      </a:r>
                    </a:p>
                    <a:p>
                      <a:pPr algn="ctr"/>
                      <a:endParaRPr lang="en-US" sz="2400" b="0" i="0"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21882598"/>
                  </a:ext>
                </a:extLst>
              </a:tr>
              <a:tr h="781290">
                <a:tc>
                  <a:txBody>
                    <a:bodyPr/>
                    <a:lstStyle/>
                    <a:p>
                      <a:pPr algn="ctr"/>
                      <a:r>
                        <a:rPr lang="en-US" sz="2400" b="0" i="0" dirty="0">
                          <a:solidFill>
                            <a:schemeClr val="bg1"/>
                          </a:solidFill>
                          <a:latin typeface="Calibri" panose="020F0502020204030204" pitchFamily="34" charset="0"/>
                          <a:cs typeface="Calibri" panose="020F0502020204030204" pitchFamily="34" charset="0"/>
                        </a:rPr>
                        <a:t>Detecting Unhealthy System States </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CPU, Response Time and Workload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Pass/Fail</a:t>
                      </a:r>
                    </a:p>
                    <a:p>
                      <a:pPr algn="ctr"/>
                      <a:endParaRPr lang="en-US" sz="2400" b="0" i="0"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78831221"/>
                  </a:ext>
                </a:extLst>
              </a:tr>
              <a:tr h="781290">
                <a:tc>
                  <a:txBody>
                    <a:bodyPr/>
                    <a:lstStyle/>
                    <a:p>
                      <a:pPr algn="ctr"/>
                      <a:r>
                        <a:rPr lang="en-US" sz="2400" b="0" i="0" dirty="0">
                          <a:solidFill>
                            <a:schemeClr val="bg1"/>
                          </a:solidFill>
                          <a:latin typeface="Calibri" panose="020F0502020204030204" pitchFamily="34" charset="0"/>
                          <a:cs typeface="Calibri" panose="020F0502020204030204" pitchFamily="34" charset="0"/>
                        </a:rPr>
                        <a:t>Detecting Throughput Problems </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Throughput, Response Time Metrics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Pass/Fail</a:t>
                      </a:r>
                    </a:p>
                    <a:p>
                      <a:pPr algn="ctr"/>
                      <a:endParaRPr lang="en-US" sz="2400" b="0" i="0"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09315575"/>
                  </a:ext>
                </a:extLst>
              </a:tr>
            </a:tbl>
          </a:graphicData>
        </a:graphic>
      </p:graphicFrame>
    </p:spTree>
    <p:extLst>
      <p:ext uri="{BB962C8B-B14F-4D97-AF65-F5344CB8AC3E}">
        <p14:creationId xmlns:p14="http://schemas.microsoft.com/office/powerpoint/2010/main" val="193326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87156"/>
            <a:ext cx="10531970" cy="1326321"/>
          </a:xfrm>
        </p:spPr>
        <p:txBody>
          <a:bodyPr>
            <a:normAutofit/>
          </a:bodyPr>
          <a:lstStyle/>
          <a:p>
            <a:r>
              <a:rPr lang="en-US" dirty="0"/>
              <a:t>Detecting Known Types of Problems </a:t>
            </a:r>
            <a:endParaRPr lang="en-US" sz="5400" dirty="0"/>
          </a:p>
        </p:txBody>
      </p:sp>
      <p:sp>
        <p:nvSpPr>
          <p:cNvPr id="3" name="TextBox 2"/>
          <p:cNvSpPr txBox="1"/>
          <p:nvPr/>
        </p:nvSpPr>
        <p:spPr>
          <a:xfrm>
            <a:off x="924911" y="1579395"/>
            <a:ext cx="10520855" cy="5262979"/>
          </a:xfrm>
          <a:prstGeom prst="rect">
            <a:avLst/>
          </a:prstGeom>
          <a:noFill/>
        </p:spPr>
        <p:txBody>
          <a:bodyPr wrap="square" rtlCol="0">
            <a:spAutoFit/>
          </a:bodyPr>
          <a:lstStyle/>
          <a:p>
            <a:pPr marL="457200" indent="-457200">
              <a:buFont typeface="+mj-lt"/>
              <a:buAutoNum type="arabicPeriod"/>
            </a:pPr>
            <a:r>
              <a:rPr lang="en-US" sz="2400" b="1" dirty="0">
                <a:latin typeface="Calibri" panose="020F0502020204030204" pitchFamily="34" charset="0"/>
                <a:cs typeface="Calibri" panose="020F0502020204030204" pitchFamily="34" charset="0"/>
              </a:rPr>
              <a:t>Detecting Memory Leaks</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An upward trend of the memory footprint throughout the course of load testing indicates memory leaks</a:t>
            </a:r>
          </a:p>
          <a:p>
            <a:pPr marL="800100" lvl="1"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457200" indent="-457200">
              <a:buFont typeface="+mj-lt"/>
              <a:buAutoNum type="arabicPeriod"/>
            </a:pPr>
            <a:r>
              <a:rPr lang="en-US" sz="2400" b="1" dirty="0">
                <a:latin typeface="Calibri" panose="020F0502020204030204" pitchFamily="34" charset="0"/>
                <a:cs typeface="Calibri" panose="020F0502020204030204" pitchFamily="34" charset="0"/>
              </a:rPr>
              <a:t>Locating Error Keywords </a:t>
            </a:r>
          </a:p>
          <a:p>
            <a:pPr marL="914400" lvl="1"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Search for speciﬁc keywords: “errors”, “failures”, “crash” or “restart” in the execution logs</a:t>
            </a:r>
          </a:p>
          <a:p>
            <a:pPr lvl="1"/>
            <a:endParaRPr lang="en-US" sz="2400" dirty="0">
              <a:latin typeface="Calibri" panose="020F0502020204030204" pitchFamily="34" charset="0"/>
              <a:cs typeface="Calibri" panose="020F0502020204030204" pitchFamily="34" charset="0"/>
            </a:endParaRPr>
          </a:p>
          <a:p>
            <a:pPr marL="457200" indent="-457200">
              <a:buFont typeface="+mj-lt"/>
              <a:buAutoNum type="arabicPeriod"/>
            </a:pPr>
            <a:r>
              <a:rPr lang="en-US" sz="2400" b="1" dirty="0">
                <a:latin typeface="Calibri" panose="020F0502020204030204" pitchFamily="34" charset="0"/>
                <a:cs typeface="Calibri" panose="020F0502020204030204" pitchFamily="34" charset="0"/>
              </a:rPr>
              <a:t>Detecting Deadlocks </a:t>
            </a:r>
          </a:p>
          <a:p>
            <a:pPr marL="914400" lvl="1"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Deadlocks can cause CPU resource to deviate from normal levels</a:t>
            </a:r>
          </a:p>
          <a:p>
            <a:pPr marL="914400" lvl="1"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A typical pattern for deadlock: </a:t>
            </a:r>
          </a:p>
          <a:p>
            <a:pPr marL="1257300" lvl="2"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CPU resource repeatedly drops below normal levels (deadlock)</a:t>
            </a:r>
          </a:p>
          <a:p>
            <a:pPr marL="1257300" lvl="2"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CPU resource returns to normal levels (releases)</a:t>
            </a:r>
          </a:p>
          <a:p>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5366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87156"/>
            <a:ext cx="10531970" cy="1326321"/>
          </a:xfrm>
        </p:spPr>
        <p:txBody>
          <a:bodyPr>
            <a:normAutofit/>
          </a:bodyPr>
          <a:lstStyle/>
          <a:p>
            <a:r>
              <a:rPr lang="en-US" dirty="0"/>
              <a:t>Detecting Known Types of Problems </a:t>
            </a:r>
            <a:endParaRPr lang="en-US" sz="5400" dirty="0"/>
          </a:p>
        </p:txBody>
      </p:sp>
      <mc:AlternateContent xmlns:mc="http://schemas.openxmlformats.org/markup-compatibility/2006">
        <mc:Choice xmlns:a14="http://schemas.microsoft.com/office/drawing/2010/main" Requires="a14">
          <p:sp>
            <p:nvSpPr>
              <p:cNvPr id="3" name="TextBox 2"/>
              <p:cNvSpPr txBox="1"/>
              <p:nvPr/>
            </p:nvSpPr>
            <p:spPr>
              <a:xfrm>
                <a:off x="913796" y="1760621"/>
                <a:ext cx="10520855" cy="4061753"/>
              </a:xfrm>
              <a:prstGeom prst="rect">
                <a:avLst/>
              </a:prstGeom>
              <a:noFill/>
            </p:spPr>
            <p:txBody>
              <a:bodyPr wrap="square" rtlCol="0">
                <a:spAutoFit/>
              </a:bodyPr>
              <a:lstStyle/>
              <a:p>
                <a:pPr marL="457200" indent="-457200">
                  <a:buAutoNum type="arabicPeriod" startAt="4"/>
                </a:pPr>
                <a:r>
                  <a:rPr lang="en-US" sz="2400" b="1" dirty="0">
                    <a:latin typeface="Calibri" panose="020F0502020204030204" pitchFamily="34" charset="0"/>
                    <a:cs typeface="Calibri" panose="020F0502020204030204" pitchFamily="34" charset="0"/>
                  </a:rPr>
                  <a:t>Detecting Unhealthy System States</a:t>
                </a:r>
              </a:p>
              <a:p>
                <a:pPr marL="914400" lvl="1"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Observe normal conditions, if they no longer hold, then the SUT might have performance problems </a:t>
                </a:r>
              </a:p>
              <a:p>
                <a:pPr marL="914400" lvl="1"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E.g.: Concurrency problems</a:t>
                </a:r>
              </a:p>
              <a:p>
                <a:pPr lvl="1"/>
                <a:endParaRPr lang="en-US" sz="2400" dirty="0">
                  <a:latin typeface="Calibri" panose="020F0502020204030204" pitchFamily="34" charset="0"/>
                  <a:cs typeface="Calibri" panose="020F0502020204030204" pitchFamily="34" charset="0"/>
                </a:endParaRPr>
              </a:p>
              <a:p>
                <a:pPr marL="457200" indent="-457200">
                  <a:buAutoNum type="arabicPeriod" startAt="5"/>
                </a:pPr>
                <a:r>
                  <a:rPr lang="en-US" sz="2400" b="1" dirty="0">
                    <a:latin typeface="Calibri" panose="020F0502020204030204" pitchFamily="34" charset="0"/>
                    <a:cs typeface="Calibri" panose="020F0502020204030204" pitchFamily="34" charset="0"/>
                  </a:rPr>
                  <a:t>Detecting Throughput Problems </a:t>
                </a:r>
              </a:p>
              <a:p>
                <a:pPr marL="914400" lvl="1"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The big difference between the calculated and measured throughput indicates failure in the transactions or load variations</a:t>
                </a:r>
              </a:p>
              <a:p>
                <a:pPr marL="914400" lvl="1" indent="-457200">
                  <a:buFont typeface="Arial" panose="020B0604020202020204" pitchFamily="34" charset="0"/>
                  <a:buChar char="•"/>
                </a:pPr>
                <a:r>
                  <a:rPr lang="en-US" sz="2400" dirty="0">
                    <a:latin typeface="Calibri" panose="020F0502020204030204" pitchFamily="34" charset="0"/>
                    <a:cs typeface="Calibri" panose="020F0502020204030204" pitchFamily="34" charset="0"/>
                  </a:rPr>
                  <a:t>Throughput = </a:t>
                </a:r>
                <a14:m>
                  <m:oMath xmlns:m="http://schemas.openxmlformats.org/officeDocument/2006/math">
                    <m:f>
                      <m:fPr>
                        <m:ctrlPr>
                          <a:rPr lang="pt-BR" sz="2400" i="1" smtClean="0">
                            <a:latin typeface="Cambria Math" panose="02040503050406030204" pitchFamily="18" charset="0"/>
                            <a:cs typeface="Calibri" panose="020F0502020204030204" pitchFamily="34" charset="0"/>
                          </a:rPr>
                        </m:ctrlPr>
                      </m:fPr>
                      <m:num>
                        <m:r>
                          <m:rPr>
                            <m:nor/>
                          </m:rPr>
                          <a:rPr lang="en-US" sz="2400" dirty="0">
                            <a:latin typeface="Calibri" panose="020F0502020204030204" pitchFamily="34" charset="0"/>
                            <a:cs typeface="Calibri" panose="020F0502020204030204" pitchFamily="34" charset="0"/>
                          </a:rPr>
                          <m:t>Number</m:t>
                        </m:r>
                        <m:r>
                          <m:rPr>
                            <m:nor/>
                          </m:rPr>
                          <a:rPr lang="en-US" sz="2400" dirty="0">
                            <a:latin typeface="Calibri" panose="020F0502020204030204" pitchFamily="34" charset="0"/>
                            <a:cs typeface="Calibri" panose="020F0502020204030204" pitchFamily="34" charset="0"/>
                          </a:rPr>
                          <m:t> </m:t>
                        </m:r>
                        <m:r>
                          <m:rPr>
                            <m:nor/>
                          </m:rPr>
                          <a:rPr lang="en-US" sz="2400" dirty="0">
                            <a:latin typeface="Calibri" panose="020F0502020204030204" pitchFamily="34" charset="0"/>
                            <a:cs typeface="Calibri" panose="020F0502020204030204" pitchFamily="34" charset="0"/>
                          </a:rPr>
                          <m:t>of</m:t>
                        </m:r>
                        <m:r>
                          <m:rPr>
                            <m:nor/>
                          </m:rPr>
                          <a:rPr lang="en-US" sz="2400" dirty="0">
                            <a:latin typeface="Calibri" panose="020F0502020204030204" pitchFamily="34" charset="0"/>
                            <a:cs typeface="Calibri" panose="020F0502020204030204" pitchFamily="34" charset="0"/>
                          </a:rPr>
                          <m:t> </m:t>
                        </m:r>
                        <m:r>
                          <m:rPr>
                            <m:nor/>
                          </m:rPr>
                          <a:rPr lang="en-US" sz="2400" dirty="0">
                            <a:latin typeface="Calibri" panose="020F0502020204030204" pitchFamily="34" charset="0"/>
                            <a:cs typeface="Calibri" panose="020F0502020204030204" pitchFamily="34" charset="0"/>
                          </a:rPr>
                          <m:t>users</m:t>
                        </m:r>
                      </m:num>
                      <m:den>
                        <m:r>
                          <m:rPr>
                            <m:nor/>
                          </m:rPr>
                          <a:rPr lang="en-US" sz="2400" dirty="0">
                            <a:latin typeface="Calibri" panose="020F0502020204030204" pitchFamily="34" charset="0"/>
                            <a:cs typeface="Calibri" panose="020F0502020204030204" pitchFamily="34" charset="0"/>
                          </a:rPr>
                          <m:t>Response</m:t>
                        </m:r>
                        <m:r>
                          <m:rPr>
                            <m:nor/>
                          </m:rPr>
                          <a:rPr lang="en-US" sz="2400" dirty="0">
                            <a:latin typeface="Calibri" panose="020F0502020204030204" pitchFamily="34" charset="0"/>
                            <a:cs typeface="Calibri" panose="020F0502020204030204" pitchFamily="34" charset="0"/>
                          </a:rPr>
                          <m:t> </m:t>
                        </m:r>
                        <m:r>
                          <m:rPr>
                            <m:nor/>
                          </m:rPr>
                          <a:rPr lang="en-US" sz="2400" dirty="0">
                            <a:latin typeface="Calibri" panose="020F0502020204030204" pitchFamily="34" charset="0"/>
                            <a:cs typeface="Calibri" panose="020F0502020204030204" pitchFamily="34" charset="0"/>
                          </a:rPr>
                          <m:t>Time</m:t>
                        </m:r>
                        <m:r>
                          <m:rPr>
                            <m:nor/>
                          </m:rPr>
                          <a:rPr lang="en-US" sz="2400" dirty="0">
                            <a:latin typeface="Calibri" panose="020F0502020204030204" pitchFamily="34" charset="0"/>
                            <a:cs typeface="Calibri" panose="020F0502020204030204" pitchFamily="34" charset="0"/>
                          </a:rPr>
                          <m:t> + </m:t>
                        </m:r>
                        <m:r>
                          <m:rPr>
                            <m:nor/>
                          </m:rPr>
                          <a:rPr lang="en-US" sz="2400" dirty="0">
                            <a:latin typeface="Calibri" panose="020F0502020204030204" pitchFamily="34" charset="0"/>
                            <a:cs typeface="Calibri" panose="020F0502020204030204" pitchFamily="34" charset="0"/>
                          </a:rPr>
                          <m:t>Average</m:t>
                        </m:r>
                        <m:r>
                          <m:rPr>
                            <m:nor/>
                          </m:rPr>
                          <a:rPr lang="en-US" sz="2400" dirty="0">
                            <a:latin typeface="Calibri" panose="020F0502020204030204" pitchFamily="34" charset="0"/>
                            <a:cs typeface="Calibri" panose="020F0502020204030204" pitchFamily="34" charset="0"/>
                          </a:rPr>
                          <m:t> </m:t>
                        </m:r>
                        <m:r>
                          <m:rPr>
                            <m:nor/>
                          </m:rPr>
                          <a:rPr lang="en-US" sz="2400" dirty="0">
                            <a:latin typeface="Calibri" panose="020F0502020204030204" pitchFamily="34" charset="0"/>
                            <a:cs typeface="Calibri" panose="020F0502020204030204" pitchFamily="34" charset="0"/>
                          </a:rPr>
                          <m:t>Think</m:t>
                        </m:r>
                        <m:r>
                          <m:rPr>
                            <m:nor/>
                          </m:rPr>
                          <a:rPr lang="en-US" sz="2400" dirty="0">
                            <a:latin typeface="Calibri" panose="020F0502020204030204" pitchFamily="34" charset="0"/>
                            <a:cs typeface="Calibri" panose="020F0502020204030204" pitchFamily="34" charset="0"/>
                          </a:rPr>
                          <m:t> </m:t>
                        </m:r>
                        <m:r>
                          <m:rPr>
                            <m:nor/>
                          </m:rPr>
                          <a:rPr lang="en-US" sz="2400" dirty="0">
                            <a:latin typeface="Calibri" panose="020F0502020204030204" pitchFamily="34" charset="0"/>
                            <a:cs typeface="Calibri" panose="020F0502020204030204" pitchFamily="34" charset="0"/>
                          </a:rPr>
                          <m:t>Time</m:t>
                        </m:r>
                      </m:den>
                    </m:f>
                  </m:oMath>
                </a14:m>
                <a:endParaRPr lang="en-US" sz="24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913796" y="1760621"/>
                <a:ext cx="10520855" cy="4061753"/>
              </a:xfrm>
              <a:prstGeom prst="rect">
                <a:avLst/>
              </a:prstGeom>
              <a:blipFill>
                <a:blip r:embed="rId3"/>
                <a:stretch>
                  <a:fillRect l="-927" t="-1351" r="-579"/>
                </a:stretch>
              </a:blipFill>
            </p:spPr>
            <p:txBody>
              <a:bodyPr/>
              <a:lstStyle/>
              <a:p>
                <a:r>
                  <a:rPr lang="en-US">
                    <a:noFill/>
                  </a:rPr>
                  <a:t> </a:t>
                </a:r>
              </a:p>
            </p:txBody>
          </p:sp>
        </mc:Fallback>
      </mc:AlternateContent>
    </p:spTree>
    <p:extLst>
      <p:ext uri="{BB962C8B-B14F-4D97-AF65-F5344CB8AC3E}">
        <p14:creationId xmlns:p14="http://schemas.microsoft.com/office/powerpoint/2010/main" val="1376344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531970" cy="1326321"/>
          </a:xfrm>
        </p:spPr>
        <p:txBody>
          <a:bodyPr>
            <a:normAutofit/>
          </a:bodyPr>
          <a:lstStyle/>
          <a:p>
            <a:r>
              <a:rPr lang="en-US" dirty="0"/>
              <a:t>Detecting Anomalous Behavior</a:t>
            </a:r>
            <a:endParaRPr lang="en-US" sz="5400" dirty="0"/>
          </a:p>
        </p:txBody>
      </p:sp>
      <p:sp>
        <p:nvSpPr>
          <p:cNvPr id="3" name="Content Placeholder 2"/>
          <p:cNvSpPr>
            <a:spLocks noGrp="1"/>
          </p:cNvSpPr>
          <p:nvPr>
            <p:ph idx="1"/>
          </p:nvPr>
        </p:nvSpPr>
        <p:spPr>
          <a:xfrm>
            <a:off x="913796" y="1390240"/>
            <a:ext cx="10531970" cy="4936988"/>
          </a:xfrm>
        </p:spPr>
        <p:txBody>
          <a:bodyPr>
            <a:normAutofit/>
          </a:bodyPr>
          <a:lstStyle/>
          <a:p>
            <a:pPr marL="457200" lvl="1" indent="0">
              <a:buNone/>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457200" lvl="1"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50946083"/>
              </p:ext>
            </p:extLst>
          </p:nvPr>
        </p:nvGraphicFramePr>
        <p:xfrm>
          <a:off x="683172" y="1390240"/>
          <a:ext cx="10762594" cy="4979289"/>
        </p:xfrm>
        <a:graphic>
          <a:graphicData uri="http://schemas.openxmlformats.org/drawingml/2006/table">
            <a:tbl>
              <a:tblPr firstRow="1" bandRow="1">
                <a:tableStyleId>{F5AB1C69-6EDB-4FF4-983F-18BD219EF322}</a:tableStyleId>
              </a:tblPr>
              <a:tblGrid>
                <a:gridCol w="5538952">
                  <a:extLst>
                    <a:ext uri="{9D8B030D-6E8A-4147-A177-3AD203B41FA5}">
                      <a16:colId xmlns:a16="http://schemas.microsoft.com/office/drawing/2014/main" val="1775834650"/>
                    </a:ext>
                  </a:extLst>
                </a:gridCol>
                <a:gridCol w="1989242">
                  <a:extLst>
                    <a:ext uri="{9D8B030D-6E8A-4147-A177-3AD203B41FA5}">
                      <a16:colId xmlns:a16="http://schemas.microsoft.com/office/drawing/2014/main" val="3444612445"/>
                    </a:ext>
                  </a:extLst>
                </a:gridCol>
                <a:gridCol w="3234400">
                  <a:extLst>
                    <a:ext uri="{9D8B030D-6E8A-4147-A177-3AD203B41FA5}">
                      <a16:colId xmlns:a16="http://schemas.microsoft.com/office/drawing/2014/main" val="3318381029"/>
                    </a:ext>
                  </a:extLst>
                </a:gridCol>
              </a:tblGrid>
              <a:tr h="387572">
                <a:tc>
                  <a:txBody>
                    <a:bodyPr/>
                    <a:lstStyle/>
                    <a:p>
                      <a:pPr algn="ctr"/>
                      <a:r>
                        <a:rPr lang="en-US" sz="2300" b="1" i="0" dirty="0">
                          <a:solidFill>
                            <a:schemeClr val="bg1"/>
                          </a:solidFill>
                          <a:latin typeface="Calibri" panose="020F0502020204030204" pitchFamily="34" charset="0"/>
                          <a:cs typeface="Calibri" panose="020F0502020204030204" pitchFamily="34" charset="0"/>
                        </a:rPr>
                        <a:t>Techniques</a:t>
                      </a:r>
                    </a:p>
                  </a:txBody>
                  <a:tcPr/>
                </a:tc>
                <a:tc>
                  <a:txBody>
                    <a:bodyPr/>
                    <a:lstStyle/>
                    <a:p>
                      <a:pPr algn="ctr"/>
                      <a:r>
                        <a:rPr lang="en-US" sz="2300" b="1" i="0" dirty="0">
                          <a:solidFill>
                            <a:schemeClr val="bg1"/>
                          </a:solidFill>
                          <a:latin typeface="Calibri" panose="020F0502020204030204" pitchFamily="34" charset="0"/>
                          <a:cs typeface="Calibri" panose="020F0502020204030204" pitchFamily="34" charset="0"/>
                        </a:rPr>
                        <a:t>Data Source</a:t>
                      </a:r>
                    </a:p>
                  </a:txBody>
                  <a:tcPr/>
                </a:tc>
                <a:tc>
                  <a:txBody>
                    <a:bodyPr/>
                    <a:lstStyle/>
                    <a:p>
                      <a:pPr algn="ctr"/>
                      <a:r>
                        <a:rPr lang="en-US" sz="2300" b="1" i="0" dirty="0">
                          <a:solidFill>
                            <a:schemeClr val="bg1"/>
                          </a:solidFill>
                          <a:latin typeface="Calibri" panose="020F0502020204030204" pitchFamily="34" charset="0"/>
                          <a:cs typeface="Calibri" panose="020F0502020204030204" pitchFamily="34" charset="0"/>
                        </a:rPr>
                        <a:t>Output</a:t>
                      </a:r>
                    </a:p>
                  </a:txBody>
                  <a:tcPr/>
                </a:tc>
                <a:extLst>
                  <a:ext uri="{0D108BD9-81ED-4DB2-BD59-A6C34878D82A}">
                    <a16:rowId xmlns:a16="http://schemas.microsoft.com/office/drawing/2014/main" val="2933315240"/>
                  </a:ext>
                </a:extLst>
              </a:tr>
              <a:tr h="1550289">
                <a:tc>
                  <a:txBody>
                    <a:bodyPr/>
                    <a:lstStyle/>
                    <a:p>
                      <a:pPr algn="ctr"/>
                      <a:r>
                        <a:rPr lang="en-US" sz="2300" b="0" i="0" dirty="0">
                          <a:solidFill>
                            <a:schemeClr val="bg1"/>
                          </a:solidFill>
                          <a:latin typeface="Calibri" panose="020F0502020204030204" pitchFamily="34" charset="0"/>
                          <a:cs typeface="Calibri" panose="020F0502020204030204" pitchFamily="34" charset="0"/>
                        </a:rPr>
                        <a:t>Detecting Anomalous Behavior using Performance Metrics</a:t>
                      </a:r>
                    </a:p>
                    <a:p>
                      <a:pPr algn="ctr"/>
                      <a:r>
                        <a:rPr lang="en-US" sz="2300" b="0" i="1" dirty="0">
                          <a:solidFill>
                            <a:schemeClr val="bg1"/>
                          </a:solidFill>
                          <a:latin typeface="Calibri" panose="020F0502020204030204" pitchFamily="34" charset="0"/>
                          <a:cs typeface="Calibri" panose="020F0502020204030204" pitchFamily="34" charset="0"/>
                        </a:rPr>
                        <a:t>(focused on analyzing the resource usage data)</a:t>
                      </a:r>
                    </a:p>
                  </a:txBody>
                  <a:tcPr/>
                </a:tc>
                <a:tc>
                  <a:txBody>
                    <a:bodyPr/>
                    <a:lstStyle/>
                    <a:p>
                      <a:pPr algn="ctr"/>
                      <a:endParaRPr lang="en-US" sz="2300" b="0" i="0" dirty="0">
                        <a:solidFill>
                          <a:schemeClr val="bg1"/>
                        </a:solidFill>
                        <a:latin typeface="Calibri" panose="020F0502020204030204" pitchFamily="34" charset="0"/>
                        <a:cs typeface="Calibri" panose="020F0502020204030204" pitchFamily="34" charset="0"/>
                      </a:endParaRPr>
                    </a:p>
                    <a:p>
                      <a:pPr algn="ctr"/>
                      <a:r>
                        <a:rPr lang="en-US" sz="2300" b="0" i="0" dirty="0">
                          <a:solidFill>
                            <a:schemeClr val="bg1"/>
                          </a:solidFill>
                          <a:latin typeface="Calibri" panose="020F0502020204030204" pitchFamily="34" charset="0"/>
                          <a:cs typeface="Calibri" panose="020F0502020204030204" pitchFamily="34" charset="0"/>
                        </a:rPr>
                        <a:t>Performance Metrics</a:t>
                      </a:r>
                    </a:p>
                  </a:txBody>
                  <a:tcPr/>
                </a:tc>
                <a:tc>
                  <a:txBody>
                    <a:bodyPr/>
                    <a:lstStyle/>
                    <a:p>
                      <a:pPr algn="ctr"/>
                      <a:endParaRPr lang="en-US" sz="2300" b="0" i="0" dirty="0">
                        <a:solidFill>
                          <a:schemeClr val="bg1"/>
                        </a:solidFill>
                        <a:latin typeface="Calibri" panose="020F0502020204030204" pitchFamily="34" charset="0"/>
                        <a:cs typeface="Calibri" panose="020F0502020204030204" pitchFamily="34" charset="0"/>
                      </a:endParaRPr>
                    </a:p>
                    <a:p>
                      <a:pPr algn="ctr"/>
                      <a:r>
                        <a:rPr lang="en-US" sz="2300" b="0" i="0" dirty="0">
                          <a:solidFill>
                            <a:schemeClr val="bg1"/>
                          </a:solidFill>
                          <a:latin typeface="Calibri" panose="020F0502020204030204" pitchFamily="34" charset="0"/>
                          <a:cs typeface="Calibri" panose="020F0502020204030204" pitchFamily="34" charset="0"/>
                        </a:rPr>
                        <a:t>Anomalous performance metrics</a:t>
                      </a:r>
                    </a:p>
                  </a:txBody>
                  <a:tcPr/>
                </a:tc>
                <a:extLst>
                  <a:ext uri="{0D108BD9-81ED-4DB2-BD59-A6C34878D82A}">
                    <a16:rowId xmlns:a16="http://schemas.microsoft.com/office/drawing/2014/main" val="1293104539"/>
                  </a:ext>
                </a:extLst>
              </a:tr>
              <a:tr h="1259610">
                <a:tc>
                  <a:txBody>
                    <a:bodyPr/>
                    <a:lstStyle/>
                    <a:p>
                      <a:pPr algn="ctr"/>
                      <a:r>
                        <a:rPr lang="en-US" sz="2300" b="0" i="0" dirty="0">
                          <a:solidFill>
                            <a:schemeClr val="bg1"/>
                          </a:solidFill>
                          <a:latin typeface="Calibri" panose="020F0502020204030204" pitchFamily="34" charset="0"/>
                          <a:cs typeface="Calibri" panose="020F0502020204030204" pitchFamily="34" charset="0"/>
                        </a:rPr>
                        <a:t>Detecting Anomalous Behavior using Execution Logs</a:t>
                      </a:r>
                    </a:p>
                    <a:p>
                      <a:pPr algn="ctr"/>
                      <a:r>
                        <a:rPr lang="en-US" sz="2300" b="0" i="1" dirty="0">
                          <a:solidFill>
                            <a:schemeClr val="bg1"/>
                          </a:solidFill>
                          <a:latin typeface="Calibri" panose="020F0502020204030204" pitchFamily="34" charset="0"/>
                          <a:cs typeface="Calibri" panose="020F0502020204030204" pitchFamily="34" charset="0"/>
                        </a:rPr>
                        <a:t>(focused on analyzing the functional and non-functional behavior)</a:t>
                      </a:r>
                    </a:p>
                  </a:txBody>
                  <a:tcPr/>
                </a:tc>
                <a:tc>
                  <a:txBody>
                    <a:bodyPr/>
                    <a:lstStyle/>
                    <a:p>
                      <a:pPr algn="ctr"/>
                      <a:endParaRPr lang="en-US" sz="2300" b="0" i="0" dirty="0">
                        <a:solidFill>
                          <a:schemeClr val="bg1"/>
                        </a:solidFill>
                        <a:latin typeface="Calibri" panose="020F0502020204030204" pitchFamily="34" charset="0"/>
                        <a:cs typeface="Calibri" panose="020F0502020204030204" pitchFamily="34" charset="0"/>
                      </a:endParaRPr>
                    </a:p>
                    <a:p>
                      <a:pPr algn="ctr"/>
                      <a:r>
                        <a:rPr lang="en-US" sz="2300" b="0" i="0" dirty="0">
                          <a:solidFill>
                            <a:schemeClr val="bg1"/>
                          </a:solidFill>
                          <a:latin typeface="Calibri" panose="020F0502020204030204" pitchFamily="34" charset="0"/>
                          <a:cs typeface="Calibri" panose="020F0502020204030204" pitchFamily="34" charset="0"/>
                        </a:rPr>
                        <a:t>Execution logs </a:t>
                      </a:r>
                    </a:p>
                  </a:txBody>
                  <a:tcPr/>
                </a:tc>
                <a:tc>
                  <a:txBody>
                    <a:bodyPr/>
                    <a:lstStyle/>
                    <a:p>
                      <a:pPr algn="ctr"/>
                      <a:r>
                        <a:rPr lang="en-US" sz="2300" b="0" i="0" dirty="0">
                          <a:solidFill>
                            <a:schemeClr val="bg1"/>
                          </a:solidFill>
                          <a:latin typeface="Calibri" panose="020F0502020204030204" pitchFamily="34" charset="0"/>
                          <a:cs typeface="Calibri" panose="020F0502020204030204" pitchFamily="34" charset="0"/>
                        </a:rPr>
                        <a:t>Log sequences with anomalous functional or performance behaviors</a:t>
                      </a:r>
                    </a:p>
                  </a:txBody>
                  <a:tcPr/>
                </a:tc>
                <a:extLst>
                  <a:ext uri="{0D108BD9-81ED-4DB2-BD59-A6C34878D82A}">
                    <a16:rowId xmlns:a16="http://schemas.microsoft.com/office/drawing/2014/main" val="1644081672"/>
                  </a:ext>
                </a:extLst>
              </a:tr>
              <a:tr h="1259610">
                <a:tc>
                  <a:txBody>
                    <a:bodyPr/>
                    <a:lstStyle/>
                    <a:p>
                      <a:pPr algn="ctr"/>
                      <a:r>
                        <a:rPr lang="en-US" sz="2300" b="0" i="0" dirty="0">
                          <a:solidFill>
                            <a:schemeClr val="bg1"/>
                          </a:solidFill>
                          <a:latin typeface="Calibri" panose="020F0502020204030204" pitchFamily="34" charset="0"/>
                          <a:cs typeface="Calibri" panose="020F0502020204030204" pitchFamily="34" charset="0"/>
                        </a:rPr>
                        <a:t>Detecting Anomalous Behavior using Execution Logs and Performance Metrics</a:t>
                      </a:r>
                    </a:p>
                    <a:p>
                      <a:pPr algn="ctr"/>
                      <a:r>
                        <a:rPr lang="en-US" sz="2300" b="0" i="1" dirty="0">
                          <a:solidFill>
                            <a:schemeClr val="bg1"/>
                          </a:solidFill>
                          <a:latin typeface="Calibri" panose="020F0502020204030204" pitchFamily="34" charset="0"/>
                          <a:cs typeface="Calibri" panose="020F0502020204030204" pitchFamily="34" charset="0"/>
                        </a:rPr>
                        <a:t>(combine the types of data into proﬁles and form clusters based on the similarity of logs)</a:t>
                      </a:r>
                    </a:p>
                  </a:txBody>
                  <a:tcPr/>
                </a:tc>
                <a:tc>
                  <a:txBody>
                    <a:bodyPr/>
                    <a:lstStyle/>
                    <a:p>
                      <a:pPr algn="ctr"/>
                      <a:r>
                        <a:rPr lang="en-US" sz="2300" b="0" i="0" dirty="0">
                          <a:solidFill>
                            <a:schemeClr val="bg1"/>
                          </a:solidFill>
                          <a:latin typeface="Calibri" panose="020F0502020204030204" pitchFamily="34" charset="0"/>
                          <a:cs typeface="Calibri" panose="020F0502020204030204" pitchFamily="34" charset="0"/>
                        </a:rPr>
                        <a:t>Execution logs and performance metrics</a:t>
                      </a:r>
                    </a:p>
                  </a:txBody>
                  <a:tcPr/>
                </a:tc>
                <a:tc>
                  <a:txBody>
                    <a:bodyPr/>
                    <a:lstStyle/>
                    <a:p>
                      <a:pPr algn="ctr"/>
                      <a:r>
                        <a:rPr lang="en-US" sz="2300" b="0" i="0" dirty="0">
                          <a:solidFill>
                            <a:schemeClr val="bg1"/>
                          </a:solidFill>
                          <a:latin typeface="Calibri" panose="020F0502020204030204" pitchFamily="34" charset="0"/>
                          <a:cs typeface="Calibri" panose="020F0502020204030204" pitchFamily="34" charset="0"/>
                        </a:rPr>
                        <a:t>Potential problematic log lines causing memory-related problems</a:t>
                      </a:r>
                    </a:p>
                    <a:p>
                      <a:pPr algn="ctr"/>
                      <a:endParaRPr lang="en-US" sz="2300" b="0" i="0" dirty="0">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21882598"/>
                  </a:ext>
                </a:extLst>
              </a:tr>
            </a:tbl>
          </a:graphicData>
        </a:graphic>
      </p:graphicFrame>
    </p:spTree>
    <p:extLst>
      <p:ext uri="{BB962C8B-B14F-4D97-AF65-F5344CB8AC3E}">
        <p14:creationId xmlns:p14="http://schemas.microsoft.com/office/powerpoint/2010/main" val="167907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823" y="338730"/>
            <a:ext cx="10983915" cy="1326321"/>
          </a:xfrm>
        </p:spPr>
        <p:txBody>
          <a:bodyPr>
            <a:normAutofit/>
          </a:bodyPr>
          <a:lstStyle/>
          <a:p>
            <a:r>
              <a:rPr lang="en-US" dirty="0"/>
              <a:t> Load Test Analysis</a:t>
            </a:r>
            <a:br>
              <a:rPr lang="en-US" dirty="0"/>
            </a:br>
            <a:r>
              <a:rPr lang="en-US" dirty="0"/>
              <a:t>SUMMARY and </a:t>
            </a:r>
            <a:r>
              <a:rPr lang="en-US" dirty="0" err="1"/>
              <a:t>OPEn</a:t>
            </a:r>
            <a:r>
              <a:rPr lang="en-US" dirty="0"/>
              <a:t> </a:t>
            </a:r>
            <a:r>
              <a:rPr lang="en-US" dirty="0" err="1"/>
              <a:t>PRoblems</a:t>
            </a:r>
            <a:endParaRPr lang="en-US" dirty="0"/>
          </a:p>
        </p:txBody>
      </p:sp>
      <p:sp>
        <p:nvSpPr>
          <p:cNvPr id="3" name="Content Placeholder 2"/>
          <p:cNvSpPr>
            <a:spLocks noGrp="1"/>
          </p:cNvSpPr>
          <p:nvPr>
            <p:ph idx="1"/>
          </p:nvPr>
        </p:nvSpPr>
        <p:spPr>
          <a:xfrm>
            <a:off x="987368" y="1990871"/>
            <a:ext cx="10006453" cy="4063088"/>
          </a:xfrm>
        </p:spPr>
        <p:txBody>
          <a:bodyPr>
            <a:normAutofit lnSpcReduction="10000"/>
          </a:bodyPr>
          <a:lstStyle/>
          <a:p>
            <a:r>
              <a:rPr lang="en-US" dirty="0"/>
              <a:t>Three general test analysis approaches:</a:t>
            </a:r>
          </a:p>
          <a:p>
            <a:pPr marL="800100" lvl="1" indent="-342900">
              <a:buFont typeface="+mj-lt"/>
              <a:buAutoNum type="arabicPeriod"/>
            </a:pPr>
            <a:r>
              <a:rPr lang="en-US" dirty="0"/>
              <a:t>Verifying the test data against ﬁxed threshold values</a:t>
            </a:r>
          </a:p>
          <a:p>
            <a:pPr marL="800100" lvl="1" indent="-342900">
              <a:buFont typeface="+mj-lt"/>
              <a:buAutoNum type="arabicPeriod"/>
            </a:pPr>
            <a:r>
              <a:rPr lang="en-US" dirty="0"/>
              <a:t>Searching through the test data for known problem patterns</a:t>
            </a:r>
          </a:p>
          <a:p>
            <a:pPr marL="800100" lvl="1" indent="-342900">
              <a:buFont typeface="+mj-lt"/>
              <a:buAutoNum type="arabicPeriod"/>
            </a:pPr>
            <a:r>
              <a:rPr lang="en-US" dirty="0"/>
              <a:t>Automated detection of anomalous behaviors</a:t>
            </a:r>
          </a:p>
          <a:p>
            <a:pPr marL="800100" lvl="1" indent="-342900">
              <a:buFont typeface="+mj-lt"/>
              <a:buAutoNum type="arabicPeriod"/>
            </a:pPr>
            <a:endParaRPr lang="en-US" sz="600" dirty="0"/>
          </a:p>
          <a:p>
            <a:r>
              <a:rPr lang="en-US" b="1" dirty="0"/>
              <a:t>Open Problems</a:t>
            </a:r>
          </a:p>
          <a:p>
            <a:pPr marL="914400" lvl="1" indent="-457200">
              <a:buAutoNum type="arabicPeriod"/>
            </a:pPr>
            <a:r>
              <a:rPr lang="en-US" dirty="0"/>
              <a:t>Can we use system monitoring techniques to analyze load test data? </a:t>
            </a:r>
          </a:p>
          <a:p>
            <a:pPr marL="914400" lvl="1" indent="-457200">
              <a:buAutoNum type="arabicPeriod"/>
            </a:pPr>
            <a:r>
              <a:rPr lang="en-US" dirty="0"/>
              <a:t>Scalable and efﬁcient analysis of the results of load tests</a:t>
            </a:r>
          </a:p>
          <a:p>
            <a:pPr marL="914400" lvl="1" indent="-457200">
              <a:buAutoNum type="arabicPeriod"/>
            </a:pPr>
            <a:r>
              <a:rPr lang="en-US" dirty="0"/>
              <a:t>How to analyze System Snapshots?</a:t>
            </a:r>
          </a:p>
          <a:p>
            <a:pPr marL="914400" lvl="1" indent="-457200">
              <a:buAutoNum type="arabicPeriod"/>
            </a:pPr>
            <a:endParaRPr lang="en-US" dirty="0"/>
          </a:p>
          <a:p>
            <a:pPr marL="457200" lvl="1" indent="0">
              <a:buNone/>
            </a:pPr>
            <a:endParaRPr lang="en-US" dirty="0"/>
          </a:p>
        </p:txBody>
      </p:sp>
    </p:spTree>
    <p:extLst>
      <p:ext uri="{BB962C8B-B14F-4D97-AF65-F5344CB8AC3E}">
        <p14:creationId xmlns:p14="http://schemas.microsoft.com/office/powerpoint/2010/main" val="70775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461" y="331304"/>
            <a:ext cx="11278204" cy="1326321"/>
          </a:xfrm>
        </p:spPr>
        <p:txBody>
          <a:bodyPr/>
          <a:lstStyle/>
          <a:p>
            <a:r>
              <a:rPr lang="en-US" dirty="0"/>
              <a:t>performance testing </a:t>
            </a:r>
            <a:br>
              <a:rPr lang="en-US" dirty="0"/>
            </a:br>
            <a:r>
              <a:rPr lang="en-US" dirty="0"/>
              <a:t>and stress testing</a:t>
            </a:r>
          </a:p>
        </p:txBody>
      </p:sp>
      <p:sp>
        <p:nvSpPr>
          <p:cNvPr id="3" name="Content Placeholder 2"/>
          <p:cNvSpPr>
            <a:spLocks noGrp="1"/>
          </p:cNvSpPr>
          <p:nvPr>
            <p:ph idx="1"/>
          </p:nvPr>
        </p:nvSpPr>
        <p:spPr>
          <a:xfrm>
            <a:off x="913796" y="1897280"/>
            <a:ext cx="10721156" cy="4513459"/>
          </a:xfrm>
        </p:spPr>
        <p:txBody>
          <a:bodyPr>
            <a:noAutofit/>
          </a:bodyPr>
          <a:lstStyle/>
          <a:p>
            <a:pPr marL="0" indent="0">
              <a:buNone/>
            </a:pPr>
            <a:r>
              <a:rPr lang="en-US" dirty="0">
                <a:effectLst/>
              </a:rPr>
              <a:t>The term load testing is often used interchangeably with two other terms:</a:t>
            </a:r>
          </a:p>
          <a:p>
            <a:pPr lvl="1"/>
            <a:r>
              <a:rPr lang="en-US" b="1" dirty="0">
                <a:effectLst/>
              </a:rPr>
              <a:t>Performance Testing: </a:t>
            </a:r>
            <a:r>
              <a:rPr lang="en-US" dirty="0">
                <a:effectLst/>
              </a:rPr>
              <a:t>The process of measuring and/or evaluating performance related aspects of a software system.</a:t>
            </a:r>
          </a:p>
          <a:p>
            <a:pPr marL="457200" lvl="1" indent="0">
              <a:buNone/>
            </a:pPr>
            <a:r>
              <a:rPr lang="en-US" dirty="0">
                <a:effectLst/>
              </a:rPr>
              <a:t>   E.g.: Response time, throughput and resource utilizations </a:t>
            </a:r>
          </a:p>
          <a:p>
            <a:pPr marL="457200" lvl="1" indent="0">
              <a:buNone/>
            </a:pPr>
            <a:endParaRPr lang="en-US" dirty="0">
              <a:effectLst/>
            </a:endParaRPr>
          </a:p>
          <a:p>
            <a:pPr lvl="1"/>
            <a:r>
              <a:rPr lang="en-US" b="1" dirty="0">
                <a:effectLst/>
              </a:rPr>
              <a:t>Stress Testing: </a:t>
            </a:r>
            <a:r>
              <a:rPr lang="en-US" dirty="0">
                <a:effectLst/>
              </a:rPr>
              <a:t>The process of putting a system under extreme conditions to verify the robustness of the system and/or to detect various load-related problems. </a:t>
            </a:r>
          </a:p>
          <a:p>
            <a:pPr marL="457200" lvl="1" indent="0">
              <a:buNone/>
            </a:pPr>
            <a:r>
              <a:rPr lang="en-US" dirty="0">
                <a:effectLst/>
              </a:rPr>
              <a:t>   E.g.: Memory leaks and deadlocks.</a:t>
            </a:r>
          </a:p>
        </p:txBody>
      </p:sp>
    </p:spTree>
    <p:extLst>
      <p:ext uri="{BB962C8B-B14F-4D97-AF65-F5344CB8AC3E}">
        <p14:creationId xmlns:p14="http://schemas.microsoft.com/office/powerpoint/2010/main" val="3456831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733" y="314896"/>
            <a:ext cx="10627136" cy="1326321"/>
          </a:xfrm>
        </p:spPr>
        <p:txBody>
          <a:bodyPr>
            <a:normAutofit/>
          </a:bodyPr>
          <a:lstStyle/>
          <a:p>
            <a:r>
              <a:rPr lang="en-US" sz="4400" dirty="0">
                <a:latin typeface="Calibri" panose="020F0502020204030204" pitchFamily="34" charset="0"/>
                <a:cs typeface="Calibri" panose="020F0502020204030204" pitchFamily="34" charset="0"/>
              </a:rPr>
              <a:t>Relationships among</a:t>
            </a:r>
            <a:br>
              <a:rPr lang="en-US" sz="4400"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 load, performance and stress testing</a:t>
            </a:r>
          </a:p>
        </p:txBody>
      </p:sp>
      <p:graphicFrame>
        <p:nvGraphicFramePr>
          <p:cNvPr id="9" name="Diagram 8"/>
          <p:cNvGraphicFramePr/>
          <p:nvPr>
            <p:extLst>
              <p:ext uri="{D42A27DB-BD31-4B8C-83A1-F6EECF244321}">
                <p14:modId xmlns:p14="http://schemas.microsoft.com/office/powerpoint/2010/main" val="3792513895"/>
              </p:ext>
            </p:extLst>
          </p:nvPr>
        </p:nvGraphicFramePr>
        <p:xfrm>
          <a:off x="-819229" y="1912042"/>
          <a:ext cx="6919843" cy="4460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p:cNvSpPr txBox="1"/>
          <p:nvPr/>
        </p:nvSpPr>
        <p:spPr>
          <a:xfrm>
            <a:off x="5087007" y="1695633"/>
            <a:ext cx="6884276" cy="4785926"/>
          </a:xfrm>
          <a:prstGeom prst="rect">
            <a:avLst/>
          </a:prstGeom>
          <a:noFill/>
        </p:spPr>
        <p:txBody>
          <a:bodyPr wrap="square" rtlCol="0">
            <a:spAutoFit/>
          </a:bodyPr>
          <a:lstStyle/>
          <a:p>
            <a:pPr marL="342900" indent="-342900">
              <a:buFont typeface="+mj-lt"/>
              <a:buAutoNum type="arabicPeriod"/>
            </a:pPr>
            <a:r>
              <a:rPr lang="en-US" sz="2400" dirty="0">
                <a:latin typeface="Calibri" panose="020F0502020204030204" pitchFamily="34" charset="0"/>
                <a:cs typeface="Calibri" panose="020F0502020204030204" pitchFamily="34" charset="0"/>
              </a:rPr>
              <a:t>Test to verify the functional correctness of SUT</a:t>
            </a:r>
          </a:p>
          <a:p>
            <a:pPr marL="342900" indent="-342900">
              <a:buFont typeface="+mj-lt"/>
              <a:buAutoNum type="arabicPeriod"/>
            </a:pPr>
            <a:r>
              <a:rPr lang="en-US" sz="2400" dirty="0">
                <a:latin typeface="Calibri" panose="020F0502020204030204" pitchFamily="34" charset="0"/>
                <a:cs typeface="Calibri" panose="020F0502020204030204" pitchFamily="34" charset="0"/>
              </a:rPr>
              <a:t>Test to verify the performance of the system</a:t>
            </a:r>
          </a:p>
          <a:p>
            <a:pPr marL="342900" indent="-342900">
              <a:buFont typeface="+mj-lt"/>
              <a:buAutoNum type="arabicPeriod"/>
            </a:pPr>
            <a:r>
              <a:rPr lang="en-US" sz="2400" dirty="0">
                <a:latin typeface="Calibri" panose="020F0502020204030204" pitchFamily="34" charset="0"/>
                <a:cs typeface="Calibri" panose="020F0502020204030204" pitchFamily="34" charset="0"/>
              </a:rPr>
              <a:t>Testing under extreme network condition</a:t>
            </a:r>
          </a:p>
          <a:p>
            <a:pPr marL="342900" indent="-342900">
              <a:buFont typeface="+mj-lt"/>
              <a:buAutoNum type="arabicPeriod"/>
            </a:pPr>
            <a:endParaRPr lang="en-US" sz="600" dirty="0">
              <a:latin typeface="Calibri" panose="020F0502020204030204" pitchFamily="34" charset="0"/>
              <a:cs typeface="Calibri" panose="020F0502020204030204" pitchFamily="34" charset="0"/>
            </a:endParaRPr>
          </a:p>
          <a:p>
            <a:pPr marL="342900" indent="-342900">
              <a:buFont typeface="+mj-lt"/>
              <a:buAutoNum type="arabicPeriod"/>
            </a:pPr>
            <a:r>
              <a:rPr lang="en-US" sz="2400" dirty="0">
                <a:latin typeface="Calibri" panose="020F0502020204030204" pitchFamily="34" charset="0"/>
                <a:cs typeface="Calibri" panose="020F0502020204030204" pitchFamily="34" charset="0"/>
              </a:rPr>
              <a:t>Test to validate the system’s performance under the expected ﬁeld workload</a:t>
            </a:r>
          </a:p>
          <a:p>
            <a:pPr marL="342900" indent="-342900">
              <a:buFont typeface="+mj-lt"/>
              <a:buAutoNum type="arabicPeriod"/>
            </a:pPr>
            <a:r>
              <a:rPr lang="en-US" sz="2400" dirty="0">
                <a:latin typeface="Calibri" panose="020F0502020204030204" pitchFamily="34" charset="0"/>
                <a:cs typeface="Calibri" panose="020F0502020204030204" pitchFamily="34" charset="0"/>
              </a:rPr>
              <a:t>Test which imposes a heavy load on the system to verify the system’s robustness</a:t>
            </a:r>
          </a:p>
          <a:p>
            <a:pPr marL="342900" indent="-342900">
              <a:buFont typeface="+mj-lt"/>
              <a:buAutoNum type="arabicPeriod"/>
            </a:pPr>
            <a:r>
              <a:rPr lang="en-US" sz="2400" dirty="0">
                <a:latin typeface="Calibri" panose="020F0502020204030204" pitchFamily="34" charset="0"/>
                <a:cs typeface="Calibri" panose="020F0502020204030204" pitchFamily="34" charset="0"/>
              </a:rPr>
              <a:t>Testing the system performance to validate whether a compression algorithm can efﬁciently handle large image ﬁles</a:t>
            </a:r>
          </a:p>
          <a:p>
            <a:pPr marL="342900" indent="-342900">
              <a:buFont typeface="+mj-lt"/>
              <a:buAutoNum type="arabicPeriod"/>
            </a:pPr>
            <a:endParaRPr lang="en-US" sz="600" dirty="0">
              <a:latin typeface="Calibri" panose="020F0502020204030204" pitchFamily="34" charset="0"/>
              <a:cs typeface="Calibri" panose="020F0502020204030204" pitchFamily="34" charset="0"/>
            </a:endParaRPr>
          </a:p>
          <a:p>
            <a:pPr marL="342900" indent="-342900">
              <a:buFont typeface="+mj-lt"/>
              <a:buAutoNum type="arabicPeriod"/>
            </a:pPr>
            <a:r>
              <a:rPr lang="en-US" sz="2400" dirty="0">
                <a:latin typeface="Calibri" panose="020F0502020204030204" pitchFamily="34" charset="0"/>
                <a:cs typeface="Calibri" panose="020F0502020204030204" pitchFamily="34" charset="0"/>
              </a:rPr>
              <a:t>Test to validate the performance requirements of the SUT with limited computing resources</a:t>
            </a:r>
          </a:p>
        </p:txBody>
      </p:sp>
      <p:sp>
        <p:nvSpPr>
          <p:cNvPr id="18" name="TextBox 17"/>
          <p:cNvSpPr txBox="1"/>
          <p:nvPr/>
        </p:nvSpPr>
        <p:spPr>
          <a:xfrm>
            <a:off x="1786759" y="3857296"/>
            <a:ext cx="304800" cy="369332"/>
          </a:xfrm>
          <a:prstGeom prst="rect">
            <a:avLst/>
          </a:prstGeom>
          <a:noFill/>
        </p:spPr>
        <p:txBody>
          <a:bodyPr wrap="square" rtlCol="0">
            <a:spAutoFit/>
          </a:bodyPr>
          <a:lstStyle/>
          <a:p>
            <a:r>
              <a:rPr lang="en-US" dirty="0"/>
              <a:t>4</a:t>
            </a:r>
          </a:p>
        </p:txBody>
      </p:sp>
      <p:sp>
        <p:nvSpPr>
          <p:cNvPr id="19" name="TextBox 18"/>
          <p:cNvSpPr txBox="1"/>
          <p:nvPr/>
        </p:nvSpPr>
        <p:spPr>
          <a:xfrm>
            <a:off x="3158359" y="3857296"/>
            <a:ext cx="304800" cy="369332"/>
          </a:xfrm>
          <a:prstGeom prst="rect">
            <a:avLst/>
          </a:prstGeom>
          <a:noFill/>
        </p:spPr>
        <p:txBody>
          <a:bodyPr wrap="square" rtlCol="0">
            <a:spAutoFit/>
          </a:bodyPr>
          <a:lstStyle/>
          <a:p>
            <a:r>
              <a:rPr lang="en-US" dirty="0"/>
              <a:t>5</a:t>
            </a:r>
          </a:p>
        </p:txBody>
      </p:sp>
      <p:sp>
        <p:nvSpPr>
          <p:cNvPr id="20" name="TextBox 19"/>
          <p:cNvSpPr txBox="1"/>
          <p:nvPr/>
        </p:nvSpPr>
        <p:spPr>
          <a:xfrm>
            <a:off x="2488292" y="2219152"/>
            <a:ext cx="304800" cy="369332"/>
          </a:xfrm>
          <a:prstGeom prst="rect">
            <a:avLst/>
          </a:prstGeom>
          <a:noFill/>
        </p:spPr>
        <p:txBody>
          <a:bodyPr wrap="square" rtlCol="0">
            <a:spAutoFit/>
          </a:bodyPr>
          <a:lstStyle/>
          <a:p>
            <a:r>
              <a:rPr lang="en-US" dirty="0"/>
              <a:t>1</a:t>
            </a:r>
          </a:p>
        </p:txBody>
      </p:sp>
      <p:sp>
        <p:nvSpPr>
          <p:cNvPr id="21" name="TextBox 20"/>
          <p:cNvSpPr txBox="1"/>
          <p:nvPr/>
        </p:nvSpPr>
        <p:spPr>
          <a:xfrm>
            <a:off x="1361090" y="5512676"/>
            <a:ext cx="304800" cy="369332"/>
          </a:xfrm>
          <a:prstGeom prst="rect">
            <a:avLst/>
          </a:prstGeom>
          <a:noFill/>
        </p:spPr>
        <p:txBody>
          <a:bodyPr wrap="square" rtlCol="0">
            <a:spAutoFit/>
          </a:bodyPr>
          <a:lstStyle/>
          <a:p>
            <a:r>
              <a:rPr lang="en-US" dirty="0"/>
              <a:t>2</a:t>
            </a:r>
          </a:p>
        </p:txBody>
      </p:sp>
      <p:sp>
        <p:nvSpPr>
          <p:cNvPr id="22" name="TextBox 21"/>
          <p:cNvSpPr txBox="1"/>
          <p:nvPr/>
        </p:nvSpPr>
        <p:spPr>
          <a:xfrm>
            <a:off x="3693809" y="5512676"/>
            <a:ext cx="304800" cy="369332"/>
          </a:xfrm>
          <a:prstGeom prst="rect">
            <a:avLst/>
          </a:prstGeom>
          <a:noFill/>
        </p:spPr>
        <p:txBody>
          <a:bodyPr wrap="square" rtlCol="0">
            <a:spAutoFit/>
          </a:bodyPr>
          <a:lstStyle/>
          <a:p>
            <a:r>
              <a:rPr lang="en-US" dirty="0"/>
              <a:t>3</a:t>
            </a:r>
          </a:p>
        </p:txBody>
      </p:sp>
      <p:sp>
        <p:nvSpPr>
          <p:cNvPr id="23" name="TextBox 22"/>
          <p:cNvSpPr txBox="1"/>
          <p:nvPr/>
        </p:nvSpPr>
        <p:spPr>
          <a:xfrm>
            <a:off x="2488292" y="5039710"/>
            <a:ext cx="304800" cy="369332"/>
          </a:xfrm>
          <a:prstGeom prst="rect">
            <a:avLst/>
          </a:prstGeom>
          <a:noFill/>
        </p:spPr>
        <p:txBody>
          <a:bodyPr wrap="square" rtlCol="0">
            <a:spAutoFit/>
          </a:bodyPr>
          <a:lstStyle/>
          <a:p>
            <a:r>
              <a:rPr lang="en-US" dirty="0"/>
              <a:t>6</a:t>
            </a:r>
          </a:p>
        </p:txBody>
      </p:sp>
      <p:sp>
        <p:nvSpPr>
          <p:cNvPr id="24" name="TextBox 23"/>
          <p:cNvSpPr txBox="1"/>
          <p:nvPr/>
        </p:nvSpPr>
        <p:spPr>
          <a:xfrm>
            <a:off x="2488292" y="4128729"/>
            <a:ext cx="304800"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23335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01141" y="292664"/>
            <a:ext cx="4754022" cy="1326321"/>
          </a:xfrm>
        </p:spPr>
        <p:txBody>
          <a:bodyPr>
            <a:normAutofit/>
          </a:bodyPr>
          <a:lstStyle/>
          <a:p>
            <a:r>
              <a:rPr lang="en-US" dirty="0"/>
              <a:t> Load testing process</a:t>
            </a:r>
          </a:p>
        </p:txBody>
      </p:sp>
      <p:pic>
        <p:nvPicPr>
          <p:cNvPr id="6" name="Picture 5"/>
          <p:cNvPicPr/>
          <p:nvPr/>
        </p:nvPicPr>
        <p:blipFill rotWithShape="1">
          <a:blip r:embed="rId3"/>
          <a:srcRect l="17632" t="28043" r="50334" b="6686"/>
          <a:stretch/>
        </p:blipFill>
        <p:spPr bwMode="auto">
          <a:xfrm>
            <a:off x="6201104" y="0"/>
            <a:ext cx="5990896" cy="6858000"/>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333191" y="2216427"/>
            <a:ext cx="4994182" cy="3693319"/>
          </a:xfrm>
          <a:prstGeom prst="rect">
            <a:avLst/>
          </a:prstGeom>
          <a:noFill/>
        </p:spPr>
        <p:txBody>
          <a:bodyPr wrap="square" rtlCol="0">
            <a:spAutoFit/>
          </a:bodyPr>
          <a:lstStyle/>
          <a:p>
            <a:pPr lvl="1"/>
            <a:r>
              <a:rPr lang="en-US" sz="2400" dirty="0">
                <a:latin typeface="Calibri" panose="020F0502020204030204" pitchFamily="34" charset="0"/>
                <a:cs typeface="Calibri" panose="020F0502020204030204" pitchFamily="34" charset="0"/>
              </a:rPr>
              <a:t>Three research questions proposed on load testing: </a:t>
            </a:r>
          </a:p>
          <a:p>
            <a:pPr lvl="1"/>
            <a:endParaRPr lang="en-US" sz="2400" dirty="0">
              <a:latin typeface="Calibri" panose="020F0502020204030204" pitchFamily="34" charset="0"/>
              <a:cs typeface="Calibri" panose="020F0502020204030204" pitchFamily="34" charset="0"/>
            </a:endParaRPr>
          </a:p>
          <a:p>
            <a:pPr marL="914400" lvl="1" indent="-457200">
              <a:buAutoNum type="arabicPeriod"/>
            </a:pPr>
            <a:r>
              <a:rPr lang="en-US" sz="2400" dirty="0">
                <a:latin typeface="Calibri" panose="020F0502020204030204" pitchFamily="34" charset="0"/>
                <a:cs typeface="Calibri" panose="020F0502020204030204" pitchFamily="34" charset="0"/>
              </a:rPr>
              <a:t>How is a proper load designed?</a:t>
            </a:r>
          </a:p>
          <a:p>
            <a:pPr marL="914400" lvl="1" indent="-457200">
              <a:buAutoNum type="arabicPeriod"/>
            </a:pPr>
            <a:endParaRPr lang="en-US" sz="2400" dirty="0">
              <a:latin typeface="Calibri" panose="020F0502020204030204" pitchFamily="34" charset="0"/>
              <a:cs typeface="Calibri" panose="020F0502020204030204" pitchFamily="34" charset="0"/>
            </a:endParaRPr>
          </a:p>
          <a:p>
            <a:pPr marL="914400" lvl="1" indent="-457200">
              <a:buAutoNum type="arabicPeriod"/>
            </a:pPr>
            <a:r>
              <a:rPr lang="en-US" sz="2400" dirty="0">
                <a:latin typeface="Calibri" panose="020F0502020204030204" pitchFamily="34" charset="0"/>
                <a:cs typeface="Calibri" panose="020F0502020204030204" pitchFamily="34" charset="0"/>
              </a:rPr>
              <a:t>How is a load test executed?</a:t>
            </a:r>
          </a:p>
          <a:p>
            <a:pPr marL="914400" lvl="1" indent="-457200">
              <a:buAutoNum type="arabicPeriod"/>
            </a:pPr>
            <a:endParaRPr lang="en-US" sz="2400" dirty="0">
              <a:latin typeface="Calibri" panose="020F0502020204030204" pitchFamily="34" charset="0"/>
              <a:cs typeface="Calibri" panose="020F0502020204030204" pitchFamily="34" charset="0"/>
            </a:endParaRPr>
          </a:p>
          <a:p>
            <a:pPr marL="914400" lvl="1" indent="-457200">
              <a:buAutoNum type="arabicPeriod"/>
            </a:pPr>
            <a:r>
              <a:rPr lang="en-US" sz="2400" dirty="0">
                <a:latin typeface="Calibri" panose="020F0502020204030204" pitchFamily="34" charset="0"/>
                <a:cs typeface="Calibri" panose="020F0502020204030204" pitchFamily="34" charset="0"/>
              </a:rPr>
              <a:t>How is the result of a load test analyzed? </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228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17987"/>
            <a:ext cx="10353761" cy="1326321"/>
          </a:xfrm>
        </p:spPr>
        <p:txBody>
          <a:bodyPr>
            <a:normAutofit/>
          </a:bodyPr>
          <a:lstStyle/>
          <a:p>
            <a:r>
              <a:rPr lang="en-US" dirty="0"/>
              <a:t>RESEARCH QUESTION 1: </a:t>
            </a:r>
            <a:br>
              <a:rPr lang="en-US" dirty="0"/>
            </a:br>
            <a:r>
              <a:rPr lang="en-US" dirty="0"/>
              <a:t>HOW IS A PROPER LOAD DESIGNED?</a:t>
            </a:r>
          </a:p>
        </p:txBody>
      </p:sp>
      <p:graphicFrame>
        <p:nvGraphicFramePr>
          <p:cNvPr id="6" name="Content Placeholder 2"/>
          <p:cNvGraphicFramePr>
            <a:graphicFrameLocks noGrp="1"/>
          </p:cNvGraphicFramePr>
          <p:nvPr>
            <p:ph idx="1"/>
            <p:extLst>
              <p:ext uri="{D42A27DB-BD31-4B8C-83A1-F6EECF244321}">
                <p14:modId xmlns:p14="http://schemas.microsoft.com/office/powerpoint/2010/main" val="2840250559"/>
              </p:ext>
            </p:extLst>
          </p:nvPr>
        </p:nvGraphicFramePr>
        <p:xfrm>
          <a:off x="913795" y="2713805"/>
          <a:ext cx="10531971" cy="3806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flipH="1">
            <a:off x="840330" y="1968054"/>
            <a:ext cx="10427226"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Goal:  To devise a load, which can uncover load-related problems under load </a:t>
            </a:r>
          </a:p>
        </p:txBody>
      </p:sp>
      <p:sp>
        <p:nvSpPr>
          <p:cNvPr id="4" name="TextBox 3"/>
          <p:cNvSpPr txBox="1"/>
          <p:nvPr/>
        </p:nvSpPr>
        <p:spPr>
          <a:xfrm flipH="1">
            <a:off x="6981071" y="2843812"/>
            <a:ext cx="4625672" cy="523220"/>
          </a:xfrm>
          <a:prstGeom prst="rect">
            <a:avLst/>
          </a:prstGeom>
          <a:noFill/>
        </p:spPr>
        <p:txBody>
          <a:bodyPr wrap="square" rtlCol="0">
            <a:spAutoFit/>
          </a:bodyPr>
          <a:lstStyle/>
          <a:p>
            <a:r>
              <a:rPr lang="en-US" sz="2800" b="1" dirty="0">
                <a:solidFill>
                  <a:schemeClr val="bg1"/>
                </a:solidFill>
                <a:latin typeface="Calibri" panose="020F0502020204030204" pitchFamily="34" charset="0"/>
                <a:cs typeface="Calibri" panose="020F0502020204030204" pitchFamily="34" charset="0"/>
              </a:rPr>
              <a:t>Designing fault-inducing load</a:t>
            </a:r>
          </a:p>
        </p:txBody>
      </p:sp>
      <p:sp>
        <p:nvSpPr>
          <p:cNvPr id="9" name="TextBox 8"/>
          <p:cNvSpPr txBox="1"/>
          <p:nvPr/>
        </p:nvSpPr>
        <p:spPr>
          <a:xfrm flipH="1">
            <a:off x="1715191" y="2869359"/>
            <a:ext cx="4625672" cy="523220"/>
          </a:xfrm>
          <a:prstGeom prst="rect">
            <a:avLst/>
          </a:prstGeom>
          <a:noFill/>
        </p:spPr>
        <p:txBody>
          <a:bodyPr wrap="square" rtlCol="0">
            <a:spAutoFit/>
          </a:bodyPr>
          <a:lstStyle/>
          <a:p>
            <a:r>
              <a:rPr lang="en-US" sz="2800" b="1" dirty="0">
                <a:solidFill>
                  <a:schemeClr val="bg1"/>
                </a:solidFill>
                <a:latin typeface="Calibri" panose="020F0502020204030204" pitchFamily="34" charset="0"/>
                <a:cs typeface="Calibri" panose="020F0502020204030204" pitchFamily="34" charset="0"/>
              </a:rPr>
              <a:t>Designing realistic load</a:t>
            </a:r>
          </a:p>
        </p:txBody>
      </p:sp>
      <p:sp>
        <p:nvSpPr>
          <p:cNvPr id="8" name="TextBox 7"/>
          <p:cNvSpPr txBox="1"/>
          <p:nvPr/>
        </p:nvSpPr>
        <p:spPr>
          <a:xfrm flipH="1">
            <a:off x="913795" y="3604723"/>
            <a:ext cx="5069562"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Design loads, which resemble the expected usage once the system is operational in the ﬁeld. </a:t>
            </a:r>
          </a:p>
          <a:p>
            <a:pPr marL="285750" indent="-28575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Test durations are usually not clearly deﬁned and the test analysis is more difﬁcult.</a:t>
            </a:r>
          </a:p>
        </p:txBody>
      </p:sp>
      <p:sp>
        <p:nvSpPr>
          <p:cNvPr id="11" name="TextBox 10"/>
          <p:cNvSpPr txBox="1"/>
          <p:nvPr/>
        </p:nvSpPr>
        <p:spPr>
          <a:xfrm flipH="1">
            <a:off x="6466289" y="3604723"/>
            <a:ext cx="514045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Design loads, which are likely to cause functional or non-functional problems under load.</a:t>
            </a:r>
          </a:p>
          <a:p>
            <a:pPr marL="285750" indent="-285750">
              <a:buFont typeface="Arial" panose="020B0604020202020204" pitchFamily="34" charset="0"/>
              <a:buChar char="•"/>
            </a:pPr>
            <a:endParaRPr lang="en-US" sz="24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solidFill>
                  <a:schemeClr val="bg1"/>
                </a:solidFill>
                <a:latin typeface="Calibri" panose="020F0502020204030204" pitchFamily="34" charset="0"/>
                <a:cs typeface="Calibri" panose="020F0502020204030204" pitchFamily="34" charset="0"/>
              </a:rPr>
              <a:t>Test duration are usually deterministic and the test results are easier to analyze. </a:t>
            </a:r>
          </a:p>
        </p:txBody>
      </p:sp>
    </p:spTree>
    <p:extLst>
      <p:ext uri="{BB962C8B-B14F-4D97-AF65-F5344CB8AC3E}">
        <p14:creationId xmlns:p14="http://schemas.microsoft.com/office/powerpoint/2010/main" val="140153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lstStyle/>
          <a:p>
            <a:r>
              <a:rPr lang="en-US" dirty="0"/>
              <a:t> Designing Realistic Loads </a:t>
            </a:r>
          </a:p>
        </p:txBody>
      </p:sp>
      <p:sp>
        <p:nvSpPr>
          <p:cNvPr id="3" name="Content Placeholder 2"/>
          <p:cNvSpPr>
            <a:spLocks noGrp="1"/>
          </p:cNvSpPr>
          <p:nvPr>
            <p:ph idx="1"/>
          </p:nvPr>
        </p:nvSpPr>
        <p:spPr>
          <a:xfrm>
            <a:off x="913796" y="1528417"/>
            <a:ext cx="10794728" cy="4936988"/>
          </a:xfrm>
        </p:spPr>
        <p:txBody>
          <a:bodyPr>
            <a:normAutofit/>
          </a:bodyPr>
          <a:lstStyle/>
          <a:p>
            <a:pPr marL="457200" indent="-457200">
              <a:buAutoNum type="arabicPeriod"/>
            </a:pPr>
            <a:r>
              <a:rPr lang="en-US" b="1" dirty="0"/>
              <a:t>Aggregate-Workload Based Load Design Techniques</a:t>
            </a:r>
          </a:p>
          <a:p>
            <a:pPr lvl="1"/>
            <a:r>
              <a:rPr lang="en-US" dirty="0"/>
              <a:t>Aims to generate the individual target request rates</a:t>
            </a:r>
          </a:p>
          <a:p>
            <a:pPr lvl="1"/>
            <a:r>
              <a:rPr lang="en-US" dirty="0"/>
              <a:t>Characterize loads along two dimensions: </a:t>
            </a:r>
          </a:p>
          <a:p>
            <a:pPr marL="1371600" lvl="2" indent="-457200">
              <a:buFont typeface="+mj-lt"/>
              <a:buAutoNum type="alphaLcPeriod"/>
            </a:pPr>
            <a:r>
              <a:rPr lang="en-US" dirty="0"/>
              <a:t>Workload Intensity: </a:t>
            </a:r>
          </a:p>
          <a:p>
            <a:pPr marL="914400" lvl="2" indent="0">
              <a:buNone/>
            </a:pPr>
            <a:r>
              <a:rPr lang="en-US" dirty="0"/>
              <a:t>       Rate of the incoming requests or the number of concurrent users</a:t>
            </a:r>
          </a:p>
          <a:p>
            <a:pPr marL="914400" lvl="2" indent="0">
              <a:buNone/>
            </a:pPr>
            <a:r>
              <a:rPr lang="en-US" dirty="0"/>
              <a:t>       E.g.: Browsing, purchasing and searching</a:t>
            </a:r>
          </a:p>
          <a:p>
            <a:pPr marL="1371600" lvl="2" indent="-457200">
              <a:buAutoNum type="alphaLcPeriod"/>
            </a:pPr>
            <a:r>
              <a:rPr lang="en-US" dirty="0"/>
              <a:t>Workload Mix: </a:t>
            </a:r>
          </a:p>
          <a:p>
            <a:pPr marL="914400" lvl="2" indent="0">
              <a:buNone/>
            </a:pPr>
            <a:r>
              <a:rPr lang="en-US" dirty="0"/>
              <a:t>       Ratios among different types of requests</a:t>
            </a:r>
          </a:p>
          <a:p>
            <a:pPr marL="914400" lvl="2" indent="0">
              <a:buNone/>
            </a:pPr>
            <a:r>
              <a:rPr lang="en-US" dirty="0"/>
              <a:t>       E.g.: 30% browsing, 10% purchasing and 60% searching</a:t>
            </a:r>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457200" lvl="1" indent="0">
              <a:buNone/>
            </a:pPr>
            <a:endParaRPr lang="en-US" dirty="0"/>
          </a:p>
        </p:txBody>
      </p:sp>
    </p:spTree>
    <p:extLst>
      <p:ext uri="{BB962C8B-B14F-4D97-AF65-F5344CB8AC3E}">
        <p14:creationId xmlns:p14="http://schemas.microsoft.com/office/powerpoint/2010/main" val="119095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202096"/>
            <a:ext cx="10353761" cy="1326321"/>
          </a:xfrm>
        </p:spPr>
        <p:txBody>
          <a:bodyPr/>
          <a:lstStyle/>
          <a:p>
            <a:r>
              <a:rPr lang="en-US" dirty="0"/>
              <a:t> Designing Realistic Loads </a:t>
            </a:r>
          </a:p>
        </p:txBody>
      </p:sp>
      <p:sp>
        <p:nvSpPr>
          <p:cNvPr id="3" name="Content Placeholder 2"/>
          <p:cNvSpPr>
            <a:spLocks noGrp="1"/>
          </p:cNvSpPr>
          <p:nvPr>
            <p:ph idx="1"/>
          </p:nvPr>
        </p:nvSpPr>
        <p:spPr>
          <a:xfrm>
            <a:off x="913795" y="1306157"/>
            <a:ext cx="10637073" cy="4936988"/>
          </a:xfrm>
        </p:spPr>
        <p:txBody>
          <a:bodyPr>
            <a:normAutofit/>
          </a:bodyPr>
          <a:lstStyle/>
          <a:p>
            <a:pPr marL="457200" indent="-457200">
              <a:buAutoNum type="arabicPeriod"/>
            </a:pPr>
            <a:r>
              <a:rPr lang="en-US" b="1" dirty="0"/>
              <a:t>Aggregate-Workload Based Load Design Techniques</a:t>
            </a:r>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914400" lvl="1" indent="-457200">
              <a:buAutoNum type="arabicPeriod"/>
            </a:pPr>
            <a:endParaRPr lang="en-US" dirty="0"/>
          </a:p>
          <a:p>
            <a:pPr marL="457200" lvl="1"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28728395"/>
              </p:ext>
            </p:extLst>
          </p:nvPr>
        </p:nvGraphicFramePr>
        <p:xfrm>
          <a:off x="969208" y="2117471"/>
          <a:ext cx="10242935" cy="4389120"/>
        </p:xfrm>
        <a:graphic>
          <a:graphicData uri="http://schemas.openxmlformats.org/drawingml/2006/table">
            <a:tbl>
              <a:tblPr firstRow="1" bandRow="1">
                <a:tableStyleId>{F5AB1C69-6EDB-4FF4-983F-18BD219EF322}</a:tableStyleId>
              </a:tblPr>
              <a:tblGrid>
                <a:gridCol w="2283977">
                  <a:extLst>
                    <a:ext uri="{9D8B030D-6E8A-4147-A177-3AD203B41FA5}">
                      <a16:colId xmlns:a16="http://schemas.microsoft.com/office/drawing/2014/main" val="1775834650"/>
                    </a:ext>
                  </a:extLst>
                </a:gridCol>
                <a:gridCol w="3773213">
                  <a:extLst>
                    <a:ext uri="{9D8B030D-6E8A-4147-A177-3AD203B41FA5}">
                      <a16:colId xmlns:a16="http://schemas.microsoft.com/office/drawing/2014/main" val="3444612445"/>
                    </a:ext>
                  </a:extLst>
                </a:gridCol>
                <a:gridCol w="4185745">
                  <a:extLst>
                    <a:ext uri="{9D8B030D-6E8A-4147-A177-3AD203B41FA5}">
                      <a16:colId xmlns:a16="http://schemas.microsoft.com/office/drawing/2014/main" val="1842870593"/>
                    </a:ext>
                  </a:extLst>
                </a:gridCol>
              </a:tblGrid>
              <a:tr h="365760">
                <a:tc>
                  <a:txBody>
                    <a:bodyPr/>
                    <a:lstStyle/>
                    <a:p>
                      <a:pPr algn="ctr"/>
                      <a:r>
                        <a:rPr lang="en-US" sz="2400" b="1" i="0" dirty="0">
                          <a:solidFill>
                            <a:schemeClr val="bg1"/>
                          </a:solidFill>
                          <a:latin typeface="Calibri" panose="020F0502020204030204" pitchFamily="34" charset="0"/>
                          <a:cs typeface="Calibri" panose="020F0502020204030204" pitchFamily="34" charset="0"/>
                        </a:rPr>
                        <a:t>Techniques</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Data Source</a:t>
                      </a:r>
                    </a:p>
                  </a:txBody>
                  <a:tcPr/>
                </a:tc>
                <a:tc>
                  <a:txBody>
                    <a:bodyPr/>
                    <a:lstStyle/>
                    <a:p>
                      <a:pPr algn="ctr"/>
                      <a:r>
                        <a:rPr lang="en-US" sz="2400" b="1" i="0" dirty="0">
                          <a:solidFill>
                            <a:schemeClr val="bg1"/>
                          </a:solidFill>
                          <a:latin typeface="Calibri" panose="020F0502020204030204" pitchFamily="34" charset="0"/>
                          <a:cs typeface="Calibri" panose="020F0502020204030204" pitchFamily="34" charset="0"/>
                        </a:rPr>
                        <a:t>Output</a:t>
                      </a:r>
                    </a:p>
                  </a:txBody>
                  <a:tcPr/>
                </a:tc>
                <a:extLst>
                  <a:ext uri="{0D108BD9-81ED-4DB2-BD59-A6C34878D82A}">
                    <a16:rowId xmlns:a16="http://schemas.microsoft.com/office/drawing/2014/main" val="2933315240"/>
                  </a:ext>
                </a:extLst>
              </a:tr>
              <a:tr h="722355">
                <a:tc>
                  <a:txBody>
                    <a:bodyPr/>
                    <a:lstStyle/>
                    <a:p>
                      <a:pPr algn="ctr"/>
                      <a:r>
                        <a:rPr lang="en-US" sz="2400" b="0" i="0" dirty="0">
                          <a:solidFill>
                            <a:schemeClr val="bg1"/>
                          </a:solidFill>
                          <a:latin typeface="Calibri" panose="020F0502020204030204" pitchFamily="34" charset="0"/>
                          <a:cs typeface="Calibri" panose="020F0502020204030204" pitchFamily="34" charset="0"/>
                        </a:rPr>
                        <a:t>Steady Load</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Operational Profiles, Past Usage Data</a:t>
                      </a:r>
                    </a:p>
                  </a:txBody>
                  <a:tcPr/>
                </a:tc>
                <a:tc>
                  <a:txBody>
                    <a:bodyPr/>
                    <a:lstStyle/>
                    <a:p>
                      <a:pPr algn="ctr"/>
                      <a:r>
                        <a:rPr lang="en-US" sz="2400" b="0" i="0" dirty="0">
                          <a:solidFill>
                            <a:schemeClr val="bg1"/>
                          </a:solidFill>
                          <a:latin typeface="Calibri" panose="020F0502020204030204" pitchFamily="34" charset="0"/>
                          <a:cs typeface="Calibri" panose="020F0502020204030204" pitchFamily="34" charset="0"/>
                        </a:rPr>
                        <a:t>One conﬁguration of the workload intensity and workload mix </a:t>
                      </a:r>
                    </a:p>
                  </a:txBody>
                  <a:tcPr/>
                </a:tc>
                <a:extLst>
                  <a:ext uri="{0D108BD9-81ED-4DB2-BD59-A6C34878D82A}">
                    <a16:rowId xmlns:a16="http://schemas.microsoft.com/office/drawing/2014/main" val="1293104539"/>
                  </a:ext>
                </a:extLst>
              </a:tr>
              <a:tr h="756745">
                <a:tc>
                  <a:txBody>
                    <a:bodyPr/>
                    <a:lstStyle/>
                    <a:p>
                      <a:pPr algn="ctr"/>
                      <a:r>
                        <a:rPr lang="en-US" sz="2400" b="0" i="0" dirty="0">
                          <a:solidFill>
                            <a:schemeClr val="bg1"/>
                          </a:solidFill>
                          <a:latin typeface="Calibri" panose="020F0502020204030204" pitchFamily="34" charset="0"/>
                          <a:cs typeface="Calibri" panose="020F0502020204030204" pitchFamily="34" charset="0"/>
                        </a:rPr>
                        <a:t>Step-wise Load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Operational Profiles, Past Usage Data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Multiple conﬁgurations of the workload intensity and workload mix </a:t>
                      </a:r>
                    </a:p>
                  </a:txBody>
                  <a:tcPr/>
                </a:tc>
                <a:extLst>
                  <a:ext uri="{0D108BD9-81ED-4DB2-BD59-A6C34878D82A}">
                    <a16:rowId xmlns:a16="http://schemas.microsoft.com/office/drawing/2014/main" val="1644081672"/>
                  </a:ext>
                </a:extLst>
              </a:tr>
              <a:tr h="891647">
                <a:tc>
                  <a:txBody>
                    <a:bodyPr/>
                    <a:lstStyle/>
                    <a:p>
                      <a:pPr algn="ctr"/>
                      <a:r>
                        <a:rPr lang="en-US" sz="2400" b="0" i="0" dirty="0">
                          <a:solidFill>
                            <a:schemeClr val="bg1"/>
                          </a:solidFill>
                          <a:latin typeface="Calibri" panose="020F0502020204030204" pitchFamily="34" charset="0"/>
                          <a:cs typeface="Calibri" panose="020F0502020204030204" pitchFamily="34" charset="0"/>
                        </a:rPr>
                        <a:t>Extrapolated Load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Beta User Usage Data, data from </a:t>
                      </a:r>
                      <a:r>
                        <a:rPr lang="en-US" sz="2400" b="0" i="0" kern="1200" dirty="0">
                          <a:solidFill>
                            <a:schemeClr val="dk1"/>
                          </a:solidFill>
                          <a:effectLst/>
                          <a:latin typeface="Calibri" panose="020F0502020204030204" pitchFamily="34" charset="0"/>
                          <a:ea typeface="+mn-ea"/>
                          <a:cs typeface="Calibri" panose="020F0502020204030204" pitchFamily="34" charset="0"/>
                        </a:rPr>
                        <a:t>interviews with domain experts, competitors’ usage data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chemeClr val="bg1"/>
                          </a:solidFill>
                          <a:latin typeface="Calibri" panose="020F0502020204030204" pitchFamily="34" charset="0"/>
                          <a:cs typeface="Calibri" panose="020F0502020204030204" pitchFamily="34" charset="0"/>
                        </a:rPr>
                        <a:t>One or more conﬁguration of the workload intensity and workload mix </a:t>
                      </a:r>
                    </a:p>
                  </a:txBody>
                  <a:tcPr/>
                </a:tc>
                <a:extLst>
                  <a:ext uri="{0D108BD9-81ED-4DB2-BD59-A6C34878D82A}">
                    <a16:rowId xmlns:a16="http://schemas.microsoft.com/office/drawing/2014/main" val="2579256307"/>
                  </a:ext>
                </a:extLst>
              </a:tr>
            </a:tbl>
          </a:graphicData>
        </a:graphic>
      </p:graphicFrame>
    </p:spTree>
    <p:extLst>
      <p:ext uri="{BB962C8B-B14F-4D97-AF65-F5344CB8AC3E}">
        <p14:creationId xmlns:p14="http://schemas.microsoft.com/office/powerpoint/2010/main" val="3794400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3322</TotalTime>
  <Words>3814</Words>
  <Application>Microsoft Office PowerPoint</Application>
  <PresentationFormat>Widescreen</PresentationFormat>
  <Paragraphs>584</Paragraphs>
  <Slides>36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Bookman Old Style</vt:lpstr>
      <vt:lpstr>Calibri</vt:lpstr>
      <vt:lpstr>Cambria Math</vt:lpstr>
      <vt:lpstr>Rockwell</vt:lpstr>
      <vt:lpstr>Damask</vt:lpstr>
      <vt:lpstr>A Survey on Load Testing  of Large-Scale  Software Systems</vt:lpstr>
      <vt:lpstr>LoAD TESting</vt:lpstr>
      <vt:lpstr>Definitions</vt:lpstr>
      <vt:lpstr>performance testing  and stress testing</vt:lpstr>
      <vt:lpstr>Relationships among  load, performance and stress testing</vt:lpstr>
      <vt:lpstr> Load testing process</vt:lpstr>
      <vt:lpstr>RESEARCH QUESTION 1:  HOW IS A PROPER LOAD DESIGNED?</vt:lpstr>
      <vt:lpstr> Designing Realistic Loads </vt:lpstr>
      <vt:lpstr> Designing Realistic Loads </vt:lpstr>
      <vt:lpstr> Designing Realistic Loads </vt:lpstr>
      <vt:lpstr> Designing Realistic Loads </vt:lpstr>
      <vt:lpstr> Designing Realistic Loads </vt:lpstr>
      <vt:lpstr>Designing fault-inducing loads</vt:lpstr>
      <vt:lpstr>Designing fault-inducing loads</vt:lpstr>
      <vt:lpstr>Designing fault-inducing loads</vt:lpstr>
      <vt:lpstr> Designing fault-inducing loads</vt:lpstr>
      <vt:lpstr> Designing fault-inducing loads</vt:lpstr>
      <vt:lpstr> Load Design Optimization  and Reduction Techniques </vt:lpstr>
      <vt:lpstr> Load Design SUMMARY and OPEn PRoblems</vt:lpstr>
      <vt:lpstr>RESEARCH QUESTION 2:  HOW IS A LOAD TEST EXECUTED? </vt:lpstr>
      <vt:lpstr>Load TesT Executions</vt:lpstr>
      <vt:lpstr>Setup</vt:lpstr>
      <vt:lpstr>Setup</vt:lpstr>
      <vt:lpstr>Load Generation and Termination</vt:lpstr>
      <vt:lpstr>Load Generation and Termination</vt:lpstr>
      <vt:lpstr>Load Generation and Termination</vt:lpstr>
      <vt:lpstr>Test Monitoring and Data Collection</vt:lpstr>
      <vt:lpstr>Test Monitoring and Data Collection</vt:lpstr>
      <vt:lpstr> Load Test Execution SUMMARY and OPEn PRoblems</vt:lpstr>
      <vt:lpstr>RESEARCH QUESTION 3:  HOW IS THE RESULT OF A LOAD TEST ANALYZED? </vt:lpstr>
      <vt:lpstr>Verifying against Threshold Values </vt:lpstr>
      <vt:lpstr>Detecting Known Types of Problems </vt:lpstr>
      <vt:lpstr>Detecting Known Types of Problems </vt:lpstr>
      <vt:lpstr>Detecting Known Types of Problems </vt:lpstr>
      <vt:lpstr>Detecting Anomalous Behavior</vt:lpstr>
      <vt:lpstr> Load Test Analysis SUMMARY and OPEn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Rasika Mohod</dc:creator>
  <cp:lastModifiedBy>Rasika Mohod</cp:lastModifiedBy>
  <cp:revision>1116</cp:revision>
  <dcterms:created xsi:type="dcterms:W3CDTF">2017-04-05T02:31:14Z</dcterms:created>
  <dcterms:modified xsi:type="dcterms:W3CDTF">2017-04-07T17:33:03Z</dcterms:modified>
</cp:coreProperties>
</file>