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'rasiga 2'!$A$5</c:f>
              <c:strCache>
                <c:ptCount val="1"/>
                <c:pt idx="0">
                  <c:v>BPC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'rasiga 2'!$B$1:$G$4</c:f>
              <c:multiLvlStrCache>
                <c:ptCount val="5"/>
                <c:lvl>
                  <c:pt idx="0">
                    <c:v>HIGH</c:v>
                  </c:pt>
                  <c:pt idx="1">
                    <c:v>LOW</c:v>
                  </c:pt>
                  <c:pt idx="2">
                    <c:v>MED</c:v>
                  </c:pt>
                  <c:pt idx="3">
                    <c:v>VERY HIGH</c:v>
                  </c:pt>
                  <c:pt idx="4">
                    <c:v>Grand Total</c:v>
                  </c:pt>
                </c:lvl>
                <c:lvl>
                  <c:pt idx="0">
                    <c:v>Column Labels</c:v>
                  </c:pt>
                </c:lvl>
                <c:lvl>
                  <c:pt idx="0">
                    <c:v>(All)</c:v>
                  </c:pt>
                </c:lvl>
              </c:multiLvlStrCache>
            </c:multiLvlStrRef>
          </c:cat>
          <c:val>
            <c:numRef>
              <c:f>'rasiga 2'!$B$5:$G$5</c:f>
              <c:numCache>
                <c:formatCode>General</c:formatCode>
                <c:ptCount val="6"/>
                <c:pt idx="0">
                  <c:v>16</c:v>
                </c:pt>
                <c:pt idx="1">
                  <c:v>34</c:v>
                </c:pt>
                <c:pt idx="2">
                  <c:v>85</c:v>
                </c:pt>
                <c:pt idx="3">
                  <c:v>15</c:v>
                </c:pt>
                <c:pt idx="4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86-4DCD-968D-E57EC467F0B6}"/>
            </c:ext>
          </c:extLst>
        </c:ser>
        <c:ser>
          <c:idx val="1"/>
          <c:order val="1"/>
          <c:tx>
            <c:strRef>
              <c:f>'rasiga 2'!$A$6</c:f>
              <c:strCache>
                <c:ptCount val="1"/>
                <c:pt idx="0">
                  <c:v>CCDR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'rasiga 2'!$B$1:$G$4</c:f>
              <c:multiLvlStrCache>
                <c:ptCount val="5"/>
                <c:lvl>
                  <c:pt idx="0">
                    <c:v>HIGH</c:v>
                  </c:pt>
                  <c:pt idx="1">
                    <c:v>LOW</c:v>
                  </c:pt>
                  <c:pt idx="2">
                    <c:v>MED</c:v>
                  </c:pt>
                  <c:pt idx="3">
                    <c:v>VERY HIGH</c:v>
                  </c:pt>
                  <c:pt idx="4">
                    <c:v>Grand Total</c:v>
                  </c:pt>
                </c:lvl>
                <c:lvl>
                  <c:pt idx="0">
                    <c:v>Column Labels</c:v>
                  </c:pt>
                </c:lvl>
                <c:lvl>
                  <c:pt idx="0">
                    <c:v>(All)</c:v>
                  </c:pt>
                </c:lvl>
              </c:multiLvlStrCache>
            </c:multiLvlStrRef>
          </c:cat>
          <c:val>
            <c:numRef>
              <c:f>'rasiga 2'!$B$6:$G$6</c:f>
              <c:numCache>
                <c:formatCode>General</c:formatCode>
                <c:ptCount val="6"/>
                <c:pt idx="0">
                  <c:v>18</c:v>
                </c:pt>
                <c:pt idx="1">
                  <c:v>47</c:v>
                </c:pt>
                <c:pt idx="2">
                  <c:v>65</c:v>
                </c:pt>
                <c:pt idx="3">
                  <c:v>15</c:v>
                </c:pt>
                <c:pt idx="4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86-4DCD-968D-E57EC467F0B6}"/>
            </c:ext>
          </c:extLst>
        </c:ser>
        <c:ser>
          <c:idx val="2"/>
          <c:order val="2"/>
          <c:tx>
            <c:strRef>
              <c:f>'rasiga 2'!$A$7</c:f>
              <c:strCache>
                <c:ptCount val="1"/>
                <c:pt idx="0">
                  <c:v>EW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'rasiga 2'!$B$1:$G$4</c:f>
              <c:multiLvlStrCache>
                <c:ptCount val="5"/>
                <c:lvl>
                  <c:pt idx="0">
                    <c:v>HIGH</c:v>
                  </c:pt>
                  <c:pt idx="1">
                    <c:v>LOW</c:v>
                  </c:pt>
                  <c:pt idx="2">
                    <c:v>MED</c:v>
                  </c:pt>
                  <c:pt idx="3">
                    <c:v>VERY HIGH</c:v>
                  </c:pt>
                  <c:pt idx="4">
                    <c:v>Grand Total</c:v>
                  </c:pt>
                </c:lvl>
                <c:lvl>
                  <c:pt idx="0">
                    <c:v>Column Labels</c:v>
                  </c:pt>
                </c:lvl>
                <c:lvl>
                  <c:pt idx="0">
                    <c:v>(All)</c:v>
                  </c:pt>
                </c:lvl>
              </c:multiLvlStrCache>
            </c:multiLvlStrRef>
          </c:cat>
          <c:val>
            <c:numRef>
              <c:f>'rasiga 2'!$B$7:$G$7</c:f>
              <c:numCache>
                <c:formatCode>General</c:formatCode>
                <c:ptCount val="6"/>
                <c:pt idx="0">
                  <c:v>21</c:v>
                </c:pt>
                <c:pt idx="1">
                  <c:v>41</c:v>
                </c:pt>
                <c:pt idx="2">
                  <c:v>78</c:v>
                </c:pt>
                <c:pt idx="3">
                  <c:v>14</c:v>
                </c:pt>
                <c:pt idx="4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86-4DCD-968D-E57EC467F0B6}"/>
            </c:ext>
          </c:extLst>
        </c:ser>
        <c:ser>
          <c:idx val="3"/>
          <c:order val="3"/>
          <c:tx>
            <c:strRef>
              <c:f>'rasiga 2'!$A$8</c:f>
              <c:strCache>
                <c:ptCount val="1"/>
                <c:pt idx="0">
                  <c:v>MSC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'rasiga 2'!$B$1:$G$4</c:f>
              <c:multiLvlStrCache>
                <c:ptCount val="5"/>
                <c:lvl>
                  <c:pt idx="0">
                    <c:v>HIGH</c:v>
                  </c:pt>
                  <c:pt idx="1">
                    <c:v>LOW</c:v>
                  </c:pt>
                  <c:pt idx="2">
                    <c:v>MED</c:v>
                  </c:pt>
                  <c:pt idx="3">
                    <c:v>VERY HIGH</c:v>
                  </c:pt>
                  <c:pt idx="4">
                    <c:v>Grand Total</c:v>
                  </c:pt>
                </c:lvl>
                <c:lvl>
                  <c:pt idx="0">
                    <c:v>Column Labels</c:v>
                  </c:pt>
                </c:lvl>
                <c:lvl>
                  <c:pt idx="0">
                    <c:v>(All)</c:v>
                  </c:pt>
                </c:lvl>
              </c:multiLvlStrCache>
            </c:multiLvlStrRef>
          </c:cat>
          <c:val>
            <c:numRef>
              <c:f>'rasiga 2'!$B$8:$G$8</c:f>
              <c:numCache>
                <c:formatCode>General</c:formatCode>
                <c:ptCount val="6"/>
                <c:pt idx="0">
                  <c:v>17</c:v>
                </c:pt>
                <c:pt idx="1">
                  <c:v>39</c:v>
                </c:pt>
                <c:pt idx="2">
                  <c:v>92</c:v>
                </c:pt>
                <c:pt idx="3">
                  <c:v>9</c:v>
                </c:pt>
                <c:pt idx="4">
                  <c:v>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886-4DCD-968D-E57EC467F0B6}"/>
            </c:ext>
          </c:extLst>
        </c:ser>
        <c:ser>
          <c:idx val="4"/>
          <c:order val="4"/>
          <c:tx>
            <c:strRef>
              <c:f>'rasiga 2'!$A$9</c:f>
              <c:strCache>
                <c:ptCount val="1"/>
                <c:pt idx="0">
                  <c:v>NEL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'rasiga 2'!$B$1:$G$4</c:f>
              <c:multiLvlStrCache>
                <c:ptCount val="5"/>
                <c:lvl>
                  <c:pt idx="0">
                    <c:v>HIGH</c:v>
                  </c:pt>
                  <c:pt idx="1">
                    <c:v>LOW</c:v>
                  </c:pt>
                  <c:pt idx="2">
                    <c:v>MED</c:v>
                  </c:pt>
                  <c:pt idx="3">
                    <c:v>VERY HIGH</c:v>
                  </c:pt>
                  <c:pt idx="4">
                    <c:v>Grand Total</c:v>
                  </c:pt>
                </c:lvl>
                <c:lvl>
                  <c:pt idx="0">
                    <c:v>Column Labels</c:v>
                  </c:pt>
                </c:lvl>
                <c:lvl>
                  <c:pt idx="0">
                    <c:v>(All)</c:v>
                  </c:pt>
                </c:lvl>
              </c:multiLvlStrCache>
            </c:multiLvlStrRef>
          </c:cat>
          <c:val>
            <c:numRef>
              <c:f>'rasiga 2'!$B$9:$G$9</c:f>
              <c:numCache>
                <c:formatCode>General</c:formatCode>
                <c:ptCount val="6"/>
                <c:pt idx="0">
                  <c:v>21</c:v>
                </c:pt>
                <c:pt idx="1">
                  <c:v>41</c:v>
                </c:pt>
                <c:pt idx="2">
                  <c:v>77</c:v>
                </c:pt>
                <c:pt idx="3">
                  <c:v>15</c:v>
                </c:pt>
                <c:pt idx="4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86-4DCD-968D-E57EC467F0B6}"/>
            </c:ext>
          </c:extLst>
        </c:ser>
        <c:ser>
          <c:idx val="5"/>
          <c:order val="5"/>
          <c:tx>
            <c:strRef>
              <c:f>'rasiga 2'!$A$10</c:f>
              <c:strCache>
                <c:ptCount val="1"/>
                <c:pt idx="0">
                  <c:v>PL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'rasiga 2'!$B$1:$G$4</c:f>
              <c:multiLvlStrCache>
                <c:ptCount val="5"/>
                <c:lvl>
                  <c:pt idx="0">
                    <c:v>HIGH</c:v>
                  </c:pt>
                  <c:pt idx="1">
                    <c:v>LOW</c:v>
                  </c:pt>
                  <c:pt idx="2">
                    <c:v>MED</c:v>
                  </c:pt>
                  <c:pt idx="3">
                    <c:v>VERY HIGH</c:v>
                  </c:pt>
                  <c:pt idx="4">
                    <c:v>Grand Total</c:v>
                  </c:pt>
                </c:lvl>
                <c:lvl>
                  <c:pt idx="0">
                    <c:v>Column Labels</c:v>
                  </c:pt>
                </c:lvl>
                <c:lvl>
                  <c:pt idx="0">
                    <c:v>(All)</c:v>
                  </c:pt>
                </c:lvl>
              </c:multiLvlStrCache>
            </c:multiLvlStrRef>
          </c:cat>
          <c:val>
            <c:numRef>
              <c:f>'rasiga 2'!$B$10:$G$10</c:f>
              <c:numCache>
                <c:formatCode>General</c:formatCode>
                <c:ptCount val="6"/>
                <c:pt idx="0">
                  <c:v>29</c:v>
                </c:pt>
                <c:pt idx="1">
                  <c:v>33</c:v>
                </c:pt>
                <c:pt idx="2">
                  <c:v>69</c:v>
                </c:pt>
                <c:pt idx="3">
                  <c:v>12</c:v>
                </c:pt>
                <c:pt idx="4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886-4DCD-968D-E57EC467F0B6}"/>
            </c:ext>
          </c:extLst>
        </c:ser>
        <c:ser>
          <c:idx val="6"/>
          <c:order val="6"/>
          <c:tx>
            <c:strRef>
              <c:f>'rasiga 2'!$A$11</c:f>
              <c:strCache>
                <c:ptCount val="1"/>
                <c:pt idx="0">
                  <c:v>PYZ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'rasiga 2'!$B$1:$G$4</c:f>
              <c:multiLvlStrCache>
                <c:ptCount val="5"/>
                <c:lvl>
                  <c:pt idx="0">
                    <c:v>HIGH</c:v>
                  </c:pt>
                  <c:pt idx="1">
                    <c:v>LOW</c:v>
                  </c:pt>
                  <c:pt idx="2">
                    <c:v>MED</c:v>
                  </c:pt>
                  <c:pt idx="3">
                    <c:v>VERY HIGH</c:v>
                  </c:pt>
                  <c:pt idx="4">
                    <c:v>Grand Total</c:v>
                  </c:pt>
                </c:lvl>
                <c:lvl>
                  <c:pt idx="0">
                    <c:v>Column Labels</c:v>
                  </c:pt>
                </c:lvl>
                <c:lvl>
                  <c:pt idx="0">
                    <c:v>(All)</c:v>
                  </c:pt>
                </c:lvl>
              </c:multiLvlStrCache>
            </c:multiLvlStrRef>
          </c:cat>
          <c:val>
            <c:numRef>
              <c:f>'rasiga 2'!$B$11:$G$11</c:f>
              <c:numCache>
                <c:formatCode>General</c:formatCode>
                <c:ptCount val="6"/>
                <c:pt idx="0">
                  <c:v>26</c:v>
                </c:pt>
                <c:pt idx="1">
                  <c:v>41</c:v>
                </c:pt>
                <c:pt idx="2">
                  <c:v>75</c:v>
                </c:pt>
                <c:pt idx="3">
                  <c:v>15</c:v>
                </c:pt>
                <c:pt idx="4">
                  <c:v>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886-4DCD-968D-E57EC467F0B6}"/>
            </c:ext>
          </c:extLst>
        </c:ser>
        <c:ser>
          <c:idx val="7"/>
          <c:order val="7"/>
          <c:tx>
            <c:strRef>
              <c:f>'rasiga 2'!$A$12</c:f>
              <c:strCache>
                <c:ptCount val="1"/>
                <c:pt idx="0">
                  <c:v>SVG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'rasiga 2'!$B$1:$G$4</c:f>
              <c:multiLvlStrCache>
                <c:ptCount val="5"/>
                <c:lvl>
                  <c:pt idx="0">
                    <c:v>HIGH</c:v>
                  </c:pt>
                  <c:pt idx="1">
                    <c:v>LOW</c:v>
                  </c:pt>
                  <c:pt idx="2">
                    <c:v>MED</c:v>
                  </c:pt>
                  <c:pt idx="3">
                    <c:v>VERY HIGH</c:v>
                  </c:pt>
                  <c:pt idx="4">
                    <c:v>Grand Total</c:v>
                  </c:pt>
                </c:lvl>
                <c:lvl>
                  <c:pt idx="0">
                    <c:v>Column Labels</c:v>
                  </c:pt>
                </c:lvl>
                <c:lvl>
                  <c:pt idx="0">
                    <c:v>(All)</c:v>
                  </c:pt>
                </c:lvl>
              </c:multiLvlStrCache>
            </c:multiLvlStrRef>
          </c:cat>
          <c:val>
            <c:numRef>
              <c:f>'rasiga 2'!$B$12:$G$12</c:f>
              <c:numCache>
                <c:formatCode>General</c:formatCode>
                <c:ptCount val="6"/>
                <c:pt idx="0">
                  <c:v>26</c:v>
                </c:pt>
                <c:pt idx="1">
                  <c:v>43</c:v>
                </c:pt>
                <c:pt idx="2">
                  <c:v>82</c:v>
                </c:pt>
                <c:pt idx="3">
                  <c:v>16</c:v>
                </c:pt>
                <c:pt idx="4">
                  <c:v>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886-4DCD-968D-E57EC467F0B6}"/>
            </c:ext>
          </c:extLst>
        </c:ser>
        <c:ser>
          <c:idx val="8"/>
          <c:order val="8"/>
          <c:tx>
            <c:strRef>
              <c:f>'rasiga 2'!$A$13</c:f>
              <c:strCache>
                <c:ptCount val="1"/>
                <c:pt idx="0">
                  <c:v>TNS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'rasiga 2'!$B$1:$G$4</c:f>
              <c:multiLvlStrCache>
                <c:ptCount val="5"/>
                <c:lvl>
                  <c:pt idx="0">
                    <c:v>HIGH</c:v>
                  </c:pt>
                  <c:pt idx="1">
                    <c:v>LOW</c:v>
                  </c:pt>
                  <c:pt idx="2">
                    <c:v>MED</c:v>
                  </c:pt>
                  <c:pt idx="3">
                    <c:v>VERY HIGH</c:v>
                  </c:pt>
                  <c:pt idx="4">
                    <c:v>Grand Total</c:v>
                  </c:pt>
                </c:lvl>
                <c:lvl>
                  <c:pt idx="0">
                    <c:v>Column Labels</c:v>
                  </c:pt>
                </c:lvl>
                <c:lvl>
                  <c:pt idx="0">
                    <c:v>(All)</c:v>
                  </c:pt>
                </c:lvl>
              </c:multiLvlStrCache>
            </c:multiLvlStrRef>
          </c:cat>
          <c:val>
            <c:numRef>
              <c:f>'rasiga 2'!$B$13:$G$13</c:f>
              <c:numCache>
                <c:formatCode>General</c:formatCode>
                <c:ptCount val="6"/>
                <c:pt idx="0">
                  <c:v>21</c:v>
                </c:pt>
                <c:pt idx="1">
                  <c:v>45</c:v>
                </c:pt>
                <c:pt idx="2">
                  <c:v>71</c:v>
                </c:pt>
                <c:pt idx="3">
                  <c:v>13</c:v>
                </c:pt>
                <c:pt idx="4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886-4DCD-968D-E57EC467F0B6}"/>
            </c:ext>
          </c:extLst>
        </c:ser>
        <c:ser>
          <c:idx val="9"/>
          <c:order val="9"/>
          <c:tx>
            <c:strRef>
              <c:f>'rasiga 2'!$A$14</c:f>
              <c:strCache>
                <c:ptCount val="1"/>
                <c:pt idx="0">
                  <c:v>WBL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'rasiga 2'!$B$1:$G$4</c:f>
              <c:multiLvlStrCache>
                <c:ptCount val="5"/>
                <c:lvl>
                  <c:pt idx="0">
                    <c:v>HIGH</c:v>
                  </c:pt>
                  <c:pt idx="1">
                    <c:v>LOW</c:v>
                  </c:pt>
                  <c:pt idx="2">
                    <c:v>MED</c:v>
                  </c:pt>
                  <c:pt idx="3">
                    <c:v>VERY HIGH</c:v>
                  </c:pt>
                  <c:pt idx="4">
                    <c:v>Grand Total</c:v>
                  </c:pt>
                </c:lvl>
                <c:lvl>
                  <c:pt idx="0">
                    <c:v>Column Labels</c:v>
                  </c:pt>
                </c:lvl>
                <c:lvl>
                  <c:pt idx="0">
                    <c:v>(All)</c:v>
                  </c:pt>
                </c:lvl>
              </c:multiLvlStrCache>
            </c:multiLvlStrRef>
          </c:cat>
          <c:val>
            <c:numRef>
              <c:f>'rasiga 2'!$B$14:$G$14</c:f>
              <c:numCache>
                <c:formatCode>General</c:formatCode>
                <c:ptCount val="6"/>
                <c:pt idx="0">
                  <c:v>25</c:v>
                </c:pt>
                <c:pt idx="1">
                  <c:v>34</c:v>
                </c:pt>
                <c:pt idx="2">
                  <c:v>84</c:v>
                </c:pt>
                <c:pt idx="3">
                  <c:v>13</c:v>
                </c:pt>
                <c:pt idx="4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886-4DCD-968D-E57EC467F0B6}"/>
            </c:ext>
          </c:extLst>
        </c:ser>
        <c:ser>
          <c:idx val="10"/>
          <c:order val="10"/>
          <c:tx>
            <c:strRef>
              <c:f>'rasiga 2'!$A$15</c:f>
              <c:strCache>
                <c:ptCount val="1"/>
                <c:pt idx="0">
                  <c:v>Grand Total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'rasiga 2'!$B$1:$G$4</c:f>
              <c:multiLvlStrCache>
                <c:ptCount val="5"/>
                <c:lvl>
                  <c:pt idx="0">
                    <c:v>HIGH</c:v>
                  </c:pt>
                  <c:pt idx="1">
                    <c:v>LOW</c:v>
                  </c:pt>
                  <c:pt idx="2">
                    <c:v>MED</c:v>
                  </c:pt>
                  <c:pt idx="3">
                    <c:v>VERY HIGH</c:v>
                  </c:pt>
                  <c:pt idx="4">
                    <c:v>Grand Total</c:v>
                  </c:pt>
                </c:lvl>
                <c:lvl>
                  <c:pt idx="0">
                    <c:v>Column Labels</c:v>
                  </c:pt>
                </c:lvl>
                <c:lvl>
                  <c:pt idx="0">
                    <c:v>(All)</c:v>
                  </c:pt>
                </c:lvl>
              </c:multiLvlStrCache>
            </c:multiLvlStrRef>
          </c:cat>
          <c:val>
            <c:numRef>
              <c:f>'rasiga 2'!$B$15:$G$15</c:f>
              <c:numCache>
                <c:formatCode>General</c:formatCode>
                <c:ptCount val="6"/>
                <c:pt idx="0">
                  <c:v>220</c:v>
                </c:pt>
                <c:pt idx="1">
                  <c:v>398</c:v>
                </c:pt>
                <c:pt idx="2">
                  <c:v>778</c:v>
                </c:pt>
                <c:pt idx="3">
                  <c:v>137</c:v>
                </c:pt>
                <c:pt idx="4">
                  <c:v>1533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886-4DCD-968D-E57EC467F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1854576"/>
        <c:axId val="471856336"/>
      </c:barChart>
      <c:catAx>
        <c:axId val="47185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856336"/>
        <c:crosses val="autoZero"/>
        <c:auto val="1"/>
        <c:lblAlgn val="ctr"/>
        <c:lblOffset val="100"/>
        <c:noMultiLvlLbl val="0"/>
      </c:catAx>
      <c:valAx>
        <c:axId val="47185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854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NAME:S.RASIGA</a:t>
            </a:r>
          </a:p>
          <a:p>
            <a:r>
              <a:rPr lang="en-US" sz="2400" dirty="0"/>
              <a:t>REGISTER NO: 3D5D35FF3D2BF4395954B3DF8C2212FF</a:t>
            </a:r>
            <a:endParaRPr lang="zh-CN" altLang="en-US" dirty="0"/>
          </a:p>
          <a:p>
            <a:r>
              <a:rPr lang="en-US" sz="2400" dirty="0"/>
              <a:t>DEPARTMENT: B com Bank management </a:t>
            </a:r>
            <a:endParaRPr lang="zh-CN" altLang="en-US" dirty="0"/>
          </a:p>
          <a:p>
            <a:r>
              <a:rPr lang="en-US" sz="2400" dirty="0"/>
              <a:t>COLLEGE Tagore college of arts and science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TextBox 1048682"/>
          <p:cNvSpPr txBox="1"/>
          <p:nvPr/>
        </p:nvSpPr>
        <p:spPr>
          <a:xfrm>
            <a:off x="377755" y="1454220"/>
            <a:ext cx="7891187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Predict employee performance ratings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key drivers of high and low performances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Detect early warning sign Of turnover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Recommended personalised Development plan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8AF15C-591D-7896-A58D-8E9AB2319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34651C3-30EE-8E92-59DB-C2E2A0F235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8707672"/>
              </p:ext>
            </p:extLst>
          </p:nvPr>
        </p:nvGraphicFramePr>
        <p:xfrm>
          <a:off x="3352800" y="1821656"/>
          <a:ext cx="5029200" cy="3540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1048690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92" name="TextBox 1048691"/>
          <p:cNvSpPr txBox="1"/>
          <p:nvPr/>
        </p:nvSpPr>
        <p:spPr>
          <a:xfrm>
            <a:off x="755332" y="1451609"/>
            <a:ext cx="7381613" cy="17678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structured approach ensures a comprehensive conclusion that provides clarity on the model’s utility and areas for future development.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Box 1048648"/>
          <p:cNvSpPr txBox="1"/>
          <p:nvPr/>
        </p:nvSpPr>
        <p:spPr>
          <a:xfrm>
            <a:off x="775520" y="3219450"/>
            <a:ext cx="7320480" cy="2606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comprehensive problem statement model sets the stage for a Thorough Employee performances analysis,driving Business success through data - driven Insights and strategic Talent management decisions.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42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Develop a data driven framework to measure , analyse and improve employee performance </a:t>
            </a:r>
            <a:endParaRPr lang="zh-CN" altLang="en-US"/>
          </a:p>
          <a:p>
            <a:pPr marL="0" indent="0" algn="l">
              <a:buNone/>
            </a:pPr>
            <a:r>
              <a:rPr lang="en-US" altLang="en-US"/>
              <a:t>Identify key drivers of success And inform strategic Talent management decisions </a:t>
            </a:r>
            <a:endParaRPr lang="zh-CN" altLang="en-US"/>
          </a:p>
          <a:p>
            <a:pPr marL="0" indent="0" algn="l">
              <a:buNone/>
            </a:pPr>
            <a:r>
              <a:rPr lang="en-US" altLang="en-US"/>
              <a:t>Enhance business Outcomes through Optimzed Employee performance 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1" name="TextBox 1048660"/>
          <p:cNvSpPr txBox="1"/>
          <p:nvPr/>
        </p:nvSpPr>
        <p:spPr>
          <a:xfrm>
            <a:off x="699451" y="2019299"/>
            <a:ext cx="7614481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1.HR managers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2.Talent management teams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Line managers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Leadership team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5.Employment Development Specialist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6. Recruiters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7. Compensation and Benefits Analysts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8.Data analyst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62" name="TextBox 1048661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8" name="TextBox 1048667"/>
          <p:cNvSpPr txBox="1"/>
          <p:nvPr/>
        </p:nvSpPr>
        <p:spPr>
          <a:xfrm>
            <a:off x="2661490" y="2310129"/>
            <a:ext cx="5556475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Empower HR is comprehensive solution that that combines advance anaLystics, machine learning , And data visualisation to Help Organisation Optimize employees Performances and drive business success 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0" name="TextBox 1048669"/>
          <p:cNvSpPr txBox="1"/>
          <p:nvPr/>
        </p:nvSpPr>
        <p:spPr>
          <a:xfrm>
            <a:off x="395046" y="1592672"/>
            <a:ext cx="7597187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Dataset provides a comprehensive view of employee performances Demographic And job related variables Enable analysis and modeling To drive talent management decisions 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48677"/>
          <p:cNvSpPr txBox="1"/>
          <p:nvPr/>
        </p:nvSpPr>
        <p:spPr>
          <a:xfrm>
            <a:off x="752475" y="1483014"/>
            <a:ext cx="7548003" cy="13487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IF(Z8&gt;=5,"VERYHIGH",IF(Z8&gt;=4,"HIGH"IF(Z8&gt;=3,"MED",IF("TRUE","LOW",)))))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320</Words>
  <Application>Microsoft Office PowerPoint</Application>
  <PresentationFormat>Widescreen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3</cp:revision>
  <dcterms:created xsi:type="dcterms:W3CDTF">2024-03-27T19:07:22Z</dcterms:created>
  <dcterms:modified xsi:type="dcterms:W3CDTF">2024-09-10T19:23:03Z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b4e1a57ddf6f4e1993ee099589dba28b</vt:lpwstr>
  </property>
</Properties>
</file>