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53" r:id="rId1"/>
  </p:sldMasterIdLst>
  <p:notesMasterIdLst>
    <p:notesMasterId r:id="rId17"/>
  </p:notesMasterIdLst>
  <p:sldIdLst>
    <p:sldId id="256" r:id="rId2"/>
    <p:sldId id="269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379" autoAdjust="0"/>
  </p:normalViewPr>
  <p:slideViewPr>
    <p:cSldViewPr snapToGrid="0">
      <p:cViewPr varScale="1">
        <p:scale>
          <a:sx n="63" d="100"/>
          <a:sy n="63" d="100"/>
        </p:scale>
        <p:origin x="14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FC29E-34CA-48C4-9815-D632A57BB252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4A778-029C-4A05-8708-05E345EC0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10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4A778-029C-4A05-8708-05E345EC01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73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4A778-029C-4A05-8708-05E345EC01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09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4A778-029C-4A05-8708-05E345EC01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28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4A778-029C-4A05-8708-05E345EC01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07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4A778-029C-4A05-8708-05E345EC01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95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4A778-029C-4A05-8708-05E345EC01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33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4A778-029C-4A05-8708-05E345EC01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82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4A778-029C-4A05-8708-05E345EC01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55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4A778-029C-4A05-8708-05E345EC01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57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4A778-029C-4A05-8708-05E345EC01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32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4A778-029C-4A05-8708-05E345EC01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34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4A778-029C-4A05-8708-05E345EC01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5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418" y="6432552"/>
            <a:ext cx="1371957" cy="273049"/>
          </a:xfrm>
        </p:spPr>
        <p:txBody>
          <a:bodyPr/>
          <a:lstStyle/>
          <a:p>
            <a:fld id="{B75FACC3-93C7-5743-AB90-34F0AA4F8033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491" y="6432552"/>
            <a:ext cx="5654560" cy="27304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5035" y="6432552"/>
            <a:ext cx="1219519" cy="273049"/>
          </a:xfrm>
        </p:spPr>
        <p:txBody>
          <a:bodyPr/>
          <a:lstStyle/>
          <a:p>
            <a:fld id="{F185F47B-E53E-5B4A-A3FF-EA5A24B7C16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3403600"/>
            <a:ext cx="503051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533401"/>
            <a:ext cx="503051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593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ACC3-93C7-5743-AB90-34F0AA4F8033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F47B-E53E-5B4A-A3FF-EA5A24B7C16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286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ACC3-93C7-5743-AB90-34F0AA4F8033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F47B-E53E-5B4A-A3FF-EA5A24B7C16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491" y="533400"/>
            <a:ext cx="7469544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3695" y="533400"/>
            <a:ext cx="236281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921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ACC3-93C7-5743-AB90-34F0AA4F8033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F47B-E53E-5B4A-A3FF-EA5A24B7C16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76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ACC3-93C7-5743-AB90-34F0AA4F8033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F47B-E53E-5B4A-A3FF-EA5A24B7C16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3124200"/>
            <a:ext cx="8689063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491" y="533400"/>
            <a:ext cx="8689063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791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ACC3-93C7-5743-AB90-34F0AA4F8033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F47B-E53E-5B4A-A3FF-EA5A24B7C16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6021" y="1828800"/>
            <a:ext cx="4253068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489" y="1828800"/>
            <a:ext cx="4253068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0840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ACC3-93C7-5743-AB90-34F0AA4F8033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F47B-E53E-5B4A-A3FF-EA5A24B7C16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1485" y="2590800"/>
            <a:ext cx="4253068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1485" y="1828800"/>
            <a:ext cx="4253068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490" y="2590800"/>
            <a:ext cx="4253068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0" y="1828800"/>
            <a:ext cx="4253068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488" y="533400"/>
            <a:ext cx="8689065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3602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ACC3-93C7-5743-AB90-34F0AA4F8033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F47B-E53E-5B4A-A3FF-EA5A24B7C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979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ACC3-93C7-5743-AB90-34F0AA4F8033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F47B-E53E-5B4A-A3FF-EA5A24B7C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6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ACC3-93C7-5743-AB90-34F0AA4F8033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F47B-E53E-5B4A-A3FF-EA5A24B7C16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341" y="533400"/>
            <a:ext cx="5868928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0" y="2209800"/>
            <a:ext cx="4115872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490" y="533400"/>
            <a:ext cx="4115872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250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7340" y="533400"/>
            <a:ext cx="578167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0" y="2209800"/>
            <a:ext cx="4115872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490" y="533400"/>
            <a:ext cx="4115872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393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4418" y="6155268"/>
            <a:ext cx="137195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75FACC3-93C7-5743-AB90-34F0AA4F8033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491" y="6155268"/>
            <a:ext cx="565456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5035" y="6155268"/>
            <a:ext cx="121951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185F47B-E53E-5B4A-A3FF-EA5A24B7C16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0" y="1828800"/>
            <a:ext cx="8689064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490" y="533400"/>
            <a:ext cx="8689064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609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54" r:id="rId1"/>
    <p:sldLayoutId id="2147484655" r:id="rId2"/>
    <p:sldLayoutId id="2147484656" r:id="rId3"/>
    <p:sldLayoutId id="2147484657" r:id="rId4"/>
    <p:sldLayoutId id="2147484658" r:id="rId5"/>
    <p:sldLayoutId id="2147484659" r:id="rId6"/>
    <p:sldLayoutId id="2147484660" r:id="rId7"/>
    <p:sldLayoutId id="2147484661" r:id="rId8"/>
    <p:sldLayoutId id="2147484662" r:id="rId9"/>
    <p:sldLayoutId id="2147484663" r:id="rId10"/>
    <p:sldLayoutId id="214748466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Document.png" TargetMode="Externa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ColumnFamily.png" TargetMode="Externa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Graph.p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Polyglot.p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nosql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Relational.p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KeyValue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291" y="4889500"/>
            <a:ext cx="5030511" cy="13970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>
                <a:latin typeface="Bookman Old Style" panose="02050604050505020204" pitchFamily="18" charset="0"/>
              </a:rPr>
              <a:t>Rasika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Samarakoon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536700"/>
            <a:ext cx="5119410" cy="23622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ambria" panose="02040503050406030204" pitchFamily="18" charset="0"/>
              </a:rPr>
              <a:t>Introduction to </a:t>
            </a:r>
            <a:r>
              <a:rPr lang="en-US" sz="7200" dirty="0"/>
              <a:t>NoSQL</a:t>
            </a:r>
            <a:br>
              <a:rPr lang="en-US" sz="7200" dirty="0"/>
            </a:br>
            <a:r>
              <a:rPr lang="en-US" sz="4400" dirty="0">
                <a:latin typeface="Cambria" panose="02040503050406030204" pitchFamily="18" charset="0"/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223665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490" y="1828800"/>
            <a:ext cx="8689064" cy="3403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A set of named fields and values 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Can be stored as JSON, XML, plain text etc..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Can query based on fields.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Some DBMS support secondary indexes.   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Atomic transactions only at document level.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490" y="114300"/>
            <a:ext cx="8689064" cy="1066800"/>
          </a:xfrm>
        </p:spPr>
        <p:txBody>
          <a:bodyPr/>
          <a:lstStyle/>
          <a:p>
            <a:r>
              <a:rPr lang="en-US" dirty="0"/>
              <a:t>Document databases</a:t>
            </a:r>
          </a:p>
        </p:txBody>
      </p:sp>
      <p:sp>
        <p:nvSpPr>
          <p:cNvPr id="5" name="AutoShape 2" descr="Image result for mongod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233" y="1531281"/>
            <a:ext cx="2533333" cy="1095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3887" y="3092415"/>
            <a:ext cx="2047407" cy="12128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97610" y="4909234"/>
            <a:ext cx="1313887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hlinkClick r:id="rId5" action="ppaction://hlinkfile"/>
              </a:rPr>
              <a:t>Example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08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290" y="1828800"/>
            <a:ext cx="8689064" cy="33782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Group the data into families(based on access patterns)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Column families stored in separate files.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High performance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Fewer reads(avoid joins to read related data)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Columns are not static(store sparse data)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Atomic transactions on single column family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290" y="201762"/>
            <a:ext cx="8689064" cy="1066800"/>
          </a:xfrm>
        </p:spPr>
        <p:txBody>
          <a:bodyPr>
            <a:normAutofit/>
          </a:bodyPr>
          <a:lstStyle/>
          <a:p>
            <a:r>
              <a:rPr lang="en-US" sz="4000" dirty="0"/>
              <a:t>Column Family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800" y="1677988"/>
            <a:ext cx="2311400" cy="1532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6180" y="3861032"/>
            <a:ext cx="1800119" cy="6876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95866" y="4876129"/>
            <a:ext cx="1080745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>
                <a:hlinkClick r:id="rId5" action="ppaction://hlinkfile"/>
              </a:rPr>
              <a:t>Example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56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826" y="1822347"/>
            <a:ext cx="8689064" cy="41910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Stores two type of information</a:t>
            </a:r>
          </a:p>
          <a:p>
            <a:pPr lvl="1"/>
            <a:r>
              <a:rPr lang="en-US" sz="2400" dirty="0">
                <a:latin typeface="Bookman Old Style" panose="02050604050505020204" pitchFamily="18" charset="0"/>
              </a:rPr>
              <a:t>Nodes(Entities)</a:t>
            </a:r>
          </a:p>
          <a:p>
            <a:pPr lvl="1"/>
            <a:r>
              <a:rPr lang="en-US" sz="2400" dirty="0">
                <a:latin typeface="Bookman Old Style" panose="02050604050505020204" pitchFamily="18" charset="0"/>
              </a:rPr>
              <a:t>Edges(Relationships) -  can have direction.</a:t>
            </a:r>
          </a:p>
          <a:p>
            <a:pPr marL="457200" lvl="1" indent="0">
              <a:buNone/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Efficiently perform queries that traverse the network.</a:t>
            </a:r>
          </a:p>
          <a:p>
            <a:pPr marL="457200" lvl="1" indent="0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(Relational counterpart takes complex joins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80060" indent="-342900"/>
            <a:r>
              <a:rPr lang="en-US" dirty="0"/>
              <a:t>Supports ACID !</a:t>
            </a:r>
          </a:p>
          <a:p>
            <a:pPr marL="457200" lvl="1" indent="0">
              <a:buNone/>
            </a:pPr>
            <a:r>
              <a:rPr lang="en-US" dirty="0"/>
              <a:t>									        								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490" y="63500"/>
            <a:ext cx="8689064" cy="1066800"/>
          </a:xfrm>
        </p:spPr>
        <p:txBody>
          <a:bodyPr>
            <a:normAutofit/>
          </a:bodyPr>
          <a:lstStyle/>
          <a:p>
            <a:r>
              <a:rPr lang="en-US" sz="4400" dirty="0"/>
              <a:t>Graph databases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173" y="1638300"/>
            <a:ext cx="1704762" cy="685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700" y="2680725"/>
            <a:ext cx="2173965" cy="938732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1598749" y="2508061"/>
            <a:ext cx="7377218" cy="3365500"/>
          </a:xfrm>
          <a:prstGeom prst="wedgeEllipseCallout">
            <a:avLst>
              <a:gd name="adj1" fmla="val -53653"/>
              <a:gd name="adj2" fmla="val 614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Bradley Hand ITC" panose="03070402050302030203" pitchFamily="66" charset="0"/>
              </a:rPr>
              <a:t>We are not Google, Amazon or Facebook…</a:t>
            </a:r>
          </a:p>
          <a:p>
            <a:pPr algn="ctr"/>
            <a:r>
              <a:rPr lang="en-US" sz="3600" dirty="0">
                <a:latin typeface="Bradley Hand ITC" panose="03070402050302030203" pitchFamily="66" charset="0"/>
              </a:rPr>
              <a:t>So why should we care ?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93881" y="3917847"/>
            <a:ext cx="1716458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lvl="1"/>
            <a:r>
              <a:rPr lang="en-US" sz="2000" dirty="0">
                <a:hlinkClick r:id="rId4" action="ppaction://hlinkfile"/>
              </a:rPr>
              <a:t>Example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447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490" y="1168400"/>
            <a:ext cx="8689064" cy="4445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High availability/scalability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Performance/higher throughput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Easy, Agile and flexible, no schema migrations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Capture data and structure asynchronously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 Isomorphic applications(</a:t>
            </a:r>
            <a:r>
              <a:rPr lang="en-US" sz="2400" dirty="0" err="1">
                <a:latin typeface="Bookman Old Style" panose="02050604050505020204" pitchFamily="18" charset="0"/>
              </a:rPr>
              <a:t>javascript</a:t>
            </a:r>
            <a:r>
              <a:rPr lang="en-US" sz="2400" dirty="0">
                <a:latin typeface="Bookman Old Style" panose="02050604050505020204" pitchFamily="18" charset="0"/>
              </a:rPr>
              <a:t>/Node/</a:t>
            </a:r>
            <a:r>
              <a:rPr lang="en-US" sz="2400" dirty="0" err="1">
                <a:latin typeface="Bookman Old Style" panose="02050604050505020204" pitchFamily="18" charset="0"/>
              </a:rPr>
              <a:t>MongoDB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Storing 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latin typeface="Bookman Old Style" panose="02050604050505020204" pitchFamily="18" charset="0"/>
              </a:rPr>
              <a:t>Cache/Session data(shopping cart)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latin typeface="Bookman Old Style" panose="02050604050505020204" pitchFamily="18" charset="0"/>
              </a:rPr>
              <a:t>User profiles/Logs/Product catalogs/communication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latin typeface="Bookman Old Style" panose="02050604050505020204" pitchFamily="18" charset="0"/>
              </a:rPr>
              <a:t>Graph structures(Path finding, connected data)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Polyglot solutions(micro services)    </a:t>
            </a:r>
            <a:r>
              <a:rPr lang="en-US" sz="2400" dirty="0">
                <a:latin typeface="Bookman Old Style" panose="02050604050505020204" pitchFamily="18" charset="0"/>
                <a:hlinkClick r:id="rId3" action="ppaction://hlinkfile"/>
              </a:rPr>
              <a:t>Example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490" y="12700"/>
            <a:ext cx="8689064" cy="1066800"/>
          </a:xfrm>
        </p:spPr>
        <p:txBody>
          <a:bodyPr>
            <a:normAutofit/>
          </a:bodyPr>
          <a:lstStyle/>
          <a:p>
            <a:r>
              <a:rPr lang="en-US" sz="4400" dirty="0"/>
              <a:t>Applications/Advantages</a:t>
            </a:r>
          </a:p>
        </p:txBody>
      </p:sp>
    </p:spTree>
    <p:extLst>
      <p:ext uri="{BB962C8B-B14F-4D97-AF65-F5344CB8AC3E}">
        <p14:creationId xmlns:p14="http://schemas.microsoft.com/office/powerpoint/2010/main" val="834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490" y="1320800"/>
            <a:ext cx="8689064" cy="4191000"/>
          </a:xfrm>
        </p:spPr>
        <p:txBody>
          <a:bodyPr>
            <a:normAutofit/>
          </a:bodyPr>
          <a:lstStyle/>
          <a:p>
            <a:endParaRPr lang="en-US" sz="2800" dirty="0">
              <a:latin typeface="Bookman Old Style" panose="02050604050505020204" pitchFamily="18" charset="0"/>
              <a:hlinkClick r:id="rId3"/>
            </a:endParaRPr>
          </a:p>
          <a:p>
            <a:r>
              <a:rPr lang="en-US" sz="3200" dirty="0">
                <a:latin typeface="Bookman Old Style" panose="02050604050505020204" pitchFamily="18" charset="0"/>
              </a:rPr>
              <a:t>Explore more</a:t>
            </a:r>
          </a:p>
          <a:p>
            <a:r>
              <a:rPr lang="en-US" sz="3200" dirty="0">
                <a:latin typeface="Bookman Old Style" panose="02050604050505020204" pitchFamily="18" charset="0"/>
              </a:rPr>
              <a:t>Learn modeling and designing(New way of thinking)</a:t>
            </a:r>
          </a:p>
          <a:p>
            <a:r>
              <a:rPr lang="en-US" sz="3200" dirty="0">
                <a:latin typeface="Bookman Old Style" panose="02050604050505020204" pitchFamily="18" charset="0"/>
              </a:rPr>
              <a:t>Evaluate possible use cases</a:t>
            </a:r>
          </a:p>
          <a:p>
            <a:r>
              <a:rPr lang="en-US" sz="3200" dirty="0">
                <a:latin typeface="Bookman Old Style" panose="02050604050505020204" pitchFamily="18" charset="0"/>
              </a:rPr>
              <a:t>Use it where applicable</a:t>
            </a:r>
            <a:endParaRPr lang="en-US" sz="3200" dirty="0">
              <a:latin typeface="Bookman Old Style" panose="02050604050505020204" pitchFamily="18" charset="0"/>
              <a:hlinkClick r:id="rId3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490" y="254000"/>
            <a:ext cx="8689064" cy="1066800"/>
          </a:xfrm>
        </p:spPr>
        <p:txBody>
          <a:bodyPr>
            <a:normAutofit/>
          </a:bodyPr>
          <a:lstStyle/>
          <a:p>
            <a:r>
              <a:rPr lang="en-US" sz="4800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20364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490" y="3149600"/>
            <a:ext cx="8689064" cy="2108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>
              <a:solidFill>
                <a:schemeClr val="accent1">
                  <a:lumMod val="50000"/>
                </a:schemeClr>
              </a:solidFill>
              <a:latin typeface="Bodoni MT Black" panose="02070A03080606020203" pitchFamily="18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Bookman Old Style" panose="02050604050505020204" pitchFamily="18" charset="0"/>
              </a:rPr>
              <a:t>Questions ???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490" y="1155700"/>
            <a:ext cx="8689064" cy="106680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5238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Basic Introduction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Refresh on Relational Databases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Emergence of NoSQL databases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Common features &amp; Types of NoSQL databases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Applications/Advantages of NOSQL</a:t>
            </a:r>
          </a:p>
          <a:p>
            <a:pPr lvl="8"/>
            <a:endParaRPr lang="en-US" dirty="0"/>
          </a:p>
          <a:p>
            <a:pPr marL="3657600" lvl="8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490" y="266700"/>
            <a:ext cx="8689064" cy="1066800"/>
          </a:xfrm>
        </p:spPr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838200" y="653086"/>
            <a:ext cx="10351178" cy="4931285"/>
          </a:xfrm>
          <a:prstGeom prst="wedgeEllipseCallout">
            <a:avLst>
              <a:gd name="adj1" fmla="val -43163"/>
              <a:gd name="adj2" fmla="val 6198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Bradley Hand ITC" panose="03070402050302030203" pitchFamily="66" charset="0"/>
              </a:rPr>
              <a:t>What the heck is NoSQL ?</a:t>
            </a:r>
          </a:p>
        </p:txBody>
      </p:sp>
    </p:spTree>
    <p:extLst>
      <p:ext uri="{BB962C8B-B14F-4D97-AF65-F5344CB8AC3E}">
        <p14:creationId xmlns:p14="http://schemas.microsoft.com/office/powerpoint/2010/main" val="400453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New class of databases that don’t use relational methodology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NoSQL = Non-Relational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US" dirty="0"/>
              <a:t>NoSQL </a:t>
            </a:r>
            <a:r>
              <a:rPr lang="en-GB" dirty="0"/>
              <a:t>?</a:t>
            </a: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1943100" y="3454400"/>
            <a:ext cx="7797800" cy="2946400"/>
          </a:xfrm>
          <a:prstGeom prst="wedgeEllipseCallout">
            <a:avLst>
              <a:gd name="adj1" fmla="val -52803"/>
              <a:gd name="adj2" fmla="val 588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Bradley Hand ITC" panose="03070402050302030203" pitchFamily="66" charset="0"/>
              </a:rPr>
              <a:t>Hang on… </a:t>
            </a:r>
          </a:p>
          <a:p>
            <a:pPr algn="ctr"/>
            <a:r>
              <a:rPr lang="en-US" sz="4800" b="1" dirty="0">
                <a:latin typeface="Bradley Hand ITC" panose="03070402050302030203" pitchFamily="66" charset="0"/>
              </a:rPr>
              <a:t>Don’t remember relational concepts.. Need a refresh !</a:t>
            </a:r>
          </a:p>
        </p:txBody>
      </p:sp>
    </p:spTree>
    <p:extLst>
      <p:ext uri="{BB962C8B-B14F-4D97-AF65-F5344CB8AC3E}">
        <p14:creationId xmlns:p14="http://schemas.microsoft.com/office/powerpoint/2010/main" val="69514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66446" y="1778000"/>
            <a:ext cx="3490453" cy="28829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66900"/>
            <a:ext cx="6339214" cy="487680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Bookman Old Style" panose="02050604050505020204" pitchFamily="18" charset="0"/>
              </a:rPr>
              <a:t>Store data in tables(rows and columns)</a:t>
            </a:r>
          </a:p>
          <a:p>
            <a:r>
              <a:rPr lang="en-GB" sz="2400" dirty="0">
                <a:latin typeface="Bookman Old Style" panose="02050604050505020204" pitchFamily="18" charset="0"/>
              </a:rPr>
              <a:t>Has a rigid/fixed structure(schema)</a:t>
            </a:r>
          </a:p>
          <a:p>
            <a:r>
              <a:rPr lang="en-GB" sz="2400" dirty="0">
                <a:latin typeface="Bookman Old Style" panose="02050604050505020204" pitchFamily="18" charset="0"/>
              </a:rPr>
              <a:t>Normalization(normal forms) </a:t>
            </a:r>
          </a:p>
          <a:p>
            <a:r>
              <a:rPr lang="en-GB" sz="2400" dirty="0">
                <a:latin typeface="Bookman Old Style" panose="02050604050505020204" pitchFamily="18" charset="0"/>
              </a:rPr>
              <a:t>Primary keys and indexes</a:t>
            </a:r>
          </a:p>
          <a:p>
            <a:r>
              <a:rPr lang="en-GB" sz="2400" dirty="0">
                <a:latin typeface="Bookman Old Style" panose="02050604050505020204" pitchFamily="18" charset="0"/>
              </a:rPr>
              <a:t>Foreign key(referential integrity)</a:t>
            </a:r>
          </a:p>
          <a:p>
            <a:r>
              <a:rPr lang="en-GB" sz="2400" dirty="0">
                <a:latin typeface="Bookman Old Style" panose="02050604050505020204" pitchFamily="18" charset="0"/>
              </a:rPr>
              <a:t>Use SQL to query and manipulate.</a:t>
            </a:r>
          </a:p>
          <a:p>
            <a:r>
              <a:rPr lang="en-GB" sz="2400" dirty="0">
                <a:latin typeface="Bookman Old Style" panose="02050604050505020204" pitchFamily="18" charset="0"/>
              </a:rPr>
              <a:t>Needs mapping to application entities(ORM)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390" y="381000"/>
            <a:ext cx="8689064" cy="1066800"/>
          </a:xfrm>
        </p:spPr>
        <p:txBody>
          <a:bodyPr/>
          <a:lstStyle/>
          <a:p>
            <a:r>
              <a:rPr lang="en-GB" dirty="0"/>
              <a:t>Relational Databases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91500" y="542821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 action="ppaction://hlinkfile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8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600" dirty="0">
                <a:latin typeface="Bookman Old Style" panose="02050604050505020204" pitchFamily="18" charset="0"/>
              </a:rPr>
              <a:t>Consistency by implementing ACID transactions.</a:t>
            </a:r>
          </a:p>
          <a:p>
            <a:pPr marL="0" indent="0">
              <a:buNone/>
            </a:pPr>
            <a:endParaRPr lang="en-GB" dirty="0">
              <a:latin typeface="Bookman Old Style" panose="02050604050505020204" pitchFamily="18" charset="0"/>
            </a:endParaRPr>
          </a:p>
          <a:p>
            <a:r>
              <a:rPr lang="en-GB" sz="24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A</a:t>
            </a:r>
            <a:r>
              <a:rPr lang="en-GB" sz="2400" dirty="0">
                <a:latin typeface="Bookman Old Style" panose="02050604050505020204" pitchFamily="18" charset="0"/>
              </a:rPr>
              <a:t>tomic</a:t>
            </a:r>
          </a:p>
          <a:p>
            <a:r>
              <a:rPr lang="en-GB" sz="24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C</a:t>
            </a:r>
            <a:r>
              <a:rPr lang="en-GB" sz="2400" dirty="0">
                <a:latin typeface="Bookman Old Style" panose="02050604050505020204" pitchFamily="18" charset="0"/>
              </a:rPr>
              <a:t>onsitent</a:t>
            </a:r>
          </a:p>
          <a:p>
            <a:r>
              <a:rPr lang="en-GB" sz="24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I</a:t>
            </a:r>
            <a:r>
              <a:rPr lang="en-GB" sz="2400" dirty="0">
                <a:latin typeface="Bookman Old Style" panose="02050604050505020204" pitchFamily="18" charset="0"/>
              </a:rPr>
              <a:t>solation</a:t>
            </a:r>
          </a:p>
          <a:p>
            <a:r>
              <a:rPr lang="en-GB" sz="24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D</a:t>
            </a:r>
            <a:r>
              <a:rPr lang="en-GB" sz="2400" dirty="0">
                <a:latin typeface="Bookman Old Style" panose="02050604050505020204" pitchFamily="18" charset="0"/>
              </a:rPr>
              <a:t>urable</a:t>
            </a:r>
          </a:p>
          <a:p>
            <a:pPr marL="0" indent="0">
              <a:buNone/>
            </a:pPr>
            <a:endParaRPr lang="en-GB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GB" sz="2400" dirty="0">
                <a:latin typeface="Bookman Old Style" panose="02050604050505020204" pitchFamily="18" charset="0"/>
              </a:rPr>
              <a:t>Involves locking. 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contd.</a:t>
            </a:r>
            <a:endParaRPr lang="en-US" dirty="0"/>
          </a:p>
        </p:txBody>
      </p:sp>
      <p:sp>
        <p:nvSpPr>
          <p:cNvPr id="4" name="Oval Callout 3"/>
          <p:cNvSpPr/>
          <p:nvPr/>
        </p:nvSpPr>
        <p:spPr>
          <a:xfrm>
            <a:off x="3429000" y="2781300"/>
            <a:ext cx="6718300" cy="3060700"/>
          </a:xfrm>
          <a:prstGeom prst="wedgeEllipseCallout">
            <a:avLst>
              <a:gd name="adj1" fmla="val -55758"/>
              <a:gd name="adj2" fmla="val 71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radley Hand ITC" panose="03070402050302030203" pitchFamily="66" charset="0"/>
              </a:rPr>
              <a:t>So what’s wrong with Relational… </a:t>
            </a:r>
          </a:p>
          <a:p>
            <a:pPr algn="ctr"/>
            <a:r>
              <a:rPr lang="en-US" sz="4400" dirty="0">
                <a:latin typeface="Bradley Hand ITC" panose="03070402050302030203" pitchFamily="66" charset="0"/>
              </a:rPr>
              <a:t>Why NoSQL ?</a:t>
            </a:r>
          </a:p>
        </p:txBody>
      </p:sp>
    </p:spTree>
    <p:extLst>
      <p:ext uri="{BB962C8B-B14F-4D97-AF65-F5344CB8AC3E}">
        <p14:creationId xmlns:p14="http://schemas.microsoft.com/office/powerpoint/2010/main" val="391046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490" y="1435100"/>
            <a:ext cx="8689064" cy="4445000"/>
          </a:xfrm>
        </p:spPr>
        <p:txBody>
          <a:bodyPr>
            <a:noAutofit/>
          </a:bodyPr>
          <a:lstStyle/>
          <a:p>
            <a:r>
              <a:rPr lang="en-GB" sz="2200" dirty="0">
                <a:latin typeface="Bookman Old Style" panose="02050604050505020204" pitchFamily="18" charset="0"/>
              </a:rPr>
              <a:t>Limitations/challenges of Relational Databases</a:t>
            </a:r>
          </a:p>
          <a:p>
            <a:pPr lvl="1"/>
            <a:r>
              <a:rPr lang="en-GB" sz="2200" dirty="0">
                <a:latin typeface="Bookman Old Style" panose="02050604050505020204" pitchFamily="18" charset="0"/>
              </a:rPr>
              <a:t>Scalability(</a:t>
            </a:r>
            <a:r>
              <a:rPr lang="en-GB" sz="2200" dirty="0" err="1">
                <a:latin typeface="Bookman Old Style" panose="02050604050505020204" pitchFamily="18" charset="0"/>
              </a:rPr>
              <a:t>Sharding</a:t>
            </a:r>
            <a:r>
              <a:rPr lang="en-GB" sz="2200" dirty="0">
                <a:latin typeface="Bookman Old Style" panose="02050604050505020204" pitchFamily="18" charset="0"/>
              </a:rPr>
              <a:t> and distributed joins are hard)</a:t>
            </a:r>
          </a:p>
          <a:p>
            <a:pPr lvl="1"/>
            <a:r>
              <a:rPr lang="en-GB" sz="2200" dirty="0">
                <a:latin typeface="Bookman Old Style" panose="02050604050505020204" pitchFamily="18" charset="0"/>
              </a:rPr>
              <a:t>Availability(Need to update multiple copies)</a:t>
            </a:r>
          </a:p>
          <a:p>
            <a:r>
              <a:rPr lang="en-GB" sz="2200" dirty="0">
                <a:latin typeface="Bookman Old Style" panose="02050604050505020204" pitchFamily="18" charset="0"/>
              </a:rPr>
              <a:t>Highly available or scalable relational solutions are expensive.</a:t>
            </a:r>
          </a:p>
          <a:p>
            <a:r>
              <a:rPr lang="en-GB" sz="2200" dirty="0">
                <a:latin typeface="Bookman Old Style" panose="02050604050505020204" pitchFamily="18" charset="0"/>
              </a:rPr>
              <a:t>Consistency can be relaxed.  </a:t>
            </a:r>
          </a:p>
          <a:p>
            <a:r>
              <a:rPr lang="en-GB" sz="2200" dirty="0">
                <a:latin typeface="Bookman Old Style" panose="02050604050505020204" pitchFamily="18" charset="0"/>
              </a:rPr>
              <a:t>CAP theorem</a:t>
            </a:r>
          </a:p>
          <a:p>
            <a:r>
              <a:rPr lang="en-GB" sz="2200" dirty="0">
                <a:latin typeface="Bookman Old Style" panose="02050604050505020204" pitchFamily="18" charset="0"/>
              </a:rPr>
              <a:t>Alternative to ACID </a:t>
            </a:r>
          </a:p>
          <a:p>
            <a:pPr lvl="1"/>
            <a:r>
              <a:rPr lang="en-GB" sz="22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Ba</a:t>
            </a:r>
            <a:r>
              <a:rPr lang="en-GB" sz="2200" dirty="0">
                <a:latin typeface="Bookman Old Style" panose="02050604050505020204" pitchFamily="18" charset="0"/>
              </a:rPr>
              <a:t>sic Availability</a:t>
            </a:r>
          </a:p>
          <a:p>
            <a:pPr lvl="1"/>
            <a:r>
              <a:rPr lang="en-GB" sz="22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S</a:t>
            </a:r>
            <a:r>
              <a:rPr lang="en-GB" sz="2200" dirty="0">
                <a:latin typeface="Bookman Old Style" panose="02050604050505020204" pitchFamily="18" charset="0"/>
              </a:rPr>
              <a:t>oft-state</a:t>
            </a:r>
          </a:p>
          <a:p>
            <a:pPr lvl="1"/>
            <a:r>
              <a:rPr lang="en-GB" sz="22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E</a:t>
            </a:r>
            <a:r>
              <a:rPr lang="en-GB" sz="2200" dirty="0">
                <a:latin typeface="Bookman Old Style" panose="02050604050505020204" pitchFamily="18" charset="0"/>
              </a:rPr>
              <a:t>ventual consistency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490" y="114300"/>
            <a:ext cx="8689064" cy="1066800"/>
          </a:xfrm>
        </p:spPr>
        <p:txBody>
          <a:bodyPr/>
          <a:lstStyle/>
          <a:p>
            <a:r>
              <a:rPr lang="en-GB" dirty="0"/>
              <a:t>Need for </a:t>
            </a:r>
            <a:r>
              <a:rPr lang="en-GB" dirty="0" err="1"/>
              <a:t>NoSQL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022" y="3408311"/>
            <a:ext cx="3740604" cy="334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9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Bookman Old Style" panose="02050604050505020204" pitchFamily="18" charset="0"/>
              </a:rPr>
              <a:t>Non relational databases with BASE properties.</a:t>
            </a:r>
          </a:p>
          <a:p>
            <a:r>
              <a:rPr lang="en-GB" sz="2400" dirty="0">
                <a:latin typeface="Bookman Old Style" panose="02050604050505020204" pitchFamily="18" charset="0"/>
              </a:rPr>
              <a:t>Consistency is tuneable</a:t>
            </a:r>
          </a:p>
          <a:p>
            <a:r>
              <a:rPr lang="en-US" sz="2400" dirty="0" err="1">
                <a:latin typeface="Bookman Old Style" panose="02050604050505020204" pitchFamily="18" charset="0"/>
              </a:rPr>
              <a:t>Schemaless</a:t>
            </a:r>
            <a:r>
              <a:rPr lang="en-US" sz="2400" dirty="0">
                <a:latin typeface="Bookman Old Style" panose="02050604050505020204" pitchFamily="18" charset="0"/>
              </a:rPr>
              <a:t>(Structure lives in the application)</a:t>
            </a:r>
          </a:p>
          <a:p>
            <a:r>
              <a:rPr lang="en-GB" sz="2400" dirty="0">
                <a:latin typeface="Bookman Old Style" panose="02050604050505020204" pitchFamily="18" charset="0"/>
              </a:rPr>
              <a:t>Stored in different formats depending on the DBMS(JSON, C# objects, XML, plain text)</a:t>
            </a:r>
          </a:p>
          <a:p>
            <a:r>
              <a:rPr lang="en-GB" sz="2400" dirty="0">
                <a:latin typeface="Bookman Old Style" panose="02050604050505020204" pitchFamily="18" charset="0"/>
              </a:rPr>
              <a:t>Higher performance/response time(Not all the cases)</a:t>
            </a:r>
          </a:p>
          <a:p>
            <a:r>
              <a:rPr lang="en-GB" sz="2400" dirty="0">
                <a:latin typeface="Bookman Old Style" panose="02050604050505020204" pitchFamily="18" charset="0"/>
              </a:rPr>
              <a:t>Most of them are open source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490" y="139700"/>
            <a:ext cx="8689064" cy="1066800"/>
          </a:xfrm>
        </p:spPr>
        <p:txBody>
          <a:bodyPr/>
          <a:lstStyle/>
          <a:p>
            <a:r>
              <a:rPr lang="en-GB" dirty="0" err="1"/>
              <a:t>NoSQL</a:t>
            </a:r>
            <a:r>
              <a:rPr lang="en-GB" dirty="0"/>
              <a:t>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7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5057" y="1828800"/>
            <a:ext cx="4045268" cy="23987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488" y="1828800"/>
            <a:ext cx="5297211" cy="419100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Bookman Old Style" panose="02050604050505020204" pitchFamily="18" charset="0"/>
              </a:rPr>
              <a:t>Solve specific set of problems.</a:t>
            </a:r>
          </a:p>
          <a:p>
            <a:r>
              <a:rPr lang="en-GB" sz="2400" dirty="0">
                <a:latin typeface="Bookman Old Style" panose="02050604050505020204" pitchFamily="18" charset="0"/>
              </a:rPr>
              <a:t>Come in different functionality.</a:t>
            </a:r>
          </a:p>
          <a:p>
            <a:r>
              <a:rPr lang="en-GB" sz="2400" dirty="0">
                <a:latin typeface="Bookman Old Style" panose="02050604050505020204" pitchFamily="18" charset="0"/>
              </a:rPr>
              <a:t>Can be categorised into</a:t>
            </a:r>
          </a:p>
          <a:p>
            <a:pPr lvl="1"/>
            <a:r>
              <a:rPr lang="en-GB" sz="2400" dirty="0">
                <a:latin typeface="Bookman Old Style" panose="02050604050505020204" pitchFamily="18" charset="0"/>
              </a:rPr>
              <a:t>Key/Value stores</a:t>
            </a:r>
          </a:p>
          <a:p>
            <a:pPr lvl="1"/>
            <a:r>
              <a:rPr lang="en-GB" sz="2400" dirty="0">
                <a:latin typeface="Bookman Old Style" panose="02050604050505020204" pitchFamily="18" charset="0"/>
              </a:rPr>
              <a:t>Document databases</a:t>
            </a:r>
          </a:p>
          <a:p>
            <a:pPr lvl="1"/>
            <a:r>
              <a:rPr lang="en-GB" sz="2400" dirty="0">
                <a:latin typeface="Bookman Old Style" panose="02050604050505020204" pitchFamily="18" charset="0"/>
              </a:rPr>
              <a:t>Column family databases</a:t>
            </a:r>
          </a:p>
          <a:p>
            <a:pPr lvl="1"/>
            <a:r>
              <a:rPr lang="en-GB" sz="2400" dirty="0">
                <a:latin typeface="Bookman Old Style" panose="02050604050505020204" pitchFamily="18" charset="0"/>
              </a:rPr>
              <a:t>Graph databases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Databases…</a:t>
            </a:r>
          </a:p>
        </p:txBody>
      </p:sp>
    </p:spTree>
    <p:extLst>
      <p:ext uri="{BB962C8B-B14F-4D97-AF65-F5344CB8AC3E}">
        <p14:creationId xmlns:p14="http://schemas.microsoft.com/office/powerpoint/2010/main" val="9226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804" y="1558206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Basically a hash table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Values are large opaque BLOBS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Most of them support only insert, query, delete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Good for</a:t>
            </a:r>
          </a:p>
          <a:p>
            <a:pPr lvl="1"/>
            <a:r>
              <a:rPr lang="en-US" sz="2400" dirty="0">
                <a:latin typeface="Bookman Old Style" panose="02050604050505020204" pitchFamily="18" charset="0"/>
              </a:rPr>
              <a:t>Large volumes of unstructured data(videos, mp3 etc..)</a:t>
            </a:r>
          </a:p>
          <a:p>
            <a:pPr lvl="1"/>
            <a:r>
              <a:rPr lang="en-US" sz="2400" dirty="0">
                <a:latin typeface="Bookman Old Style" panose="02050604050505020204" pitchFamily="18" charset="0"/>
              </a:rPr>
              <a:t>Caching/Sessions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                     </a:t>
            </a:r>
            <a:r>
              <a:rPr lang="en-US" sz="2200" dirty="0">
                <a:hlinkClick r:id="rId2" action="ppaction://hlinkfile"/>
              </a:rPr>
              <a:t>Example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110" y="-63616"/>
            <a:ext cx="8689064" cy="1066800"/>
          </a:xfrm>
        </p:spPr>
        <p:txBody>
          <a:bodyPr/>
          <a:lstStyle/>
          <a:p>
            <a:r>
              <a:rPr lang="en-US" dirty="0"/>
              <a:t>Key Value store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480" y="819020"/>
            <a:ext cx="1973031" cy="7556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0211" y="1558206"/>
            <a:ext cx="2149589" cy="7576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7174" y="2506308"/>
            <a:ext cx="2036932" cy="103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4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" id="{8652783A-F43B-4C47-8F3C-48F967BE0382}" vid="{232EED29-0899-40B2-8969-E379F11A53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Recommending</Template>
  <TotalTime>1723</TotalTime>
  <Words>563</Words>
  <Application>Microsoft Office PowerPoint</Application>
  <PresentationFormat>Widescreen</PresentationFormat>
  <Paragraphs>135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Bodoni MT Black</vt:lpstr>
      <vt:lpstr>Bookman Old Style</vt:lpstr>
      <vt:lpstr>Bradley Hand ITC</vt:lpstr>
      <vt:lpstr>Calibri</vt:lpstr>
      <vt:lpstr>Cambria</vt:lpstr>
      <vt:lpstr>Century Gothic</vt:lpstr>
      <vt:lpstr>Palatino Linotype</vt:lpstr>
      <vt:lpstr>Business strategy presentation</vt:lpstr>
      <vt:lpstr>Introduction to NoSQL databases</vt:lpstr>
      <vt:lpstr>Structure</vt:lpstr>
      <vt:lpstr>What is NoSQL ?</vt:lpstr>
      <vt:lpstr>Relational Databases</vt:lpstr>
      <vt:lpstr>Relational contd.</vt:lpstr>
      <vt:lpstr>Need for NoSQL</vt:lpstr>
      <vt:lpstr>NoSQL Databases</vt:lpstr>
      <vt:lpstr>NoSQL Databases…</vt:lpstr>
      <vt:lpstr>Key Value store</vt:lpstr>
      <vt:lpstr>Document databases</vt:lpstr>
      <vt:lpstr>Column Family</vt:lpstr>
      <vt:lpstr>Graph databases</vt:lpstr>
      <vt:lpstr>Applications/Advantages</vt:lpstr>
      <vt:lpstr>Next steps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Pubudini Prasanna</cp:lastModifiedBy>
  <cp:revision>322</cp:revision>
  <dcterms:modified xsi:type="dcterms:W3CDTF">2017-05-12T19:28:37Z</dcterms:modified>
</cp:coreProperties>
</file>