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3" r:id="rId6"/>
    <p:sldId id="338" r:id="rId7"/>
    <p:sldId id="342" r:id="rId8"/>
    <p:sldId id="343" r:id="rId9"/>
    <p:sldId id="344" r:id="rId10"/>
  </p:sldIdLst>
  <p:sldSz cx="9144000" cy="5143500" type="screen16x9"/>
  <p:notesSz cx="6745288" cy="98821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Morey" initials="SM" lastIdx="1" clrIdx="0">
    <p:extLst>
      <p:ext uri="{19B8F6BF-5375-455C-9EA6-DF929625EA0E}">
        <p15:presenceInfo xmlns:p15="http://schemas.microsoft.com/office/powerpoint/2012/main" userId="S-1-5-21-4038854043-1351877670-1307723783-303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C24"/>
    <a:srgbClr val="0064AA"/>
    <a:srgbClr val="353F45"/>
    <a:srgbClr val="4E5D66"/>
    <a:srgbClr val="283035"/>
    <a:srgbClr val="0951A1"/>
    <a:srgbClr val="46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758" autoAdjust="0"/>
  </p:normalViewPr>
  <p:slideViewPr>
    <p:cSldViewPr snapToGrid="0" snapToObjects="1">
      <p:cViewPr varScale="1">
        <p:scale>
          <a:sx n="91" d="100"/>
          <a:sy n="91" d="100"/>
        </p:scale>
        <p:origin x="43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90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8-4225-9359-7CD6A90EA8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78-4225-9359-7CD6A90EA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78-4225-9359-7CD6A90EA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347008"/>
        <c:axId val="179347568"/>
      </c:barChart>
      <c:catAx>
        <c:axId val="17934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9347568"/>
        <c:crosses val="autoZero"/>
        <c:auto val="1"/>
        <c:lblAlgn val="ctr"/>
        <c:lblOffset val="100"/>
        <c:noMultiLvlLbl val="0"/>
      </c:catAx>
      <c:valAx>
        <c:axId val="17934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347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 b="0" i="0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958" cy="495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769" y="0"/>
            <a:ext cx="2922958" cy="495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7143B-A2DF-4EA9-B5CE-50C9206FEEDD}" type="datetimeFigureOut">
              <a:rPr lang="en-AU" smtClean="0"/>
              <a:t>14/08/2018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6364"/>
            <a:ext cx="2922958" cy="495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769" y="9386364"/>
            <a:ext cx="2922958" cy="495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E8B65-BE53-43EF-992C-535C5D10B9B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95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958" cy="494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0769" y="0"/>
            <a:ext cx="2922958" cy="494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6EA94-463C-43D8-BD18-2ECD46521626}" type="datetimeFigureOut">
              <a:rPr lang="en-US" smtClean="0"/>
              <a:pPr/>
              <a:t>8/14/2018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41363"/>
            <a:ext cx="6586538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529" y="4694039"/>
            <a:ext cx="5396230" cy="444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6364"/>
            <a:ext cx="2922958" cy="4941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0769" y="9386364"/>
            <a:ext cx="2922958" cy="4941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EA26E-E8DB-4C04-9F6A-28B40160FC4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018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9am</a:t>
            </a:r>
            <a:r>
              <a:rPr lang="en-AU" baseline="0" dirty="0"/>
              <a:t> start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A26E-E8DB-4C04-9F6A-28B40160FC44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46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855" y="1095717"/>
            <a:ext cx="5324285" cy="947492"/>
          </a:xfrm>
        </p:spPr>
        <p:txBody>
          <a:bodyPr anchor="t">
            <a:normAutofit/>
          </a:bodyPr>
          <a:lstStyle>
            <a:lvl1pPr algn="l">
              <a:defRPr sz="24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855" y="2043210"/>
            <a:ext cx="5324286" cy="365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ontserrat" panose="02000505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4634180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82828" y="1420096"/>
            <a:ext cx="438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0" i="0" dirty="0">
                <a:solidFill>
                  <a:schemeClr val="bg1"/>
                </a:solidFill>
                <a:latin typeface="Montserrat" panose="02000505000000020004" pitchFamily="2" charset="0"/>
                <a:cs typeface="Arial" panose="020B0604020202020204" pitchFamily="34" charset="0"/>
              </a:rPr>
              <a:t>THE GO TO SOFTWARE PROVIDER IN THE GLOBAL FENESTRATION INDUSTRY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537453" y="4347470"/>
            <a:ext cx="6038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0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 America | Europe | United Kingdom | Middle East | India | Australia | New Zealand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537453" y="4148242"/>
            <a:ext cx="1140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0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Stgroup.com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b="30061"/>
          <a:stretch/>
        </p:blipFill>
        <p:spPr>
          <a:xfrm>
            <a:off x="491087" y="3390161"/>
            <a:ext cx="2046366" cy="14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68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-27823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9115" y="1606521"/>
            <a:ext cx="6427784" cy="839141"/>
          </a:xfrm>
        </p:spPr>
        <p:txBody>
          <a:bodyPr anchor="t">
            <a:normAutofit/>
          </a:bodyPr>
          <a:lstStyle>
            <a:lvl1pPr algn="l">
              <a:defRPr sz="24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9114" y="2554014"/>
            <a:ext cx="6427785" cy="3945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ontserrat" panose="02000505000000020004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b="30061"/>
          <a:stretch/>
        </p:blipFill>
        <p:spPr>
          <a:xfrm>
            <a:off x="428025" y="-327611"/>
            <a:ext cx="2046366" cy="14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33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279582"/>
            <a:ext cx="9144000" cy="4863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9" name="Rectangle 8"/>
          <p:cNvSpPr/>
          <p:nvPr userDrawn="1"/>
        </p:nvSpPr>
        <p:spPr>
          <a:xfrm>
            <a:off x="-2709" y="0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10" y="1078231"/>
            <a:ext cx="8355890" cy="3242309"/>
          </a:xfrm>
          <a:prstGeom prst="rect">
            <a:avLst/>
          </a:prstGeom>
        </p:spPr>
        <p:txBody>
          <a:bodyPr/>
          <a:lstStyle>
            <a:lvl1pPr marL="358775" indent="-358775" defTabSz="358775">
              <a:spcBef>
                <a:spcPts val="800"/>
              </a:spcBef>
              <a:buClr>
                <a:srgbClr val="0064AA"/>
              </a:buClr>
              <a:buSzPct val="95000"/>
              <a:buFont typeface="Wingdings 2" pitchFamily="18" charset="2"/>
              <a:buChar char="»"/>
              <a:defRPr sz="1800" b="0" i="0">
                <a:solidFill>
                  <a:srgbClr val="353F4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6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4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3pPr>
            <a:lvl4pPr marL="144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4pPr>
            <a:lvl5pPr marL="180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 b="26283"/>
          <a:stretch/>
        </p:blipFill>
        <p:spPr>
          <a:xfrm>
            <a:off x="369010" y="4403940"/>
            <a:ext cx="1057800" cy="5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68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10" y="1078231"/>
            <a:ext cx="8355890" cy="3242309"/>
          </a:xfrm>
          <a:prstGeom prst="rect">
            <a:avLst/>
          </a:prstGeom>
        </p:spPr>
        <p:txBody>
          <a:bodyPr/>
          <a:lstStyle>
            <a:lvl1pPr marL="358775" indent="-358775" defTabSz="358775">
              <a:spcBef>
                <a:spcPts val="800"/>
              </a:spcBef>
              <a:buClr>
                <a:srgbClr val="0064AA"/>
              </a:buClr>
              <a:buSzPct val="95000"/>
              <a:buFont typeface="Wingdings 2" pitchFamily="18" charset="2"/>
              <a:buChar char="»"/>
              <a:defRPr sz="1800" b="0" i="0">
                <a:solidFill>
                  <a:srgbClr val="353F4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6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4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3pPr>
            <a:lvl4pPr marL="144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4pPr>
            <a:lvl5pPr marL="180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7792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279582"/>
            <a:ext cx="9144000" cy="4863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15" name="Rectangle 14"/>
          <p:cNvSpPr/>
          <p:nvPr userDrawn="1"/>
        </p:nvSpPr>
        <p:spPr>
          <a:xfrm>
            <a:off x="-2709" y="-3465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3473946850"/>
              </p:ext>
            </p:extLst>
          </p:nvPr>
        </p:nvGraphicFramePr>
        <p:xfrm>
          <a:off x="1905000" y="1268413"/>
          <a:ext cx="6235700" cy="349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 b="26283"/>
          <a:stretch/>
        </p:blipFill>
        <p:spPr>
          <a:xfrm>
            <a:off x="369010" y="4403940"/>
            <a:ext cx="1057800" cy="5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9589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304007"/>
            <a:ext cx="9144000" cy="4863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17" name="Rectangle 16"/>
          <p:cNvSpPr/>
          <p:nvPr userDrawn="1"/>
        </p:nvSpPr>
        <p:spPr>
          <a:xfrm>
            <a:off x="-2709" y="-1743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 b="26283"/>
          <a:stretch/>
        </p:blipFill>
        <p:spPr>
          <a:xfrm>
            <a:off x="369010" y="4403940"/>
            <a:ext cx="1057800" cy="57495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9010" y="1200151"/>
            <a:ext cx="3960000" cy="3143249"/>
          </a:xfrm>
          <a:prstGeom prst="rect">
            <a:avLst/>
          </a:prstGeom>
        </p:spPr>
        <p:txBody>
          <a:bodyPr/>
          <a:lstStyle>
            <a:lvl1pPr marL="358775" indent="-358775" defTabSz="358775">
              <a:spcBef>
                <a:spcPts val="800"/>
              </a:spcBef>
              <a:buClr>
                <a:srgbClr val="0064AA"/>
              </a:buClr>
              <a:buSzPct val="95000"/>
              <a:buFont typeface="Wingdings 2" pitchFamily="18" charset="2"/>
              <a:buChar char="»"/>
              <a:defRPr sz="1800" b="0" i="0">
                <a:solidFill>
                  <a:srgbClr val="353F4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6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4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3pPr>
            <a:lvl4pPr marL="144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4pPr>
            <a:lvl5pPr marL="180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3"/>
          </p:nvPr>
        </p:nvSpPr>
        <p:spPr>
          <a:xfrm>
            <a:off x="4694238" y="1200150"/>
            <a:ext cx="3960000" cy="314324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31557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14" name="Rectangle 13"/>
          <p:cNvSpPr/>
          <p:nvPr userDrawn="1"/>
        </p:nvSpPr>
        <p:spPr>
          <a:xfrm>
            <a:off x="-2709" y="0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9010" y="1200151"/>
            <a:ext cx="3960000" cy="3143249"/>
          </a:xfrm>
          <a:prstGeom prst="rect">
            <a:avLst/>
          </a:prstGeom>
        </p:spPr>
        <p:txBody>
          <a:bodyPr/>
          <a:lstStyle>
            <a:lvl1pPr marL="358775" indent="-358775" defTabSz="358775">
              <a:spcBef>
                <a:spcPts val="800"/>
              </a:spcBef>
              <a:buClr>
                <a:srgbClr val="0064AA"/>
              </a:buClr>
              <a:buSzPct val="95000"/>
              <a:buFont typeface="Wingdings 2" pitchFamily="18" charset="2"/>
              <a:buChar char="»"/>
              <a:defRPr sz="1800" b="0" i="0">
                <a:solidFill>
                  <a:srgbClr val="353F4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1pPr>
            <a:lvl2pPr marL="72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6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2pPr>
            <a:lvl3pPr marL="108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4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3pPr>
            <a:lvl4pPr marL="144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4pPr>
            <a:lvl5pPr marL="1800000" indent="-360000">
              <a:spcBef>
                <a:spcPts val="600"/>
              </a:spcBef>
              <a:buClr>
                <a:srgbClr val="788D98"/>
              </a:buClr>
              <a:buFont typeface="Wingdings 2" pitchFamily="18" charset="2"/>
              <a:buChar char=""/>
              <a:defRPr sz="1200" b="0" i="0">
                <a:solidFill>
                  <a:srgbClr val="283035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4694238" y="1200150"/>
            <a:ext cx="3960000" cy="314324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 b="26283"/>
          <a:stretch/>
        </p:blipFill>
        <p:spPr>
          <a:xfrm>
            <a:off x="369010" y="4403940"/>
            <a:ext cx="1057800" cy="57495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40500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279582"/>
            <a:ext cx="9144000" cy="4863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19" name="Rectangle 18"/>
          <p:cNvSpPr/>
          <p:nvPr userDrawn="1"/>
        </p:nvSpPr>
        <p:spPr>
          <a:xfrm>
            <a:off x="-2709" y="-1743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2979"/>
            <a:ext cx="5486400" cy="256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92288" y="3545680"/>
            <a:ext cx="5486400" cy="4798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9184263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1291" cy="611501"/>
          </a:xfrm>
          <a:prstGeom prst="rect">
            <a:avLst/>
          </a:prstGeom>
          <a:effectLst>
            <a:outerShdw blurRad="279400" dist="88900" dir="5400000" sx="110000" sy="110000" algn="t" rotWithShape="0">
              <a:prstClr val="black">
                <a:alpha val="15000"/>
              </a:prstClr>
            </a:outerShdw>
          </a:effectLst>
        </p:spPr>
      </p:pic>
      <p:sp>
        <p:nvSpPr>
          <p:cNvPr id="14" name="Rectangle 13"/>
          <p:cNvSpPr/>
          <p:nvPr userDrawn="1"/>
        </p:nvSpPr>
        <p:spPr>
          <a:xfrm>
            <a:off x="-2709" y="-1743"/>
            <a:ext cx="9144000" cy="61150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238" y="4683172"/>
            <a:ext cx="577196" cy="282090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4E5D6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fld id="{4142B925-F92E-9E44-B859-4C322EBDBE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983638" y="46914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rgbClr val="4E5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BBC6B32E-C949-4B70-86C8-F93951ED7A2F}" type="datetime3">
              <a:rPr lang="en-US" smtClean="0"/>
              <a:pPr algn="r"/>
              <a:t>14 August 2018</a:t>
            </a:fld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2979"/>
            <a:ext cx="5486400" cy="256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03836" y="0"/>
            <a:ext cx="8078164" cy="620411"/>
          </a:xfrm>
        </p:spPr>
        <p:txBody>
          <a:bodyPr>
            <a:normAutofit/>
          </a:bodyPr>
          <a:lstStyle>
            <a:lvl1pPr algn="l">
              <a:defRPr sz="2800" b="0" i="0" cap="all" baseline="0">
                <a:solidFill>
                  <a:schemeClr val="bg1"/>
                </a:solidFill>
                <a:latin typeface="Montserrat" panose="02000505000000020004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 b="26283"/>
          <a:stretch/>
        </p:blipFill>
        <p:spPr>
          <a:xfrm>
            <a:off x="369010" y="4403940"/>
            <a:ext cx="1057800" cy="574955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92288" y="3545680"/>
            <a:ext cx="5486400" cy="4798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630133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010" y="255600"/>
            <a:ext cx="853379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9010" y="134112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29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79" r:id="rId4"/>
    <p:sldLayoutId id="2147483676" r:id="rId5"/>
    <p:sldLayoutId id="2147483677" r:id="rId6"/>
    <p:sldLayoutId id="2147483680" r:id="rId7"/>
    <p:sldLayoutId id="2147483678" r:id="rId8"/>
    <p:sldLayoutId id="2147483681" r:id="rId9"/>
    <p:sldLayoutId id="2147483663" r:id="rId10"/>
  </p:sldLayoutIdLst>
  <p:transition>
    <p:wipe dir="r"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 baseline="0">
          <a:solidFill>
            <a:srgbClr val="46545C"/>
          </a:solidFill>
          <a:latin typeface="Montserrat" panose="02000505000000020004" pitchFamily="2" charset="0"/>
          <a:ea typeface="Verdana" pitchFamily="34" charset="0"/>
          <a:cs typeface="Arial" panose="020B0604020202020204" pitchFamily="34" charset="0"/>
        </a:defRPr>
      </a:lvl1pPr>
    </p:titleStyle>
    <p:bodyStyle>
      <a:lvl1pPr marL="360000" indent="-360000" algn="l" defTabSz="457200" rtl="0" eaLnBrk="1" latinLnBrk="0" hangingPunct="1">
        <a:spcBef>
          <a:spcPts val="1200"/>
        </a:spcBef>
        <a:buClr>
          <a:srgbClr val="0064AA"/>
        </a:buClr>
        <a:buSzPct val="95000"/>
        <a:buFont typeface="Wingdings 2" pitchFamily="18" charset="2"/>
        <a:buChar char="»"/>
        <a:defRPr kumimoji="0" lang="en-AU" sz="1800" b="0" i="0" u="none" strike="noStrike" kern="1200" cap="none" spc="0" normalizeH="0" baseline="0" noProof="0" dirty="0" smtClean="0">
          <a:ln>
            <a:noFill/>
          </a:ln>
          <a:solidFill>
            <a:srgbClr val="353F45"/>
          </a:solidFill>
          <a:effectLst/>
          <a:uLnTx/>
          <a:uFillTx/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1pPr>
      <a:lvl2pPr marL="720000" indent="-360000" algn="l" defTabSz="457200" rtl="0" eaLnBrk="1" latinLnBrk="0" hangingPunct="1">
        <a:spcBef>
          <a:spcPts val="600"/>
        </a:spcBef>
        <a:buClr>
          <a:srgbClr val="788D98"/>
        </a:buClr>
        <a:buSzPct val="95000"/>
        <a:buFont typeface="Wingdings 2" pitchFamily="18" charset="2"/>
        <a:buChar char="»"/>
        <a:defRPr kumimoji="0" lang="en-AU" sz="1600" b="0" i="0" u="none" strike="noStrike" kern="1200" cap="none" spc="0" normalizeH="0" baseline="0" noProof="0" dirty="0" smtClean="0">
          <a:ln>
            <a:noFill/>
          </a:ln>
          <a:solidFill>
            <a:srgbClr val="283035"/>
          </a:solidFill>
          <a:effectLst/>
          <a:uLnTx/>
          <a:uFillTx/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2pPr>
      <a:lvl3pPr marL="1080000" indent="-360000" algn="l" defTabSz="457200" rtl="0" eaLnBrk="1" latinLnBrk="0" hangingPunct="1">
        <a:spcBef>
          <a:spcPts val="600"/>
        </a:spcBef>
        <a:buClr>
          <a:srgbClr val="788D98"/>
        </a:buClr>
        <a:buSzPct val="95000"/>
        <a:buFont typeface="Wingdings 2" pitchFamily="18" charset="2"/>
        <a:buChar char="»"/>
        <a:defRPr kumimoji="0" lang="en-AU" sz="1400" b="0" i="0" u="none" strike="noStrike" kern="1200" cap="none" spc="0" normalizeH="0" baseline="0" noProof="0" dirty="0" smtClean="0">
          <a:ln>
            <a:noFill/>
          </a:ln>
          <a:solidFill>
            <a:srgbClr val="283035"/>
          </a:solidFill>
          <a:effectLst/>
          <a:uLnTx/>
          <a:uFillTx/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3pPr>
      <a:lvl4pPr marL="1440000" indent="-360000" algn="l" defTabSz="457200" rtl="0" eaLnBrk="1" latinLnBrk="0" hangingPunct="1">
        <a:spcBef>
          <a:spcPts val="600"/>
        </a:spcBef>
        <a:buClr>
          <a:srgbClr val="788D98"/>
        </a:buClr>
        <a:buSzPct val="95000"/>
        <a:buFont typeface="Wingdings 2" pitchFamily="18" charset="2"/>
        <a:buChar char="»"/>
        <a:defRPr kumimoji="0" lang="en-AU" sz="1200" b="0" i="0" u="none" strike="noStrike" kern="1200" cap="none" spc="0" normalizeH="0" baseline="0" noProof="0" dirty="0" smtClean="0">
          <a:ln>
            <a:noFill/>
          </a:ln>
          <a:solidFill>
            <a:srgbClr val="283035"/>
          </a:solidFill>
          <a:effectLst/>
          <a:uLnTx/>
          <a:uFillTx/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4pPr>
      <a:lvl5pPr marL="1800000" indent="-360000" algn="l" defTabSz="457200" rtl="0" eaLnBrk="1" latinLnBrk="0" hangingPunct="1">
        <a:spcBef>
          <a:spcPts val="600"/>
        </a:spcBef>
        <a:buClr>
          <a:srgbClr val="788D98"/>
        </a:buClr>
        <a:buSzPct val="95000"/>
        <a:buFont typeface="Wingdings 2" pitchFamily="18" charset="2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rgbClr val="283035"/>
          </a:solidFill>
          <a:effectLst/>
          <a:uLnTx/>
          <a:uFillTx/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Hexagonal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Rasika </a:t>
            </a:r>
            <a:r>
              <a:rPr lang="en-NZ" dirty="0" err="1"/>
              <a:t>Samarakoon</a:t>
            </a:r>
            <a:endParaRPr lang="en-NZ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up the fog…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925-F92E-9E44-B859-4C322EBDBE1E}" type="slidenum">
              <a:rPr lang="en-US" smtClean="0">
                <a:latin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BC6B32E-C949-4B70-86C8-F93951ED7A2F}" type="datetime3">
              <a:rPr lang="en-US" smtClean="0">
                <a:latin typeface="Calibri" panose="020F0502020204030204" pitchFamily="34" charset="0"/>
              </a:rPr>
              <a:pPr algn="r"/>
              <a:t>14 August 2018</a:t>
            </a:fld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B4F203F-8B8B-4B90-A3D4-997457A4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447" y="1812318"/>
            <a:ext cx="3083411" cy="1897484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CCA8990-B4A2-47BC-92C6-E94003CFF62D}"/>
              </a:ext>
            </a:extLst>
          </p:cNvPr>
          <p:cNvSpPr/>
          <p:nvPr/>
        </p:nvSpPr>
        <p:spPr>
          <a:xfrm>
            <a:off x="369010" y="727863"/>
            <a:ext cx="1804312" cy="866775"/>
          </a:xfrm>
          <a:prstGeom prst="cloudCallout">
            <a:avLst>
              <a:gd name="adj1" fmla="val 76023"/>
              <a:gd name="adj2" fmla="val 82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 Services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108E266-0A43-42E1-992A-D0FC40FD5907}"/>
              </a:ext>
            </a:extLst>
          </p:cNvPr>
          <p:cNvSpPr/>
          <p:nvPr/>
        </p:nvSpPr>
        <p:spPr>
          <a:xfrm>
            <a:off x="5803858" y="700339"/>
            <a:ext cx="2266950" cy="866775"/>
          </a:xfrm>
          <a:prstGeom prst="cloudCallout">
            <a:avLst>
              <a:gd name="adj1" fmla="val -63801"/>
              <a:gd name="adj2" fmla="val 65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 Kernel Architecture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5C079E0-1D40-4144-A318-B8C186962229}"/>
              </a:ext>
            </a:extLst>
          </p:cNvPr>
          <p:cNvSpPr/>
          <p:nvPr/>
        </p:nvSpPr>
        <p:spPr>
          <a:xfrm>
            <a:off x="6357800" y="1666454"/>
            <a:ext cx="2150706" cy="777919"/>
          </a:xfrm>
          <a:prstGeom prst="cloudCallout">
            <a:avLst>
              <a:gd name="adj1" fmla="val -73450"/>
              <a:gd name="adj2" fmla="val 522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Layered Architecture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1203DEF-0B57-4026-A6FC-05B27271E6FB}"/>
              </a:ext>
            </a:extLst>
          </p:cNvPr>
          <p:cNvSpPr/>
          <p:nvPr/>
        </p:nvSpPr>
        <p:spPr>
          <a:xfrm>
            <a:off x="6520540" y="2671319"/>
            <a:ext cx="2150706" cy="777919"/>
          </a:xfrm>
          <a:prstGeom prst="cloudCallout">
            <a:avLst>
              <a:gd name="adj1" fmla="val -79703"/>
              <a:gd name="adj2" fmla="val 18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Hexagonal Architecture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C0293E0-366A-4552-8926-F65703C2950A}"/>
              </a:ext>
            </a:extLst>
          </p:cNvPr>
          <p:cNvSpPr/>
          <p:nvPr/>
        </p:nvSpPr>
        <p:spPr>
          <a:xfrm>
            <a:off x="641804" y="3696799"/>
            <a:ext cx="1928812" cy="856150"/>
          </a:xfrm>
          <a:prstGeom prst="cloudCallout">
            <a:avLst>
              <a:gd name="adj1" fmla="val 74365"/>
              <a:gd name="adj2" fmla="val -432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Actor Model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E26F11F0-D0E2-44EA-889C-EABE87FA8B83}"/>
              </a:ext>
            </a:extLst>
          </p:cNvPr>
          <p:cNvSpPr/>
          <p:nvPr/>
        </p:nvSpPr>
        <p:spPr>
          <a:xfrm>
            <a:off x="144443" y="2720336"/>
            <a:ext cx="1928812" cy="856150"/>
          </a:xfrm>
          <a:prstGeom prst="cloudCallout">
            <a:avLst>
              <a:gd name="adj1" fmla="val 80436"/>
              <a:gd name="adj2" fmla="val 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Event Sourcing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B58760D-6836-4F5F-BE75-37271BADC0F7}"/>
              </a:ext>
            </a:extLst>
          </p:cNvPr>
          <p:cNvSpPr/>
          <p:nvPr/>
        </p:nvSpPr>
        <p:spPr>
          <a:xfrm>
            <a:off x="195386" y="1730530"/>
            <a:ext cx="1928812" cy="856150"/>
          </a:xfrm>
          <a:prstGeom prst="cloudCallout">
            <a:avLst>
              <a:gd name="adj1" fmla="val 77179"/>
              <a:gd name="adj2" fmla="val 53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CQRS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FA92C9F-B69D-4400-A9CD-9D926C8324D6}"/>
              </a:ext>
            </a:extLst>
          </p:cNvPr>
          <p:cNvSpPr/>
          <p:nvPr/>
        </p:nvSpPr>
        <p:spPr>
          <a:xfrm>
            <a:off x="5682816" y="3706614"/>
            <a:ext cx="2266950" cy="939879"/>
          </a:xfrm>
          <a:prstGeom prst="cloudCallout">
            <a:avLst>
              <a:gd name="adj1" fmla="val -56765"/>
              <a:gd name="adj2" fmla="val -462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Behaviour Driven Development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9968350D-D2ED-4B3A-81E7-96F75F06FDC5}"/>
              </a:ext>
            </a:extLst>
          </p:cNvPr>
          <p:cNvSpPr/>
          <p:nvPr/>
        </p:nvSpPr>
        <p:spPr>
          <a:xfrm>
            <a:off x="2720447" y="642220"/>
            <a:ext cx="2266950" cy="866775"/>
          </a:xfrm>
          <a:prstGeom prst="cloudCallout">
            <a:avLst>
              <a:gd name="adj1" fmla="val 28778"/>
              <a:gd name="adj2" fmla="val 744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Domain Driven Design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D310E145-08DD-46B4-B20D-704A170AC6B8}"/>
              </a:ext>
            </a:extLst>
          </p:cNvPr>
          <p:cNvSpPr/>
          <p:nvPr/>
        </p:nvSpPr>
        <p:spPr>
          <a:xfrm>
            <a:off x="2993241" y="4068469"/>
            <a:ext cx="2266950" cy="866775"/>
          </a:xfrm>
          <a:prstGeom prst="cloudCallout">
            <a:avLst>
              <a:gd name="adj1" fmla="val 9518"/>
              <a:gd name="adj2" fmla="val -929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754991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8159EEB-C894-43E3-8A83-807093E80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602" y="809804"/>
            <a:ext cx="3500433" cy="2804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925-F92E-9E44-B859-4C322EBDBE1E}" type="slidenum">
              <a:rPr lang="en-US" smtClean="0">
                <a:latin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BC6B32E-C949-4B70-86C8-F93951ED7A2F}" type="datetime3">
              <a:rPr lang="en-US" smtClean="0">
                <a:latin typeface="Calibri" panose="020F0502020204030204" pitchFamily="34" charset="0"/>
              </a:rPr>
              <a:pPr algn="r"/>
              <a:t>14 August 2018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Clear up the fog…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092D1-CEB6-44F2-A553-B1DA69627B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358775" rtl="0" eaLnBrk="1" latinLnBrk="0" hangingPunct="1">
              <a:spcBef>
                <a:spcPts val="800"/>
              </a:spcBef>
              <a:buClr>
                <a:srgbClr val="0064AA"/>
              </a:buClr>
              <a:buSzPct val="95000"/>
              <a:buFont typeface="Wingdings 2" pitchFamily="18" charset="2"/>
              <a:buChar char="»"/>
              <a:def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353F45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1pPr>
            <a:lvl2pPr marL="720000" indent="-360000" algn="l" defTabSz="457200" rtl="0" eaLnBrk="1" latinLnBrk="0" hangingPunct="1">
              <a:spcBef>
                <a:spcPts val="600"/>
              </a:spcBef>
              <a:buClr>
                <a:srgbClr val="788D98"/>
              </a:buClr>
              <a:buSzPct val="95000"/>
              <a:buFont typeface="Wingdings 2" pitchFamily="18" charset="2"/>
              <a:buChar char=""/>
              <a:def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283035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2pPr>
            <a:lvl3pPr marL="1080000" indent="-360000" algn="l" defTabSz="457200" rtl="0" eaLnBrk="1" latinLnBrk="0" hangingPunct="1">
              <a:spcBef>
                <a:spcPts val="600"/>
              </a:spcBef>
              <a:buClr>
                <a:srgbClr val="788D98"/>
              </a:buClr>
              <a:buSzPct val="95000"/>
              <a:buFont typeface="Wingdings 2" pitchFamily="18" charset="2"/>
              <a:buChar char=""/>
              <a:def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283035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3pPr>
            <a:lvl4pPr marL="1440000" indent="-360000" algn="l" defTabSz="457200" rtl="0" eaLnBrk="1" latinLnBrk="0" hangingPunct="1">
              <a:spcBef>
                <a:spcPts val="600"/>
              </a:spcBef>
              <a:buClr>
                <a:srgbClr val="788D98"/>
              </a:buClr>
              <a:buSzPct val="95000"/>
              <a:buFont typeface="Wingdings 2" pitchFamily="18" charset="2"/>
              <a:buChar char=""/>
              <a:def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283035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4pPr>
            <a:lvl5pPr marL="1800000" indent="-360000" algn="l" defTabSz="457200" rtl="0" eaLnBrk="1" latinLnBrk="0" hangingPunct="1">
              <a:spcBef>
                <a:spcPts val="600"/>
              </a:spcBef>
              <a:buClr>
                <a:srgbClr val="788D98"/>
              </a:buClr>
              <a:buSzPct val="95000"/>
              <a:buFont typeface="Wingdings 2" pitchFamily="18" charset="2"/>
              <a:buChar char=""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83035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Font typeface="Wingdings 2" pitchFamily="18" charset="2"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1924F60-0B09-4457-812F-EE29C57CF0D5}"/>
              </a:ext>
            </a:extLst>
          </p:cNvPr>
          <p:cNvSpPr/>
          <p:nvPr/>
        </p:nvSpPr>
        <p:spPr>
          <a:xfrm>
            <a:off x="184558" y="812992"/>
            <a:ext cx="2155970" cy="503231"/>
          </a:xfrm>
          <a:prstGeom prst="wedgeEllipseCallout">
            <a:avLst>
              <a:gd name="adj1" fmla="val 2740"/>
              <a:gd name="adj2" fmla="val 846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DDD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0393D9-3958-4987-B8A9-9A1D500D3005}"/>
              </a:ext>
            </a:extLst>
          </p:cNvPr>
          <p:cNvSpPr/>
          <p:nvPr/>
        </p:nvSpPr>
        <p:spPr>
          <a:xfrm>
            <a:off x="3784615" y="632954"/>
            <a:ext cx="2199023" cy="1579267"/>
          </a:xfrm>
          <a:prstGeom prst="wedgeEllipseCallout">
            <a:avLst>
              <a:gd name="adj1" fmla="val -11602"/>
              <a:gd name="adj2" fmla="val 587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 Services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CQRS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Layered Architecture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Actor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D98B1-D86F-49BA-B134-BA91D42ADC1B}"/>
              </a:ext>
            </a:extLst>
          </p:cNvPr>
          <p:cNvSpPr/>
          <p:nvPr/>
        </p:nvSpPr>
        <p:spPr>
          <a:xfrm>
            <a:off x="184558" y="1617036"/>
            <a:ext cx="3382444" cy="219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 of principles and guidelines to design and model complex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complexity in the heart of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Ubiquitous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Bounded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Strategic design</a:t>
            </a:r>
            <a:r>
              <a:rPr lang="en-US" sz="1400" dirty="0"/>
              <a:t>ge</a:t>
            </a:r>
          </a:p>
          <a:p>
            <a:pPr lvl="1"/>
            <a:r>
              <a:rPr lang="en-US" dirty="0"/>
              <a:t>Bounded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027CA-3947-43CA-A074-3243A96593FF}"/>
              </a:ext>
            </a:extLst>
          </p:cNvPr>
          <p:cNvSpPr/>
          <p:nvPr/>
        </p:nvSpPr>
        <p:spPr>
          <a:xfrm>
            <a:off x="3756116" y="2375294"/>
            <a:ext cx="3037283" cy="2599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Architectural Styles or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Can be used with/without Domain Driven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Ex: Micro services – way of implementing bounded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Ex: Event sourcing – way of modeling domain 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3AD9ADAF-AC7C-444D-A13E-AD2A698963DD}"/>
              </a:ext>
            </a:extLst>
          </p:cNvPr>
          <p:cNvSpPr/>
          <p:nvPr/>
        </p:nvSpPr>
        <p:spPr>
          <a:xfrm>
            <a:off x="6925803" y="703196"/>
            <a:ext cx="2014214" cy="654326"/>
          </a:xfrm>
          <a:prstGeom prst="wedgeEllipseCallout">
            <a:avLst>
              <a:gd name="adj1" fmla="val -12243"/>
              <a:gd name="adj2" fmla="val 90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TDD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CC423-E04E-48E7-A779-E34371390332}"/>
              </a:ext>
            </a:extLst>
          </p:cNvPr>
          <p:cNvSpPr/>
          <p:nvPr/>
        </p:nvSpPr>
        <p:spPr>
          <a:xfrm>
            <a:off x="7041697" y="1712219"/>
            <a:ext cx="1720398" cy="138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Development approaches</a:t>
            </a:r>
          </a:p>
        </p:txBody>
      </p:sp>
    </p:spTree>
    <p:extLst>
      <p:ext uri="{BB962C8B-B14F-4D97-AF65-F5344CB8AC3E}">
        <p14:creationId xmlns:p14="http://schemas.microsoft.com/office/powerpoint/2010/main" val="15624308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24FFC1-7BE2-4313-B3D7-0798AC61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10" y="1078231"/>
            <a:ext cx="8355890" cy="3242309"/>
          </a:xfrm>
        </p:spPr>
        <p:txBody>
          <a:bodyPr/>
          <a:lstStyle/>
          <a:p>
            <a:r>
              <a:rPr lang="en-US" dirty="0"/>
              <a:t>Decouples layers. Separation of concerns. </a:t>
            </a:r>
          </a:p>
          <a:p>
            <a:r>
              <a:rPr lang="en-US" dirty="0"/>
              <a:t>Each layer provides services to </a:t>
            </a:r>
          </a:p>
          <a:p>
            <a:pPr marL="0" indent="0">
              <a:buNone/>
            </a:pPr>
            <a:r>
              <a:rPr lang="en-US" dirty="0"/>
              <a:t>   the layer above.</a:t>
            </a:r>
          </a:p>
          <a:p>
            <a:r>
              <a:rPr lang="en-US" dirty="0"/>
              <a:t>Each layer knows only about layer</a:t>
            </a:r>
          </a:p>
          <a:p>
            <a:pPr marL="0" indent="0">
              <a:buNone/>
            </a:pPr>
            <a:r>
              <a:rPr lang="en-US" dirty="0"/>
              <a:t>   immediately below it</a:t>
            </a:r>
          </a:p>
          <a:p>
            <a:r>
              <a:rPr lang="en-US" dirty="0"/>
              <a:t>With contracts(interfaces) layers </a:t>
            </a:r>
          </a:p>
          <a:p>
            <a:pPr marL="0" indent="0">
              <a:buNone/>
            </a:pPr>
            <a:r>
              <a:rPr lang="en-US" dirty="0"/>
              <a:t>   can be easily swapped out.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7FA3BF7-2244-4EF8-BB7C-17EA838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BEF16-3525-4D8F-AA9D-91EC568B3AB0}"/>
              </a:ext>
            </a:extLst>
          </p:cNvPr>
          <p:cNvSpPr/>
          <p:nvPr/>
        </p:nvSpPr>
        <p:spPr>
          <a:xfrm>
            <a:off x="4784434" y="1078232"/>
            <a:ext cx="2857937" cy="67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B1BCB-E33A-4827-B2AD-EB3BCA343786}"/>
              </a:ext>
            </a:extLst>
          </p:cNvPr>
          <p:cNvSpPr/>
          <p:nvPr/>
        </p:nvSpPr>
        <p:spPr>
          <a:xfrm>
            <a:off x="4784434" y="2177179"/>
            <a:ext cx="2857938" cy="6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Layer 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05C9C-D605-408D-8160-FE7F3B332125}"/>
              </a:ext>
            </a:extLst>
          </p:cNvPr>
          <p:cNvSpPr/>
          <p:nvPr/>
        </p:nvSpPr>
        <p:spPr>
          <a:xfrm>
            <a:off x="4774908" y="3285650"/>
            <a:ext cx="2867463" cy="61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Persistence Layer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21EA793-1527-4955-ABED-B52BC3FF4927}"/>
              </a:ext>
            </a:extLst>
          </p:cNvPr>
          <p:cNvSpPr/>
          <p:nvPr/>
        </p:nvSpPr>
        <p:spPr>
          <a:xfrm>
            <a:off x="5706348" y="4415389"/>
            <a:ext cx="1057275" cy="65246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82124F-1233-47EF-9430-D3EF891FB4B9}"/>
              </a:ext>
            </a:extLst>
          </p:cNvPr>
          <p:cNvSpPr/>
          <p:nvPr/>
        </p:nvSpPr>
        <p:spPr>
          <a:xfrm>
            <a:off x="7889080" y="1093114"/>
            <a:ext cx="985839" cy="287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Domain</a:t>
            </a:r>
          </a:p>
          <a:p>
            <a:r>
              <a:rPr lang="en-US" sz="1400" dirty="0">
                <a:solidFill>
                  <a:schemeClr val="tx1"/>
                </a:solidFill>
              </a:rPr>
              <a:t>Entities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58C71EA-3D7C-4FDC-BCC9-F18D95414B2B}"/>
              </a:ext>
            </a:extLst>
          </p:cNvPr>
          <p:cNvSpPr/>
          <p:nvPr/>
        </p:nvSpPr>
        <p:spPr>
          <a:xfrm>
            <a:off x="6053793" y="1799750"/>
            <a:ext cx="276225" cy="3298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58D24C7-EBDC-44F8-BD2A-AF4DFEEA084F}"/>
              </a:ext>
            </a:extLst>
          </p:cNvPr>
          <p:cNvSpPr/>
          <p:nvPr/>
        </p:nvSpPr>
        <p:spPr>
          <a:xfrm>
            <a:off x="6062182" y="2892744"/>
            <a:ext cx="276225" cy="3298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DB1CEF8-6F46-4D6B-9448-0D41E58DED05}"/>
              </a:ext>
            </a:extLst>
          </p:cNvPr>
          <p:cNvSpPr/>
          <p:nvPr/>
        </p:nvSpPr>
        <p:spPr>
          <a:xfrm>
            <a:off x="6053793" y="3998780"/>
            <a:ext cx="276225" cy="3298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03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24FFC1-7BE2-4313-B3D7-0798AC61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10" y="863631"/>
            <a:ext cx="8355890" cy="3456909"/>
          </a:xfrm>
        </p:spPr>
        <p:txBody>
          <a:bodyPr/>
          <a:lstStyle/>
          <a:p>
            <a:r>
              <a:rPr lang="en-US" dirty="0"/>
              <a:t>Special form of layered architecture</a:t>
            </a:r>
          </a:p>
          <a:p>
            <a:r>
              <a:rPr lang="en-US" dirty="0"/>
              <a:t>Loose coupling and separation of concerns</a:t>
            </a:r>
          </a:p>
          <a:p>
            <a:r>
              <a:rPr lang="en-US" dirty="0"/>
              <a:t>Inner layers do not know about outer layers</a:t>
            </a:r>
          </a:p>
          <a:p>
            <a:r>
              <a:rPr lang="en-US" dirty="0"/>
              <a:t>Keeps all inputs/outputs to the system apart</a:t>
            </a:r>
          </a:p>
          <a:p>
            <a:r>
              <a:rPr lang="en-US" dirty="0"/>
              <a:t>Keeps technology concerns/infrastructure apart 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7FA3BF7-2244-4EF8-BB7C-17EA838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architecture(ports and adapters)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CCD4D90-022B-4282-B098-5A96399F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64" y="835011"/>
            <a:ext cx="1611036" cy="1662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3D434-81CB-4AF1-870E-7BFC6E17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7" y="2740295"/>
            <a:ext cx="2191073" cy="1813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1FDAEC-0E60-4637-B9C4-8D71169D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635" y="2803354"/>
            <a:ext cx="3783434" cy="23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08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CE5FE-EA16-4D2A-82FB-546CB046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is isolated agnostic to outside world</a:t>
            </a:r>
          </a:p>
          <a:p>
            <a:r>
              <a:rPr lang="en-US" dirty="0"/>
              <a:t>More Modular, Understandable and maintainable application</a:t>
            </a:r>
          </a:p>
          <a:p>
            <a:r>
              <a:rPr lang="en-US" dirty="0"/>
              <a:t>Domain can be tested in isolation. Easy to mock things. Test the </a:t>
            </a:r>
            <a:r>
              <a:rPr lang="en-US" dirty="0" err="1"/>
              <a:t>behaviours</a:t>
            </a:r>
            <a:r>
              <a:rPr lang="en-US" dirty="0"/>
              <a:t> exposed.</a:t>
            </a:r>
          </a:p>
          <a:p>
            <a:r>
              <a:rPr lang="en-US" dirty="0"/>
              <a:t>Adapters are easily replaceable(Technology changes, new versions of frameworks)</a:t>
            </a:r>
          </a:p>
          <a:p>
            <a:r>
              <a:rPr lang="en-US" dirty="0"/>
              <a:t>Seems a good fit for integrations(Clean, easy to add new services)</a:t>
            </a:r>
          </a:p>
          <a:p>
            <a:r>
              <a:rPr lang="en-US" dirty="0"/>
              <a:t>Easy to change communication protocol.</a:t>
            </a:r>
          </a:p>
          <a:p>
            <a:r>
              <a:rPr lang="en-US" dirty="0"/>
              <a:t>Applications do not become legacy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786281-B313-4C41-B8C5-8EC1145C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architecture(ports and adapters)</a:t>
            </a:r>
          </a:p>
        </p:txBody>
      </p:sp>
    </p:spTree>
    <p:extLst>
      <p:ext uri="{BB962C8B-B14F-4D97-AF65-F5344CB8AC3E}">
        <p14:creationId xmlns:p14="http://schemas.microsoft.com/office/powerpoint/2010/main" val="149727734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UXC Connect">
      <a:dk1>
        <a:srgbClr val="353F49"/>
      </a:dk1>
      <a:lt1>
        <a:sysClr val="window" lastClr="FFFFFF"/>
      </a:lt1>
      <a:dk2>
        <a:srgbClr val="687B86"/>
      </a:dk2>
      <a:lt2>
        <a:srgbClr val="DADFE2"/>
      </a:lt2>
      <a:accent1>
        <a:srgbClr val="0064AA"/>
      </a:accent1>
      <a:accent2>
        <a:srgbClr val="ED1C24"/>
      </a:accent2>
      <a:accent3>
        <a:srgbClr val="353F45"/>
      </a:accent3>
      <a:accent4>
        <a:srgbClr val="F8971D"/>
      </a:accent4>
      <a:accent5>
        <a:srgbClr val="59ADDF"/>
      </a:accent5>
      <a:accent6>
        <a:srgbClr val="91C642"/>
      </a:accent6>
      <a:hlink>
        <a:srgbClr val="0064AA"/>
      </a:hlink>
      <a:folHlink>
        <a:srgbClr val="ED1C24"/>
      </a:folHlink>
    </a:clrScheme>
    <a:fontScheme name="UXC Connec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3C6278A1C5F4DA548EA29C8E2B09D" ma:contentTypeVersion="4" ma:contentTypeDescription="Create a new document." ma:contentTypeScope="" ma:versionID="aad9d1be79cfc764fcc5ed2de59637ce">
  <xsd:schema xmlns:xsd="http://www.w3.org/2001/XMLSchema" xmlns:xs="http://www.w3.org/2001/XMLSchema" xmlns:p="http://schemas.microsoft.com/office/2006/metadata/properties" xmlns:ns2="a52469c7-9473-4542-9697-14a4f2066ef4" targetNamespace="http://schemas.microsoft.com/office/2006/metadata/properties" ma:root="true" ma:fieldsID="c0dbaad7b0985b98931f431440483a20" ns2:_="">
    <xsd:import namespace="a52469c7-9473-4542-9697-14a4f2066e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469c7-9473-4542-9697-14a4f2066e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F747C0-7E65-4ECE-9499-4EA5520B0D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469c7-9473-4542-9697-14a4f2066e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936A8F-3429-4FDD-9F45-1DDDC22A8781}">
  <ds:schemaRefs>
    <ds:schemaRef ds:uri="http://purl.org/dc/elements/1.1/"/>
    <ds:schemaRef ds:uri="http://schemas.microsoft.com/office/2006/metadata/properties"/>
    <ds:schemaRef ds:uri="a52469c7-9473-4542-9697-14a4f2066ef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FAE98-920B-44B8-8CA1-60F0767AC0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7670</TotalTime>
  <Words>287</Words>
  <Application>Microsoft Office PowerPoint</Application>
  <PresentationFormat>On-screen Show (16:9)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Verdana</vt:lpstr>
      <vt:lpstr>Wingdings 2</vt:lpstr>
      <vt:lpstr>Office Theme</vt:lpstr>
      <vt:lpstr>Hexagonal architecture</vt:lpstr>
      <vt:lpstr>Clear up the fog…</vt:lpstr>
      <vt:lpstr>Clear up the fog…</vt:lpstr>
      <vt:lpstr>Layered architecture</vt:lpstr>
      <vt:lpstr>hexagonal architecture(ports and adapters)</vt:lpstr>
      <vt:lpstr>hexagonal architecture(ports and adapters)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Morey</dc:creator>
  <cp:lastModifiedBy>Pubudini Prasanna</cp:lastModifiedBy>
  <cp:revision>23</cp:revision>
  <cp:lastPrinted>2015-09-28T00:01:15Z</cp:lastPrinted>
  <dcterms:created xsi:type="dcterms:W3CDTF">2015-09-22T06:41:23Z</dcterms:created>
  <dcterms:modified xsi:type="dcterms:W3CDTF">2018-08-14T09:17:37Z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0x010100AA23C6278A1C5F4DA548EA29C8E2B09D</vt:lpwstr>
  </property>
</Properties>
</file>