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3" r:id="rId8"/>
    <p:sldId id="265" r:id="rId9"/>
    <p:sldId id="266" r:id="rId10"/>
    <p:sldId id="262" r:id="rId11"/>
    <p:sldId id="264"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5/3/2025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95000">
              <a:schemeClr val="accent4"/>
            </a:gs>
          </a:gsLst>
          <a:lin ang="5400000" scaled="0"/>
        </a:gra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16826" y="2391507"/>
            <a:ext cx="3935689" cy="2330548"/>
          </a:xfrm>
        </p:spPr>
        <p:txBody>
          <a:bodyPr>
            <a:normAutofit/>
          </a:bodyPr>
          <a:lstStyle/>
          <a:p>
            <a:r>
              <a:rPr lang="en-US" sz="4000" cap="none" dirty="0">
                <a:ln w="0"/>
                <a:solidFill>
                  <a:schemeClr val="accent2">
                    <a:lumMod val="75000"/>
                  </a:schemeClr>
                </a:solidFill>
                <a:effectLst>
                  <a:outerShdw blurRad="38100" dist="19050" dir="2700000" algn="tl" rotWithShape="0">
                    <a:schemeClr val="dk1">
                      <a:alpha val="40000"/>
                    </a:schemeClr>
                  </a:outerShdw>
                </a:effectLst>
                <a:latin typeface="Algerian" panose="04020705040A02060702" pitchFamily="82" charset="0"/>
              </a:rPr>
              <a:t>PARKING SLOT MANAGEMENT SYSTEM</a:t>
            </a:r>
            <a:endParaRPr lang="en-IN" sz="4000" cap="none" dirty="0">
              <a:ln w="0"/>
              <a:solidFill>
                <a:schemeClr val="accent2">
                  <a:lumMod val="75000"/>
                </a:schemeClr>
              </a:solidFill>
              <a:effectLst>
                <a:outerShdw blurRad="38100" dist="19050" dir="2700000" algn="tl" rotWithShape="0">
                  <a:schemeClr val="dk1">
                    <a:alpha val="40000"/>
                  </a:schemeClr>
                </a:outerShdw>
              </a:effectLst>
            </a:endParaRPr>
          </a:p>
        </p:txBody>
      </p:sp>
      <p:pic>
        <p:nvPicPr>
          <p:cNvPr id="9" name="Content Placeholder 8">
            <a:extLst>
              <a:ext uri="{FF2B5EF4-FFF2-40B4-BE49-F238E27FC236}">
                <a16:creationId xmlns:a16="http://schemas.microsoft.com/office/drawing/2014/main" id="{E35F9D91-BC7E-DC66-33A8-FC0B32064E9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473148" y="1431235"/>
            <a:ext cx="5897217" cy="4068417"/>
          </a:xfrm>
          <a:prstGeom prst="rect">
            <a:avLst/>
          </a:prstGeom>
        </p:spPr>
      </p:pic>
    </p:spTree>
    <p:extLst>
      <p:ext uri="{BB962C8B-B14F-4D97-AF65-F5344CB8AC3E}">
        <p14:creationId xmlns:p14="http://schemas.microsoft.com/office/powerpoint/2010/main" val="142169542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165" y="170798"/>
            <a:ext cx="10364451" cy="1596177"/>
          </a:xfrm>
        </p:spPr>
        <p:txBody>
          <a:bodyPr>
            <a:normAutofit/>
          </a:bodyPr>
          <a:lstStyle/>
          <a:p>
            <a:r>
              <a:rPr lang="en-US" sz="4800" u="sng" dirty="0" smtClean="0">
                <a:solidFill>
                  <a:schemeClr val="bg2">
                    <a:lumMod val="75000"/>
                  </a:schemeClr>
                </a:solidFill>
                <a:latin typeface="Times New Roman" panose="02020603050405020304" pitchFamily="18" charset="0"/>
                <a:cs typeface="Times New Roman" panose="02020603050405020304" pitchFamily="18" charset="0"/>
              </a:rPr>
              <a:t>Source code</a:t>
            </a:r>
            <a:endParaRPr lang="en-IN" sz="4800" u="sng"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067324" y="3000138"/>
            <a:ext cx="10363826" cy="1388982"/>
          </a:xfrm>
        </p:spPr>
        <p:txBody>
          <a:bodyPr>
            <a:normAutofit/>
          </a:bodyPr>
          <a:lstStyle/>
          <a:p>
            <a:r>
              <a:rPr lang="en-IN" sz="3600" dirty="0" smtClean="0"/>
              <a:t>https</a:t>
            </a:r>
            <a:r>
              <a:rPr lang="en-IN" sz="3600" dirty="0"/>
              <a:t>://onlinegdb.com/XiU-ejUGd</a:t>
            </a:r>
          </a:p>
        </p:txBody>
      </p:sp>
    </p:spTree>
    <p:extLst>
      <p:ext uri="{BB962C8B-B14F-4D97-AF65-F5344CB8AC3E}">
        <p14:creationId xmlns:p14="http://schemas.microsoft.com/office/powerpoint/2010/main" val="38543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9369912" cy="839221"/>
          </a:xfrm>
        </p:spPr>
        <p:txBody>
          <a:bodyPr>
            <a:normAutofit/>
          </a:bodyPr>
          <a:lstStyle/>
          <a:p>
            <a:r>
              <a:rPr lang="en-US" sz="4800" u="sng" dirty="0" smtClean="0">
                <a:solidFill>
                  <a:schemeClr val="bg2">
                    <a:lumMod val="75000"/>
                  </a:schemeClr>
                </a:solidFill>
                <a:latin typeface="Times New Roman" panose="02020603050405020304" pitchFamily="18" charset="0"/>
                <a:cs typeface="Times New Roman" panose="02020603050405020304" pitchFamily="18" charset="0"/>
              </a:rPr>
              <a:t>SAMPLE OUTPUT</a:t>
            </a:r>
            <a:endParaRPr lang="en-IN" sz="4800" u="sng" dirty="0">
              <a:solidFill>
                <a:schemeClr val="bg2">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quarter" idx="13"/>
          </p:nvPr>
        </p:nvPicPr>
        <p:blipFill rotWithShape="1">
          <a:blip r:embed="rId2"/>
          <a:srcRect l="3324" t="14384" r="56237" b="34581"/>
          <a:stretch/>
        </p:blipFill>
        <p:spPr bwMode="auto">
          <a:xfrm>
            <a:off x="291548" y="2214694"/>
            <a:ext cx="3644348" cy="4053584"/>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3546" t="15764" r="59783" b="18029"/>
          <a:stretch/>
        </p:blipFill>
        <p:spPr bwMode="auto">
          <a:xfrm>
            <a:off x="4147931" y="2214694"/>
            <a:ext cx="3657599" cy="4007597"/>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l="3324" t="36059" r="40062" b="7389"/>
          <a:stretch/>
        </p:blipFill>
        <p:spPr bwMode="auto">
          <a:xfrm>
            <a:off x="8017565" y="2214695"/>
            <a:ext cx="3922643" cy="40075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9102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32" y="0"/>
            <a:ext cx="10364451" cy="1658103"/>
          </a:xfrm>
        </p:spPr>
        <p:txBody>
          <a:bodyPr>
            <a:normAutofit/>
          </a:bodyPr>
          <a:lstStyle/>
          <a:p>
            <a:r>
              <a:rPr lang="en-US" sz="4800" u="sng" dirty="0" smtClean="0">
                <a:solidFill>
                  <a:schemeClr val="bg2">
                    <a:lumMod val="75000"/>
                  </a:schemeClr>
                </a:solidFill>
                <a:latin typeface="Times New Roman" panose="02020603050405020304" pitchFamily="18" charset="0"/>
                <a:cs typeface="Times New Roman" panose="02020603050405020304" pitchFamily="18" charset="0"/>
              </a:rPr>
              <a:t>conclusion</a:t>
            </a:r>
            <a:endParaRPr lang="en-IN" sz="4800" u="sng"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821009" y="1974574"/>
            <a:ext cx="10363826" cy="4664764"/>
          </a:xfrm>
        </p:spPr>
        <p:txBody>
          <a:bodyPr>
            <a:normAutofit/>
          </a:bodyPr>
          <a:lstStyle/>
          <a:p>
            <a:pPr marL="0" indent="0">
              <a:buNone/>
            </a:pPr>
            <a:r>
              <a:rPr lang="en-US" sz="2400" dirty="0"/>
              <a:t>The Parking Slot Management System in C using data structures helps manage vehicles and parking slots in an organized way. By using data structures like arrays, linked lists, and queues, we can store and update parking information efficiently. This project shows how we can use C programming to solve real-life problems with simple logic and good </a:t>
            </a:r>
            <a:r>
              <a:rPr lang="en-US" sz="2400" dirty="0" smtClean="0"/>
              <a:t>planning. This </a:t>
            </a:r>
            <a:r>
              <a:rPr lang="en-US" sz="2400" dirty="0"/>
              <a:t>system is fast and uses fewer resources, making it good for small or embedded systems. Overall, it’s a useful and educational project that combines programming and problem-solving.</a:t>
            </a:r>
            <a:endParaRPr lang="en-IN" sz="2400" dirty="0"/>
          </a:p>
        </p:txBody>
      </p:sp>
    </p:spTree>
    <p:extLst>
      <p:ext uri="{BB962C8B-B14F-4D97-AF65-F5344CB8AC3E}">
        <p14:creationId xmlns:p14="http://schemas.microsoft.com/office/powerpoint/2010/main" val="352077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5410" y="2080592"/>
            <a:ext cx="3657598" cy="2123658"/>
          </a:xfrm>
          <a:prstGeom prst="rect">
            <a:avLst/>
          </a:prstGeom>
          <a:noFill/>
        </p:spPr>
        <p:txBody>
          <a:bodyPr wrap="square" rtlCol="0">
            <a:spAutoFit/>
          </a:bodyPr>
          <a:lstStyle/>
          <a:p>
            <a:r>
              <a:rPr lang="en-US" sz="6600" dirty="0" smtClean="0"/>
              <a:t> </a:t>
            </a:r>
            <a:r>
              <a:rPr lang="en-US" sz="6600" dirty="0" smtClean="0">
                <a:solidFill>
                  <a:schemeClr val="accent2">
                    <a:lumMod val="75000"/>
                  </a:schemeClr>
                </a:solidFill>
                <a:latin typeface="Algerian" panose="04020705040A02060702" pitchFamily="82" charset="0"/>
              </a:rPr>
              <a:t>THANK</a:t>
            </a:r>
          </a:p>
          <a:p>
            <a:r>
              <a:rPr lang="en-US" sz="6600" dirty="0">
                <a:solidFill>
                  <a:schemeClr val="accent2">
                    <a:lumMod val="75000"/>
                  </a:schemeClr>
                </a:solidFill>
                <a:latin typeface="Algerian" panose="04020705040A02060702" pitchFamily="82" charset="0"/>
              </a:rPr>
              <a:t>  </a:t>
            </a:r>
            <a:r>
              <a:rPr lang="en-US" sz="6600" dirty="0" smtClean="0">
                <a:solidFill>
                  <a:schemeClr val="accent2">
                    <a:lumMod val="75000"/>
                  </a:schemeClr>
                </a:solidFill>
                <a:latin typeface="Algerian" panose="04020705040A02060702" pitchFamily="82" charset="0"/>
              </a:rPr>
              <a:t>  YOU</a:t>
            </a:r>
            <a:endParaRPr lang="en-IN" sz="6600"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val="128834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u="sng" dirty="0" smtClean="0">
                <a:solidFill>
                  <a:schemeClr val="bg2">
                    <a:lumMod val="75000"/>
                  </a:schemeClr>
                </a:solidFill>
                <a:latin typeface="Times New Roman" panose="02020603050405020304" pitchFamily="18" charset="0"/>
                <a:cs typeface="Times New Roman" panose="02020603050405020304" pitchFamily="18" charset="0"/>
              </a:rPr>
              <a:t>TEAM MEMBERS</a:t>
            </a:r>
            <a:endParaRPr lang="en-IN" sz="4400" u="sng"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13"/>
          </p:nvPr>
        </p:nvSpPr>
        <p:spPr/>
        <p:txBody>
          <a:bodyPr>
            <a:normAutofit/>
          </a:bodyPr>
          <a:lstStyle/>
          <a:p>
            <a:r>
              <a:rPr lang="en-US" sz="3200" dirty="0" smtClean="0"/>
              <a:t>SK.ARSHAD AHAMED</a:t>
            </a:r>
          </a:p>
          <a:p>
            <a:r>
              <a:rPr lang="en-US" sz="3200" dirty="0" smtClean="0"/>
              <a:t>SK.MD.RASIKH</a:t>
            </a:r>
          </a:p>
          <a:p>
            <a:r>
              <a:rPr lang="en-US" sz="3200" dirty="0" smtClean="0"/>
              <a:t>S.LALITH</a:t>
            </a:r>
          </a:p>
          <a:p>
            <a:r>
              <a:rPr lang="en-US" sz="3200" dirty="0" smtClean="0"/>
              <a:t>V.JAYASURYA</a:t>
            </a:r>
            <a:endParaRPr lang="en-IN" sz="3200" dirty="0"/>
          </a:p>
        </p:txBody>
      </p:sp>
    </p:spTree>
    <p:extLst>
      <p:ext uri="{BB962C8B-B14F-4D97-AF65-F5344CB8AC3E}">
        <p14:creationId xmlns:p14="http://schemas.microsoft.com/office/powerpoint/2010/main" val="223090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arn(inVertical)">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98474"/>
            <a:ext cx="10364451" cy="1806731"/>
          </a:xfrm>
        </p:spPr>
        <p:txBody>
          <a:bodyPr>
            <a:normAutofit/>
          </a:bodyPr>
          <a:lstStyle/>
          <a:p>
            <a:r>
              <a:rPr lang="en-US" sz="4800" u="sng" dirty="0" smtClean="0">
                <a:solidFill>
                  <a:schemeClr val="bg2">
                    <a:lumMod val="75000"/>
                  </a:schemeClr>
                </a:solidFill>
                <a:latin typeface="Times New Roman" panose="02020603050405020304" pitchFamily="18" charset="0"/>
                <a:cs typeface="Times New Roman" panose="02020603050405020304" pitchFamily="18" charset="0"/>
              </a:rPr>
              <a:t>INTRODUCTION</a:t>
            </a:r>
            <a:endParaRPr lang="en-IN" sz="4800" u="sng"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04912" y="1905205"/>
            <a:ext cx="11268220" cy="4003226"/>
          </a:xfrm>
        </p:spPr>
        <p:txBody>
          <a:bodyPr>
            <a:normAutofit/>
          </a:bodyPr>
          <a:lstStyle/>
          <a:p>
            <a:pPr marL="0" lvl="0" indent="0" eaLnBrk="0" fontAlgn="base" hangingPunct="0">
              <a:lnSpc>
                <a:spcPct val="100000"/>
              </a:lnSpc>
              <a:spcBef>
                <a:spcPct val="0"/>
              </a:spcBef>
              <a:spcAft>
                <a:spcPct val="0"/>
              </a:spcAft>
              <a:buClrTx/>
              <a:buNone/>
            </a:pPr>
            <a:endParaRPr lang="en-US" altLang="en-US" sz="3200" cap="none" dirty="0">
              <a:latin typeface="Arial" panose="020B0604020202020204" pitchFamily="34" charset="0"/>
            </a:endParaRPr>
          </a:p>
          <a:p>
            <a:pPr marL="0" indent="0" eaLnBrk="0" fontAlgn="base" hangingPunct="0">
              <a:lnSpc>
                <a:spcPct val="100000"/>
              </a:lnSpc>
              <a:spcBef>
                <a:spcPct val="0"/>
              </a:spcBef>
              <a:spcAft>
                <a:spcPct val="0"/>
              </a:spcAft>
              <a:buClrTx/>
              <a:buNone/>
            </a:pPr>
            <a:r>
              <a:rPr lang="en-US" sz="3200" cap="none" dirty="0"/>
              <a:t>T</a:t>
            </a:r>
            <a:r>
              <a:rPr lang="en-US" sz="3200" cap="none" dirty="0" smtClean="0"/>
              <a:t>he parking slot management system is a c program developed to manage parking spaces efficiently. </a:t>
            </a:r>
            <a:r>
              <a:rPr lang="en-US" sz="3200" cap="none" dirty="0"/>
              <a:t>I</a:t>
            </a:r>
            <a:r>
              <a:rPr lang="en-US" sz="3200" cap="none" dirty="0" smtClean="0"/>
              <a:t>t allows users to check available slots, park vehicles, remove them, and keep track of parking details. this system helps reduce manual work and improves the organization of parking areas using basic C programming concepts like linked lists, arrays, and structures</a:t>
            </a:r>
          </a:p>
          <a:p>
            <a:pPr marL="0" lvl="0" indent="0" eaLnBrk="0" fontAlgn="base" hangingPunct="0">
              <a:lnSpc>
                <a:spcPct val="100000"/>
              </a:lnSpc>
              <a:spcBef>
                <a:spcPct val="0"/>
              </a:spcBef>
              <a:spcAft>
                <a:spcPct val="0"/>
              </a:spcAft>
              <a:buClrTx/>
              <a:buNone/>
            </a:pPr>
            <a:endParaRPr lang="en-US" altLang="en-US" sz="900" cap="none" dirty="0">
              <a:latin typeface="Arial" panose="020B0604020202020204" pitchFamily="34" charset="0"/>
            </a:endParaRPr>
          </a:p>
        </p:txBody>
      </p:sp>
    </p:spTree>
    <p:extLst>
      <p:ext uri="{BB962C8B-B14F-4D97-AF65-F5344CB8AC3E}">
        <p14:creationId xmlns:p14="http://schemas.microsoft.com/office/powerpoint/2010/main" val="59818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3558"/>
            <a:ext cx="10663311" cy="1533377"/>
          </a:xfrm>
        </p:spPr>
        <p:txBody>
          <a:bodyPr>
            <a:normAutofit/>
          </a:bodyPr>
          <a:lstStyle/>
          <a:p>
            <a:r>
              <a:rPr lang="en-US" sz="4800" u="sng" dirty="0" smtClean="0">
                <a:solidFill>
                  <a:schemeClr val="tx2">
                    <a:lumMod val="60000"/>
                    <a:lumOff val="40000"/>
                  </a:schemeClr>
                </a:solidFill>
                <a:latin typeface="Times New Roman" panose="02020603050405020304" pitchFamily="18" charset="0"/>
                <a:cs typeface="Times New Roman" panose="02020603050405020304" pitchFamily="18" charset="0"/>
              </a:rPr>
              <a:t>objective</a:t>
            </a:r>
            <a:endParaRPr lang="en-IN" sz="4800"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13" name="Rectangle 10"/>
          <p:cNvSpPr>
            <a:spLocks noGrp="1" noChangeArrowheads="1"/>
          </p:cNvSpPr>
          <p:nvPr>
            <p:ph sz="quarter" idx="13"/>
          </p:nvPr>
        </p:nvSpPr>
        <p:spPr bwMode="auto">
          <a:xfrm>
            <a:off x="815926" y="2135808"/>
            <a:ext cx="10607647"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i="0" u="none" strike="noStrike" cap="none" normalizeH="0" baseline="0" dirty="0" smtClean="0">
                <a:ln>
                  <a:noFill/>
                </a:ln>
                <a:solidFill>
                  <a:schemeClr val="tx1"/>
                </a:solidFill>
                <a:effectLst/>
                <a:latin typeface="Arial" panose="020B0604020202020204" pitchFamily="34" charset="0"/>
              </a:rPr>
              <a:t>Automate parking operations such as vehicle entry, exit, and slot allocation.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Arial" panose="020B0604020202020204" pitchFamily="34" charset="0"/>
              </a:rPr>
              <a:t> Track real-time availability of parking slots.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Arial" panose="020B0604020202020204" pitchFamily="34" charset="0"/>
              </a:rPr>
              <a:t> Ensure efficient utilization of limited parking space.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Arial" panose="020B0604020202020204" pitchFamily="34" charset="0"/>
              </a:rPr>
              <a:t> Record vehicle details (e.g., number, entry time) for tracking.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Arial" panose="020B0604020202020204" pitchFamily="34" charset="0"/>
              </a:rPr>
              <a:t> Calculate parking duration and fees accurately.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Arial" panose="020B0604020202020204" pitchFamily="34" charset="0"/>
              </a:rPr>
              <a:t> Minimize manual errors through automation.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smtClean="0">
                <a:ln>
                  <a:noFill/>
                </a:ln>
                <a:solidFill>
                  <a:schemeClr val="tx1"/>
                </a:solidFill>
                <a:effectLst/>
                <a:latin typeface="Arial" panose="020B0604020202020204" pitchFamily="34" charset="0"/>
              </a:rPr>
              <a:t> Provide a simple console interface for ease of use.</a:t>
            </a:r>
          </a:p>
        </p:txBody>
      </p:sp>
    </p:spTree>
    <p:extLst>
      <p:ext uri="{BB962C8B-B14F-4D97-AF65-F5344CB8AC3E}">
        <p14:creationId xmlns:p14="http://schemas.microsoft.com/office/powerpoint/2010/main" val="7316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barn(inVertical)">
                                      <p:cBhvr>
                                        <p:cTn id="10" dur="500"/>
                                        <p:tgtEl>
                                          <p:spTgt spid="1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barn(inVertical)">
                                      <p:cBhvr>
                                        <p:cTn id="13" dur="500"/>
                                        <p:tgtEl>
                                          <p:spTgt spid="1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barn(inVertical)">
                                      <p:cBhvr>
                                        <p:cTn id="16" dur="500"/>
                                        <p:tgtEl>
                                          <p:spTgt spid="1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Effect transition="in" filter="barn(inVertical)">
                                      <p:cBhvr>
                                        <p:cTn id="19" dur="500"/>
                                        <p:tgtEl>
                                          <p:spTgt spid="1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barn(inVertical)">
                                      <p:cBhvr>
                                        <p:cTn id="22" dur="500"/>
                                        <p:tgtEl>
                                          <p:spTgt spid="1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animEffect transition="in" filter="barn(inVertical)">
                                      <p:cBhvr>
                                        <p:cTn id="25"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1891137"/>
          </a:xfrm>
        </p:spPr>
        <p:txBody>
          <a:bodyPr>
            <a:normAutofit/>
          </a:bodyPr>
          <a:lstStyle/>
          <a:p>
            <a:r>
              <a:rPr lang="en-US" sz="4800" u="sng" dirty="0" smtClean="0">
                <a:solidFill>
                  <a:schemeClr val="bg2">
                    <a:lumMod val="75000"/>
                  </a:schemeClr>
                </a:solidFill>
                <a:latin typeface="Times New Roman" panose="02020603050405020304" pitchFamily="18" charset="0"/>
                <a:cs typeface="Times New Roman" panose="02020603050405020304" pitchFamily="18" charset="0"/>
              </a:rPr>
              <a:t>DRAWBACKS</a:t>
            </a:r>
            <a:endParaRPr lang="en-IN" sz="4800" u="sng"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773096" y="1997611"/>
            <a:ext cx="10363826" cy="3882683"/>
          </a:xfrm>
        </p:spPr>
        <p:txBody>
          <a:bodyPr>
            <a:noAutofit/>
          </a:bodyPr>
          <a:lstStyle/>
          <a:p>
            <a:r>
              <a:rPr lang="en-US" sz="2400" dirty="0"/>
              <a:t>1. Lack of Built-in High-Level </a:t>
            </a:r>
            <a:r>
              <a:rPr lang="en-US" sz="2400" dirty="0" smtClean="0"/>
              <a:t>Features</a:t>
            </a:r>
          </a:p>
          <a:p>
            <a:r>
              <a:rPr lang="en-IN" sz="2400" dirty="0"/>
              <a:t>2. Manual Memory </a:t>
            </a:r>
            <a:r>
              <a:rPr lang="en-IN" sz="2400" dirty="0" smtClean="0"/>
              <a:t>Management</a:t>
            </a:r>
          </a:p>
          <a:p>
            <a:r>
              <a:rPr lang="en-US" sz="2400" dirty="0"/>
              <a:t>3. Poor Modularity and </a:t>
            </a:r>
            <a:r>
              <a:rPr lang="en-US" sz="2400" dirty="0" smtClean="0"/>
              <a:t>Maintainability</a:t>
            </a:r>
          </a:p>
          <a:p>
            <a:r>
              <a:rPr lang="en-IN" sz="2400" dirty="0"/>
              <a:t>4. Limited Scalability</a:t>
            </a:r>
          </a:p>
          <a:p>
            <a:r>
              <a:rPr lang="en-IN" sz="2400" dirty="0"/>
              <a:t>5. User Interface </a:t>
            </a:r>
            <a:r>
              <a:rPr lang="en-IN" sz="2400" dirty="0" smtClean="0"/>
              <a:t>Limitations</a:t>
            </a:r>
          </a:p>
          <a:p>
            <a:r>
              <a:rPr lang="en-IN" sz="2400" dirty="0"/>
              <a:t>6. Security </a:t>
            </a:r>
            <a:r>
              <a:rPr lang="en-IN" sz="2400" dirty="0" smtClean="0"/>
              <a:t>Risks</a:t>
            </a:r>
          </a:p>
          <a:p>
            <a:r>
              <a:rPr lang="en-US" sz="2400" dirty="0"/>
              <a:t>7. Harder Integration with Hardware or Modern </a:t>
            </a:r>
            <a:r>
              <a:rPr lang="en-US" sz="2400" dirty="0" err="1"/>
              <a:t>IoT</a:t>
            </a:r>
            <a:r>
              <a:rPr lang="en-US" sz="2400" dirty="0"/>
              <a:t> Devices</a:t>
            </a:r>
            <a:endParaRPr lang="en-IN" sz="2400" dirty="0"/>
          </a:p>
        </p:txBody>
      </p:sp>
    </p:spTree>
    <p:extLst>
      <p:ext uri="{BB962C8B-B14F-4D97-AF65-F5344CB8AC3E}">
        <p14:creationId xmlns:p14="http://schemas.microsoft.com/office/powerpoint/2010/main" val="231970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2214694"/>
          </a:xfrm>
        </p:spPr>
        <p:txBody>
          <a:bodyPr>
            <a:normAutofit/>
          </a:bodyPr>
          <a:lstStyle/>
          <a:p>
            <a:r>
              <a:rPr lang="en-US" sz="4800" u="sng" dirty="0" smtClean="0">
                <a:solidFill>
                  <a:schemeClr val="bg2">
                    <a:lumMod val="75000"/>
                  </a:schemeClr>
                </a:solidFill>
                <a:latin typeface="Times New Roman" panose="02020603050405020304" pitchFamily="18" charset="0"/>
                <a:cs typeface="Times New Roman" panose="02020603050405020304" pitchFamily="18" charset="0"/>
              </a:rPr>
              <a:t>System overview</a:t>
            </a:r>
            <a:endParaRPr lang="en-IN" sz="4800" u="sng"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2800" dirty="0"/>
              <a:t>1. Park a vehicle</a:t>
            </a:r>
          </a:p>
          <a:p>
            <a:r>
              <a:rPr lang="en-US" sz="2800" dirty="0"/>
              <a:t>2. Remove a vehicle</a:t>
            </a:r>
          </a:p>
          <a:p>
            <a:r>
              <a:rPr lang="en-US" sz="2800" dirty="0"/>
              <a:t>3. Display current parking status</a:t>
            </a:r>
          </a:p>
          <a:p>
            <a:r>
              <a:rPr lang="en-US" sz="2800" dirty="0"/>
              <a:t>4. Display parking history</a:t>
            </a:r>
          </a:p>
          <a:p>
            <a:r>
              <a:rPr lang="en-US" sz="2800" dirty="0"/>
              <a:t>5. Exit</a:t>
            </a:r>
            <a:endParaRPr lang="en-IN" sz="2800" dirty="0"/>
          </a:p>
        </p:txBody>
      </p:sp>
    </p:spTree>
    <p:extLst>
      <p:ext uri="{BB962C8B-B14F-4D97-AF65-F5344CB8AC3E}">
        <p14:creationId xmlns:p14="http://schemas.microsoft.com/office/powerpoint/2010/main" val="102707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solidFill>
                  <a:schemeClr val="bg2">
                    <a:lumMod val="75000"/>
                  </a:schemeClr>
                </a:solidFill>
                <a:latin typeface="Times New Roman" panose="02020603050405020304" pitchFamily="18" charset="0"/>
                <a:cs typeface="Times New Roman" panose="02020603050405020304" pitchFamily="18" charset="0"/>
              </a:rPr>
              <a:t>Technologies and tools</a:t>
            </a:r>
            <a:endParaRPr lang="en-IN" sz="4400" u="sng"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0" lvl="0" indent="0" eaLnBrk="0" fontAlgn="base" hangingPunct="0">
              <a:lnSpc>
                <a:spcPct val="100000"/>
              </a:lnSpc>
              <a:spcBef>
                <a:spcPct val="0"/>
              </a:spcBef>
              <a:spcAft>
                <a:spcPct val="0"/>
              </a:spcAft>
              <a:buClrTx/>
              <a:buFontTx/>
              <a:buChar char="•"/>
            </a:pPr>
            <a:r>
              <a:rPr lang="en-US" sz="2400" b="1" cap="none" dirty="0" smtClean="0"/>
              <a:t> PROGRAMMING LANGUAGE :</a:t>
            </a:r>
            <a:r>
              <a:rPr lang="en-US" sz="2400" cap="none" dirty="0" smtClean="0"/>
              <a:t> C LANGUAGE</a:t>
            </a:r>
            <a:endParaRPr lang="en-IN" sz="2400" cap="none" dirty="0" smtClean="0"/>
          </a:p>
          <a:p>
            <a:pPr marL="0" lvl="0" indent="0" eaLnBrk="0" fontAlgn="base" hangingPunct="0">
              <a:lnSpc>
                <a:spcPct val="100000"/>
              </a:lnSpc>
              <a:spcBef>
                <a:spcPct val="0"/>
              </a:spcBef>
              <a:spcAft>
                <a:spcPct val="0"/>
              </a:spcAft>
              <a:buClrTx/>
              <a:buFontTx/>
              <a:buChar char="•"/>
            </a:pPr>
            <a:r>
              <a:rPr lang="en-IN" sz="2400" b="1" cap="none" dirty="0" smtClean="0"/>
              <a:t> TEXT EDITOR / IDE : </a:t>
            </a:r>
            <a:r>
              <a:rPr lang="en-US" altLang="en-US" sz="2400" cap="none" dirty="0" smtClean="0">
                <a:latin typeface="Arial" panose="020B0604020202020204" pitchFamily="34" charset="0"/>
              </a:rPr>
              <a:t>DEV C++, NOTE PAD</a:t>
            </a:r>
          </a:p>
          <a:p>
            <a:pPr marL="0" lvl="0" indent="0" eaLnBrk="0" fontAlgn="base" hangingPunct="0">
              <a:lnSpc>
                <a:spcPct val="100000"/>
              </a:lnSpc>
              <a:spcBef>
                <a:spcPct val="0"/>
              </a:spcBef>
              <a:spcAft>
                <a:spcPct val="0"/>
              </a:spcAft>
              <a:buClrTx/>
              <a:buFontTx/>
              <a:buChar char="•"/>
            </a:pPr>
            <a:r>
              <a:rPr lang="en-US" sz="2400" b="1" cap="none" dirty="0">
                <a:latin typeface="Arial" panose="020B0604020202020204" pitchFamily="34" charset="0"/>
              </a:rPr>
              <a:t> </a:t>
            </a:r>
            <a:r>
              <a:rPr lang="en-US" sz="2400" b="1" cap="none" dirty="0" smtClean="0"/>
              <a:t>DATA STRUCTURES : </a:t>
            </a:r>
            <a:r>
              <a:rPr lang="en-US" sz="2400" cap="none" dirty="0" smtClean="0"/>
              <a:t>ARRAYS, LINKED LISTS</a:t>
            </a:r>
          </a:p>
          <a:p>
            <a:pPr marL="0" lvl="0" indent="0" eaLnBrk="0" fontAlgn="base" hangingPunct="0">
              <a:lnSpc>
                <a:spcPct val="100000"/>
              </a:lnSpc>
              <a:spcBef>
                <a:spcPct val="0"/>
              </a:spcBef>
              <a:spcAft>
                <a:spcPct val="0"/>
              </a:spcAft>
              <a:buClrTx/>
              <a:buFontTx/>
              <a:buChar char="•"/>
            </a:pPr>
            <a:r>
              <a:rPr lang="en-US" altLang="en-US" sz="2400" b="1" cap="none" dirty="0" smtClean="0">
                <a:latin typeface="Arial" panose="020B0604020202020204" pitchFamily="34" charset="0"/>
              </a:rPr>
              <a:t> </a:t>
            </a:r>
            <a:r>
              <a:rPr lang="en-US" altLang="en-US" sz="2400" b="1" cap="none" dirty="0" smtClean="0">
                <a:latin typeface="+mj-lt"/>
              </a:rPr>
              <a:t>LIBRARIES USED </a:t>
            </a:r>
            <a:r>
              <a:rPr lang="en-US" altLang="en-US" sz="2400" b="1" cap="none" dirty="0" smtClean="0">
                <a:latin typeface="Arial" panose="020B0604020202020204" pitchFamily="34" charset="0"/>
              </a:rPr>
              <a:t>:</a:t>
            </a:r>
          </a:p>
          <a:p>
            <a:pPr marL="457200" lvl="0" indent="-457200" eaLnBrk="0" fontAlgn="base" hangingPunct="0">
              <a:lnSpc>
                <a:spcPct val="100000"/>
              </a:lnSpc>
              <a:spcBef>
                <a:spcPct val="0"/>
              </a:spcBef>
              <a:spcAft>
                <a:spcPct val="0"/>
              </a:spcAft>
              <a:buClrTx/>
              <a:buFont typeface="+mj-lt"/>
              <a:buAutoNum type="alphaLcPeriod"/>
            </a:pPr>
            <a:r>
              <a:rPr lang="en-US" altLang="en-US" sz="2400" cap="none" dirty="0" smtClean="0">
                <a:latin typeface="Arial" panose="020B0604020202020204" pitchFamily="34" charset="0"/>
              </a:rPr>
              <a:t>Stdio.h</a:t>
            </a:r>
          </a:p>
          <a:p>
            <a:pPr marL="457200" lvl="0" indent="-457200" eaLnBrk="0" fontAlgn="base" hangingPunct="0">
              <a:lnSpc>
                <a:spcPct val="100000"/>
              </a:lnSpc>
              <a:spcBef>
                <a:spcPct val="0"/>
              </a:spcBef>
              <a:spcAft>
                <a:spcPct val="0"/>
              </a:spcAft>
              <a:buClrTx/>
              <a:buFont typeface="+mj-lt"/>
              <a:buAutoNum type="alphaLcPeriod"/>
            </a:pPr>
            <a:r>
              <a:rPr lang="en-US" altLang="en-US" sz="2400" cap="none" dirty="0" smtClean="0">
                <a:latin typeface="Arial" panose="020B0604020202020204" pitchFamily="34" charset="0"/>
              </a:rPr>
              <a:t>Stdlib.h</a:t>
            </a:r>
          </a:p>
          <a:p>
            <a:pPr marL="457200" lvl="0" indent="-457200" eaLnBrk="0" fontAlgn="base" hangingPunct="0">
              <a:lnSpc>
                <a:spcPct val="100000"/>
              </a:lnSpc>
              <a:spcBef>
                <a:spcPct val="0"/>
              </a:spcBef>
              <a:spcAft>
                <a:spcPct val="0"/>
              </a:spcAft>
              <a:buClrTx/>
              <a:buFont typeface="+mj-lt"/>
              <a:buAutoNum type="alphaLcPeriod"/>
            </a:pPr>
            <a:r>
              <a:rPr lang="en-US" altLang="en-US" sz="2400" cap="none" dirty="0" smtClean="0">
                <a:latin typeface="Arial" panose="020B0604020202020204" pitchFamily="34" charset="0"/>
              </a:rPr>
              <a:t>String.h</a:t>
            </a:r>
          </a:p>
          <a:p>
            <a:pPr marL="457200" lvl="0" indent="-457200" eaLnBrk="0" fontAlgn="base" hangingPunct="0">
              <a:lnSpc>
                <a:spcPct val="100000"/>
              </a:lnSpc>
              <a:spcBef>
                <a:spcPct val="0"/>
              </a:spcBef>
              <a:spcAft>
                <a:spcPct val="0"/>
              </a:spcAft>
              <a:buClrTx/>
              <a:buFont typeface="+mj-lt"/>
              <a:buAutoNum type="alphaLcPeriod"/>
            </a:pPr>
            <a:r>
              <a:rPr lang="en-US" altLang="en-US" sz="2400" cap="none" dirty="0" smtClean="0">
                <a:latin typeface="Arial" panose="020B0604020202020204" pitchFamily="34" charset="0"/>
              </a:rPr>
              <a:t>Time.h</a:t>
            </a:r>
          </a:p>
          <a:p>
            <a:pPr marL="0" lvl="0" indent="0" eaLnBrk="0" fontAlgn="base" hangingPunct="0">
              <a:lnSpc>
                <a:spcPct val="100000"/>
              </a:lnSpc>
              <a:spcBef>
                <a:spcPct val="0"/>
              </a:spcBef>
              <a:spcAft>
                <a:spcPct val="0"/>
              </a:spcAft>
              <a:buClrTx/>
              <a:buFontTx/>
              <a:buChar char="•"/>
            </a:pPr>
            <a:endParaRPr lang="en-US" altLang="en-US" sz="2400" cap="none" dirty="0">
              <a:latin typeface="Arial" panose="020B0604020202020204" pitchFamily="34" charset="0"/>
            </a:endParaRPr>
          </a:p>
        </p:txBody>
      </p:sp>
      <p:sp>
        <p:nvSpPr>
          <p:cNvPr id="9" name="Rectangle 6"/>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261" y="2367092"/>
            <a:ext cx="3922643" cy="3424106"/>
          </a:xfrm>
          <a:prstGeom prst="roundRect">
            <a:avLst/>
          </a:prstGeom>
        </p:spPr>
      </p:pic>
    </p:spTree>
    <p:extLst>
      <p:ext uri="{BB962C8B-B14F-4D97-AF65-F5344CB8AC3E}">
        <p14:creationId xmlns:p14="http://schemas.microsoft.com/office/powerpoint/2010/main" val="162626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2170"/>
            <a:ext cx="10364451" cy="1596177"/>
          </a:xfrm>
        </p:spPr>
        <p:txBody>
          <a:bodyPr>
            <a:normAutofit/>
          </a:bodyPr>
          <a:lstStyle/>
          <a:p>
            <a:r>
              <a:rPr lang="en-US" sz="4800" u="sng" dirty="0" smtClean="0">
                <a:solidFill>
                  <a:schemeClr val="bg2">
                    <a:lumMod val="75000"/>
                  </a:schemeClr>
                </a:solidFill>
                <a:latin typeface="Times New Roman" panose="02020603050405020304" pitchFamily="18" charset="0"/>
                <a:cs typeface="Times New Roman" panose="02020603050405020304" pitchFamily="18" charset="0"/>
              </a:rPr>
              <a:t>advantages</a:t>
            </a:r>
            <a:endParaRPr lang="en-IN" sz="4800" u="sng"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149" y="2049040"/>
            <a:ext cx="10363826" cy="3848177"/>
          </a:xfrm>
        </p:spPr>
        <p:txBody>
          <a:bodyPr>
            <a:normAutofit/>
          </a:bodyPr>
          <a:lstStyle/>
          <a:p>
            <a:r>
              <a:rPr lang="en-US" sz="2800" dirty="0"/>
              <a:t>1. </a:t>
            </a:r>
            <a:r>
              <a:rPr lang="en-US" sz="2800" dirty="0" smtClean="0"/>
              <a:t>Efficient </a:t>
            </a:r>
            <a:r>
              <a:rPr lang="en-US" sz="2800" dirty="0"/>
              <a:t>Organization of Parking </a:t>
            </a:r>
            <a:r>
              <a:rPr lang="en-US" sz="2800" dirty="0" smtClean="0"/>
              <a:t>Data</a:t>
            </a:r>
            <a:endParaRPr lang="en-IN" sz="2800" dirty="0"/>
          </a:p>
          <a:p>
            <a:r>
              <a:rPr lang="en-US" sz="2800" dirty="0"/>
              <a:t>2</a:t>
            </a:r>
            <a:r>
              <a:rPr lang="en-US" sz="2800" dirty="0" smtClean="0"/>
              <a:t>. </a:t>
            </a:r>
            <a:r>
              <a:rPr lang="en-US" sz="2800" dirty="0"/>
              <a:t>Faster Search and </a:t>
            </a:r>
            <a:r>
              <a:rPr lang="en-US" sz="2800" dirty="0" smtClean="0"/>
              <a:t>Allocation</a:t>
            </a:r>
          </a:p>
          <a:p>
            <a:r>
              <a:rPr lang="en-US" sz="2800" dirty="0"/>
              <a:t>3</a:t>
            </a:r>
            <a:r>
              <a:rPr lang="en-US" sz="2800" dirty="0" smtClean="0"/>
              <a:t>. </a:t>
            </a:r>
            <a:r>
              <a:rPr lang="en-US" sz="2800" dirty="0"/>
              <a:t>Dynamic Memory </a:t>
            </a:r>
            <a:r>
              <a:rPr lang="en-US" sz="2800" dirty="0" smtClean="0"/>
              <a:t>Management</a:t>
            </a:r>
          </a:p>
          <a:p>
            <a:r>
              <a:rPr lang="en-IN" sz="2800" dirty="0"/>
              <a:t>4</a:t>
            </a:r>
            <a:r>
              <a:rPr lang="en-IN" sz="2800" dirty="0" smtClean="0"/>
              <a:t>. </a:t>
            </a:r>
            <a:r>
              <a:rPr lang="en-IN" sz="2800" dirty="0"/>
              <a:t>Queue Management for </a:t>
            </a:r>
            <a:r>
              <a:rPr lang="en-IN" sz="2800" dirty="0" smtClean="0"/>
              <a:t>Entry/Exit</a:t>
            </a:r>
          </a:p>
          <a:p>
            <a:r>
              <a:rPr lang="en-US" sz="2800" dirty="0" smtClean="0"/>
              <a:t>5. simplicity and speed</a:t>
            </a:r>
          </a:p>
          <a:p>
            <a:r>
              <a:rPr lang="en-US" sz="2800" dirty="0" smtClean="0"/>
              <a:t>6. time duration of vehicles</a:t>
            </a:r>
            <a:endParaRPr lang="en-IN" sz="2800" dirty="0"/>
          </a:p>
        </p:txBody>
      </p:sp>
    </p:spTree>
    <p:extLst>
      <p:ext uri="{BB962C8B-B14F-4D97-AF65-F5344CB8AC3E}">
        <p14:creationId xmlns:p14="http://schemas.microsoft.com/office/powerpoint/2010/main" val="281657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749" y="92766"/>
            <a:ext cx="10364451" cy="1750868"/>
          </a:xfrm>
        </p:spPr>
        <p:txBody>
          <a:bodyPr>
            <a:normAutofit/>
          </a:bodyPr>
          <a:lstStyle/>
          <a:p>
            <a:r>
              <a:rPr lang="en-US" sz="4800" u="sng" dirty="0" smtClean="0">
                <a:solidFill>
                  <a:schemeClr val="bg2">
                    <a:lumMod val="75000"/>
                  </a:schemeClr>
                </a:solidFill>
                <a:latin typeface="Times New Roman" panose="02020603050405020304" pitchFamily="18" charset="0"/>
                <a:cs typeface="Times New Roman" panose="02020603050405020304" pitchFamily="18" charset="0"/>
              </a:rPr>
              <a:t>challenges</a:t>
            </a:r>
            <a:endParaRPr lang="en-IN" sz="4800" u="sng"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755374" y="1904848"/>
            <a:ext cx="10363826" cy="4258995"/>
          </a:xfrm>
        </p:spPr>
        <p:txBody>
          <a:bodyPr/>
          <a:lstStyle/>
          <a:p>
            <a:r>
              <a:rPr lang="en-US" sz="2800" dirty="0"/>
              <a:t>1</a:t>
            </a:r>
            <a:r>
              <a:rPr lang="en-US" sz="2800" dirty="0" smtClean="0"/>
              <a:t>. </a:t>
            </a:r>
            <a:r>
              <a:rPr lang="en-US" sz="2800" dirty="0"/>
              <a:t>Manual Memory </a:t>
            </a:r>
            <a:r>
              <a:rPr lang="en-US" sz="2800" dirty="0" smtClean="0"/>
              <a:t>Management</a:t>
            </a:r>
          </a:p>
          <a:p>
            <a:r>
              <a:rPr lang="en-US" sz="2800" dirty="0" smtClean="0"/>
              <a:t>2. No </a:t>
            </a:r>
            <a:r>
              <a:rPr lang="en-US" sz="2800" dirty="0"/>
              <a:t>Built-in Data </a:t>
            </a:r>
            <a:r>
              <a:rPr lang="en-US" sz="2800" dirty="0" smtClean="0"/>
              <a:t>Structures</a:t>
            </a:r>
          </a:p>
          <a:p>
            <a:r>
              <a:rPr lang="en-IN" sz="2800" dirty="0" smtClean="0"/>
              <a:t>3. Pointer Complexity</a:t>
            </a:r>
          </a:p>
          <a:p>
            <a:r>
              <a:rPr lang="en-IN" sz="2800" dirty="0" smtClean="0"/>
              <a:t>4. Complicated </a:t>
            </a:r>
            <a:r>
              <a:rPr lang="en-IN" sz="2800" dirty="0"/>
              <a:t>Insert/Delete </a:t>
            </a:r>
            <a:r>
              <a:rPr lang="en-IN" sz="2800" dirty="0" smtClean="0"/>
              <a:t>Operations</a:t>
            </a:r>
            <a:endParaRPr lang="en-IN" sz="2800" dirty="0"/>
          </a:p>
          <a:p>
            <a:r>
              <a:rPr lang="en-IN" sz="2800" dirty="0" smtClean="0"/>
              <a:t>5. </a:t>
            </a:r>
            <a:r>
              <a:rPr lang="en-IN" sz="2800" dirty="0"/>
              <a:t>Lack of </a:t>
            </a:r>
            <a:r>
              <a:rPr lang="en-IN" sz="2800" dirty="0" smtClean="0"/>
              <a:t>Modularity</a:t>
            </a:r>
          </a:p>
          <a:p>
            <a:r>
              <a:rPr lang="en-US" sz="2800" dirty="0" smtClean="0"/>
              <a:t>6. Time </a:t>
            </a:r>
            <a:r>
              <a:rPr lang="en-US" sz="2800" dirty="0"/>
              <a:t>Management and </a:t>
            </a:r>
            <a:r>
              <a:rPr lang="en-US" sz="2800" dirty="0" smtClean="0"/>
              <a:t>Scheduling</a:t>
            </a:r>
          </a:p>
          <a:p>
            <a:endParaRPr lang="en-IN" dirty="0"/>
          </a:p>
        </p:txBody>
      </p:sp>
    </p:spTree>
    <p:extLst>
      <p:ext uri="{BB962C8B-B14F-4D97-AF65-F5344CB8AC3E}">
        <p14:creationId xmlns:p14="http://schemas.microsoft.com/office/powerpoint/2010/main" val="3898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617</TotalTime>
  <Words>428</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Times New Roman</vt:lpstr>
      <vt:lpstr>Tw Cen MT</vt:lpstr>
      <vt:lpstr>Droplet</vt:lpstr>
      <vt:lpstr>PowerPoint Presentation</vt:lpstr>
      <vt:lpstr>TEAM MEMBERS</vt:lpstr>
      <vt:lpstr>INTRODUCTION</vt:lpstr>
      <vt:lpstr>objective</vt:lpstr>
      <vt:lpstr>DRAWBACKS</vt:lpstr>
      <vt:lpstr>System overview</vt:lpstr>
      <vt:lpstr>Technologies and tools</vt:lpstr>
      <vt:lpstr>advantages</vt:lpstr>
      <vt:lpstr>challenges</vt:lpstr>
      <vt:lpstr>Source code</vt:lpstr>
      <vt:lpstr>SAMPLE 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26</cp:revision>
  <dcterms:created xsi:type="dcterms:W3CDTF">2025-05-03T06:03:57Z</dcterms:created>
  <dcterms:modified xsi:type="dcterms:W3CDTF">2025-05-03T16:21:27Z</dcterms:modified>
</cp:coreProperties>
</file>