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6459200" cy="14630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an Raghuram" initials="TR" lastIdx="1" clrIdx="0">
    <p:extLst>
      <p:ext uri="{19B8F6BF-5375-455C-9EA6-DF929625EA0E}">
        <p15:presenceInfo xmlns:p15="http://schemas.microsoft.com/office/powerpoint/2012/main" userId="98dd3da12fe164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56" autoAdjust="0"/>
    <p:restoredTop sz="94660"/>
  </p:normalViewPr>
  <p:slideViewPr>
    <p:cSldViewPr snapToGrid="0">
      <p:cViewPr>
        <p:scale>
          <a:sx n="66" d="100"/>
          <a:sy n="66" d="100"/>
        </p:scale>
        <p:origin x="12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E13AA-844C-40D8-9E73-2102C2CF8123}" type="datetimeFigureOut">
              <a:rPr lang="en-US" smtClean="0"/>
              <a:t>5/12/2020</a:t>
            </a:fld>
            <a:endParaRPr lang="en-US"/>
          </a:p>
        </p:txBody>
      </p:sp>
      <p:sp>
        <p:nvSpPr>
          <p:cNvPr id="4" name="Slide Image Placeholder 3"/>
          <p:cNvSpPr>
            <a:spLocks noGrp="1" noRot="1" noChangeAspect="1"/>
          </p:cNvSpPr>
          <p:nvPr>
            <p:ph type="sldImg" idx="2"/>
          </p:nvPr>
        </p:nvSpPr>
        <p:spPr>
          <a:xfrm>
            <a:off x="1692275" y="1143000"/>
            <a:ext cx="347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3D03E-5638-413E-B5BD-BF673BB23207}" type="slidenum">
              <a:rPr lang="en-US" smtClean="0"/>
              <a:t>‹#›</a:t>
            </a:fld>
            <a:endParaRPr lang="en-US"/>
          </a:p>
        </p:txBody>
      </p:sp>
    </p:spTree>
    <p:extLst>
      <p:ext uri="{BB962C8B-B14F-4D97-AF65-F5344CB8AC3E}">
        <p14:creationId xmlns:p14="http://schemas.microsoft.com/office/powerpoint/2010/main" val="1332843514"/>
      </p:ext>
    </p:extLst>
  </p:cSld>
  <p:clrMap bg1="lt1" tx1="dk1" bg2="lt2" tx2="dk2" accent1="accent1" accent2="accent2" accent3="accent3" accent4="accent4" accent5="accent5" accent6="accent6" hlink="hlink" folHlink="folHlink"/>
  <p:notesStyle>
    <a:lvl1pPr marL="0" algn="l" defTabSz="1316578" rtl="0" eaLnBrk="1" latinLnBrk="0" hangingPunct="1">
      <a:defRPr sz="1728" kern="1200">
        <a:solidFill>
          <a:schemeClr val="tx1"/>
        </a:solidFill>
        <a:latin typeface="+mn-lt"/>
        <a:ea typeface="+mn-ea"/>
        <a:cs typeface="+mn-cs"/>
      </a:defRPr>
    </a:lvl1pPr>
    <a:lvl2pPr marL="658289" algn="l" defTabSz="1316578" rtl="0" eaLnBrk="1" latinLnBrk="0" hangingPunct="1">
      <a:defRPr sz="1728" kern="1200">
        <a:solidFill>
          <a:schemeClr val="tx1"/>
        </a:solidFill>
        <a:latin typeface="+mn-lt"/>
        <a:ea typeface="+mn-ea"/>
        <a:cs typeface="+mn-cs"/>
      </a:defRPr>
    </a:lvl2pPr>
    <a:lvl3pPr marL="1316578" algn="l" defTabSz="1316578" rtl="0" eaLnBrk="1" latinLnBrk="0" hangingPunct="1">
      <a:defRPr sz="1728" kern="1200">
        <a:solidFill>
          <a:schemeClr val="tx1"/>
        </a:solidFill>
        <a:latin typeface="+mn-lt"/>
        <a:ea typeface="+mn-ea"/>
        <a:cs typeface="+mn-cs"/>
      </a:defRPr>
    </a:lvl3pPr>
    <a:lvl4pPr marL="1974867" algn="l" defTabSz="1316578" rtl="0" eaLnBrk="1" latinLnBrk="0" hangingPunct="1">
      <a:defRPr sz="1728" kern="1200">
        <a:solidFill>
          <a:schemeClr val="tx1"/>
        </a:solidFill>
        <a:latin typeface="+mn-lt"/>
        <a:ea typeface="+mn-ea"/>
        <a:cs typeface="+mn-cs"/>
      </a:defRPr>
    </a:lvl4pPr>
    <a:lvl5pPr marL="2633156" algn="l" defTabSz="1316578" rtl="0" eaLnBrk="1" latinLnBrk="0" hangingPunct="1">
      <a:defRPr sz="1728" kern="1200">
        <a:solidFill>
          <a:schemeClr val="tx1"/>
        </a:solidFill>
        <a:latin typeface="+mn-lt"/>
        <a:ea typeface="+mn-ea"/>
        <a:cs typeface="+mn-cs"/>
      </a:defRPr>
    </a:lvl5pPr>
    <a:lvl6pPr marL="3291445" algn="l" defTabSz="1316578" rtl="0" eaLnBrk="1" latinLnBrk="0" hangingPunct="1">
      <a:defRPr sz="1728" kern="1200">
        <a:solidFill>
          <a:schemeClr val="tx1"/>
        </a:solidFill>
        <a:latin typeface="+mn-lt"/>
        <a:ea typeface="+mn-ea"/>
        <a:cs typeface="+mn-cs"/>
      </a:defRPr>
    </a:lvl6pPr>
    <a:lvl7pPr marL="3949734" algn="l" defTabSz="1316578" rtl="0" eaLnBrk="1" latinLnBrk="0" hangingPunct="1">
      <a:defRPr sz="1728" kern="1200">
        <a:solidFill>
          <a:schemeClr val="tx1"/>
        </a:solidFill>
        <a:latin typeface="+mn-lt"/>
        <a:ea typeface="+mn-ea"/>
        <a:cs typeface="+mn-cs"/>
      </a:defRPr>
    </a:lvl7pPr>
    <a:lvl8pPr marL="4608023" algn="l" defTabSz="1316578" rtl="0" eaLnBrk="1" latinLnBrk="0" hangingPunct="1">
      <a:defRPr sz="1728" kern="1200">
        <a:solidFill>
          <a:schemeClr val="tx1"/>
        </a:solidFill>
        <a:latin typeface="+mn-lt"/>
        <a:ea typeface="+mn-ea"/>
        <a:cs typeface="+mn-cs"/>
      </a:defRPr>
    </a:lvl8pPr>
    <a:lvl9pPr marL="5266312" algn="l" defTabSz="1316578" rtl="0" eaLnBrk="1" latinLnBrk="0" hangingPunct="1">
      <a:defRPr sz="17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2394374"/>
            <a:ext cx="13990320" cy="5093547"/>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7684348"/>
            <a:ext cx="12344400" cy="3532292"/>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209829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647566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778933"/>
            <a:ext cx="3549015" cy="123985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778933"/>
            <a:ext cx="10441305" cy="1239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710161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119635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3647444"/>
            <a:ext cx="14196060" cy="6085839"/>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9790858"/>
            <a:ext cx="14196060" cy="3200399"/>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CCACFF-3C2B-4576-B7AC-E1B6B601C0D8}" type="datetimeFigureOut">
              <a:rPr lang="en-US" smtClean="0"/>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59172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3894667"/>
            <a:ext cx="699516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3894667"/>
            <a:ext cx="699516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CCACFF-3C2B-4576-B7AC-E1B6B601C0D8}"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264398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778936"/>
            <a:ext cx="14196060" cy="28278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3586481"/>
            <a:ext cx="6963012" cy="1757679"/>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5344160"/>
            <a:ext cx="6963012"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3586481"/>
            <a:ext cx="6997304" cy="1757679"/>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5344160"/>
            <a:ext cx="6997304"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CCACFF-3C2B-4576-B7AC-E1B6B601C0D8}" type="datetimeFigureOut">
              <a:rPr lang="en-US" smtClean="0"/>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85721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CCACFF-3C2B-4576-B7AC-E1B6B601C0D8}" type="datetimeFigureOut">
              <a:rPr lang="en-US" smtClean="0"/>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398145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CCACFF-3C2B-4576-B7AC-E1B6B601C0D8}" type="datetimeFigureOut">
              <a:rPr lang="en-US" smtClean="0"/>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125595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975360"/>
            <a:ext cx="5308520" cy="341376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2106510"/>
            <a:ext cx="8332470" cy="10397067"/>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4389120"/>
            <a:ext cx="5308520" cy="8131388"/>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82CCACFF-3C2B-4576-B7AC-E1B6B601C0D8}"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25782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975360"/>
            <a:ext cx="5308520" cy="341376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2106510"/>
            <a:ext cx="8332470" cy="10397067"/>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4389120"/>
            <a:ext cx="5308520" cy="8131388"/>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82CCACFF-3C2B-4576-B7AC-E1B6B601C0D8}" type="datetimeFigureOut">
              <a:rPr lang="en-US" smtClean="0"/>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04B6B-0822-43F3-875E-B6F36F6CEFB0}" type="slidenum">
              <a:rPr lang="en-US" smtClean="0"/>
              <a:t>‹#›</a:t>
            </a:fld>
            <a:endParaRPr lang="en-US"/>
          </a:p>
        </p:txBody>
      </p:sp>
    </p:spTree>
    <p:extLst>
      <p:ext uri="{BB962C8B-B14F-4D97-AF65-F5344CB8AC3E}">
        <p14:creationId xmlns:p14="http://schemas.microsoft.com/office/powerpoint/2010/main" val="95726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778936"/>
            <a:ext cx="14196060" cy="28278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3894667"/>
            <a:ext cx="14196060" cy="92828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13560217"/>
            <a:ext cx="3703320" cy="778933"/>
          </a:xfrm>
          <a:prstGeom prst="rect">
            <a:avLst/>
          </a:prstGeom>
        </p:spPr>
        <p:txBody>
          <a:bodyPr vert="horz" lIns="91440" tIns="45720" rIns="91440" bIns="45720" rtlCol="0" anchor="ctr"/>
          <a:lstStyle>
            <a:lvl1pPr algn="l">
              <a:defRPr sz="2160">
                <a:solidFill>
                  <a:schemeClr val="tx1">
                    <a:tint val="75000"/>
                  </a:schemeClr>
                </a:solidFill>
              </a:defRPr>
            </a:lvl1pPr>
          </a:lstStyle>
          <a:p>
            <a:fld id="{82CCACFF-3C2B-4576-B7AC-E1B6B601C0D8}" type="datetimeFigureOut">
              <a:rPr lang="en-US" smtClean="0"/>
              <a:t>5/12/2020</a:t>
            </a:fld>
            <a:endParaRPr lang="en-US"/>
          </a:p>
        </p:txBody>
      </p:sp>
      <p:sp>
        <p:nvSpPr>
          <p:cNvPr id="5" name="Footer Placeholder 4"/>
          <p:cNvSpPr>
            <a:spLocks noGrp="1"/>
          </p:cNvSpPr>
          <p:nvPr>
            <p:ph type="ftr" sz="quarter" idx="3"/>
          </p:nvPr>
        </p:nvSpPr>
        <p:spPr>
          <a:xfrm>
            <a:off x="5452110" y="13560217"/>
            <a:ext cx="5554980" cy="778933"/>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624310" y="13560217"/>
            <a:ext cx="3703320" cy="778933"/>
          </a:xfrm>
          <a:prstGeom prst="rect">
            <a:avLst/>
          </a:prstGeom>
        </p:spPr>
        <p:txBody>
          <a:bodyPr vert="horz" lIns="91440" tIns="45720" rIns="91440" bIns="45720" rtlCol="0" anchor="ctr"/>
          <a:lstStyle>
            <a:lvl1pPr algn="r">
              <a:defRPr sz="2160">
                <a:solidFill>
                  <a:schemeClr val="tx1">
                    <a:tint val="75000"/>
                  </a:schemeClr>
                </a:solidFill>
              </a:defRPr>
            </a:lvl1pPr>
          </a:lstStyle>
          <a:p>
            <a:fld id="{0A004B6B-0822-43F3-875E-B6F36F6CEFB0}" type="slidenum">
              <a:rPr lang="en-US" smtClean="0"/>
              <a:t>‹#›</a:t>
            </a:fld>
            <a:endParaRPr lang="en-US"/>
          </a:p>
        </p:txBody>
      </p:sp>
    </p:spTree>
    <p:extLst>
      <p:ext uri="{BB962C8B-B14F-4D97-AF65-F5344CB8AC3E}">
        <p14:creationId xmlns:p14="http://schemas.microsoft.com/office/powerpoint/2010/main" val="8899333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download.companieshouse.gov.uk/en_pscdata.html" TargetMode="External"/><Relationship Id="rId3" Type="http://schemas.openxmlformats.org/officeDocument/2006/relationships/image" Target="../media/image2.png"/><Relationship Id="rId7" Type="http://schemas.openxmlformats.org/officeDocument/2006/relationships/hyperlink" Target="http://download.companieshouse.gov.uk/en_output.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hyperlink" Target="https://fsi.taxjustice.net/en/" TargetMode="External"/><Relationship Id="rId4" Type="http://schemas.openxmlformats.org/officeDocument/2006/relationships/image" Target="../media/image3.png"/><Relationship Id="rId9" Type="http://schemas.openxmlformats.org/officeDocument/2006/relationships/hyperlink" Target="https://opentender.eu/uk/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95261184-E076-4AA3-A6EB-F1431E37D906}"/>
              </a:ext>
            </a:extLst>
          </p:cNvPr>
          <p:cNvGrpSpPr/>
          <p:nvPr/>
        </p:nvGrpSpPr>
        <p:grpSpPr>
          <a:xfrm>
            <a:off x="5103681" y="9522429"/>
            <a:ext cx="3708332" cy="2934963"/>
            <a:chOff x="10704585" y="9746864"/>
            <a:chExt cx="2568601" cy="1864250"/>
          </a:xfrm>
        </p:grpSpPr>
        <p:pic>
          <p:nvPicPr>
            <p:cNvPr id="34" name="Google Shape;89;p17">
              <a:extLst>
                <a:ext uri="{FF2B5EF4-FFF2-40B4-BE49-F238E27FC236}">
                  <a16:creationId xmlns:a16="http://schemas.microsoft.com/office/drawing/2014/main" id="{F6FA84D3-9C73-4613-8457-244D1ACB65AD}"/>
                </a:ext>
              </a:extLst>
            </p:cNvPr>
            <p:cNvPicPr preferRelativeResize="0"/>
            <p:nvPr/>
          </p:nvPicPr>
          <p:blipFill>
            <a:blip r:embed="rId2">
              <a:alphaModFix/>
            </a:blip>
            <a:stretch>
              <a:fillRect/>
            </a:stretch>
          </p:blipFill>
          <p:spPr>
            <a:xfrm>
              <a:off x="10704585" y="9746864"/>
              <a:ext cx="2568601" cy="1864250"/>
            </a:xfrm>
            <a:prstGeom prst="rect">
              <a:avLst/>
            </a:prstGeom>
            <a:noFill/>
            <a:ln>
              <a:noFill/>
            </a:ln>
          </p:spPr>
        </p:pic>
        <p:sp>
          <p:nvSpPr>
            <p:cNvPr id="35" name="Google Shape;90;p17">
              <a:extLst>
                <a:ext uri="{FF2B5EF4-FFF2-40B4-BE49-F238E27FC236}">
                  <a16:creationId xmlns:a16="http://schemas.microsoft.com/office/drawing/2014/main" id="{13488C29-83CD-4FEF-89C6-670FCEAB8695}"/>
                </a:ext>
              </a:extLst>
            </p:cNvPr>
            <p:cNvSpPr txBox="1"/>
            <p:nvPr/>
          </p:nvSpPr>
          <p:spPr>
            <a:xfrm>
              <a:off x="11128019" y="10036810"/>
              <a:ext cx="2144236" cy="898500"/>
            </a:xfrm>
            <a:prstGeom prst="rect">
              <a:avLst/>
            </a:prstGeom>
            <a:noFill/>
            <a:ln>
              <a:noFill/>
            </a:ln>
          </p:spPr>
          <p:txBody>
            <a:bodyPr spcFirstLastPara="1" wrap="square" lIns="91425" tIns="91425" rIns="91425" bIns="91425" anchor="t" anchorCtr="0">
              <a:noAutofit/>
            </a:bodyPr>
            <a:lstStyle/>
            <a:p>
              <a:pPr>
                <a:buSzPts val="1000"/>
              </a:pPr>
              <a:r>
                <a:rPr lang="en-US" sz="1400" b="1" i="1" dirty="0"/>
                <a:t>We also find that ~200 companies registered in secrecy jurisdictions win public tenders from ~700 of the largest buyers in the UK, earning public money via companies with little transparency</a:t>
              </a:r>
            </a:p>
          </p:txBody>
        </p:sp>
      </p:grpSp>
      <p:pic>
        <p:nvPicPr>
          <p:cNvPr id="44" name="Google Shape;75;p16">
            <a:extLst>
              <a:ext uri="{FF2B5EF4-FFF2-40B4-BE49-F238E27FC236}">
                <a16:creationId xmlns:a16="http://schemas.microsoft.com/office/drawing/2014/main" id="{6D5100E6-4A60-41D7-B288-7DCBB265517E}"/>
              </a:ext>
            </a:extLst>
          </p:cNvPr>
          <p:cNvPicPr preferRelativeResize="0"/>
          <p:nvPr/>
        </p:nvPicPr>
        <p:blipFill rotWithShape="1">
          <a:blip r:embed="rId3">
            <a:alphaModFix/>
          </a:blip>
          <a:srcRect l="21732" t="8516" r="17440" b="11072"/>
          <a:stretch/>
        </p:blipFill>
        <p:spPr>
          <a:xfrm>
            <a:off x="1138741" y="12246554"/>
            <a:ext cx="2413000" cy="2332077"/>
          </a:xfrm>
          <a:prstGeom prst="rect">
            <a:avLst/>
          </a:prstGeom>
          <a:noFill/>
          <a:ln>
            <a:noFill/>
          </a:ln>
        </p:spPr>
      </p:pic>
      <p:sp>
        <p:nvSpPr>
          <p:cNvPr id="4" name="Rectangle 3">
            <a:extLst>
              <a:ext uri="{FF2B5EF4-FFF2-40B4-BE49-F238E27FC236}">
                <a16:creationId xmlns:a16="http://schemas.microsoft.com/office/drawing/2014/main" id="{99F181D1-C88A-424F-AD10-A0C42B16B993}"/>
              </a:ext>
            </a:extLst>
          </p:cNvPr>
          <p:cNvSpPr/>
          <p:nvPr/>
        </p:nvSpPr>
        <p:spPr>
          <a:xfrm>
            <a:off x="4940432" y="14523"/>
            <a:ext cx="6578339" cy="646331"/>
          </a:xfrm>
          <a:prstGeom prst="rect">
            <a:avLst/>
          </a:prstGeom>
        </p:spPr>
        <p:txBody>
          <a:bodyPr wrap="none">
            <a:spAutoFit/>
          </a:bodyPr>
          <a:lstStyle/>
          <a:p>
            <a:r>
              <a:rPr lang="en" sz="3600" dirty="0">
                <a:solidFill>
                  <a:schemeClr val="accent5"/>
                </a:solidFill>
              </a:rPr>
              <a:t>The Company (Registers) We Keep</a:t>
            </a:r>
            <a:endParaRPr lang="en-US" sz="3600" dirty="0">
              <a:solidFill>
                <a:schemeClr val="accent5"/>
              </a:solidFill>
            </a:endParaRPr>
          </a:p>
        </p:txBody>
      </p:sp>
      <p:sp>
        <p:nvSpPr>
          <p:cNvPr id="5" name="Google Shape;55;p13">
            <a:extLst>
              <a:ext uri="{FF2B5EF4-FFF2-40B4-BE49-F238E27FC236}">
                <a16:creationId xmlns:a16="http://schemas.microsoft.com/office/drawing/2014/main" id="{A7CA1380-BE51-4B36-889F-B929D7F5C7FE}"/>
              </a:ext>
            </a:extLst>
          </p:cNvPr>
          <p:cNvSpPr txBox="1">
            <a:spLocks noGrp="1"/>
          </p:cNvSpPr>
          <p:nvPr>
            <p:ph type="subTitle" idx="1"/>
          </p:nvPr>
        </p:nvSpPr>
        <p:spPr>
          <a:xfrm>
            <a:off x="1651697" y="545280"/>
            <a:ext cx="13407117" cy="462537"/>
          </a:xfrm>
          <a:prstGeom prst="rect">
            <a:avLst/>
          </a:prstGeom>
        </p:spPr>
        <p:txBody>
          <a:bodyPr spcFirstLastPara="1" vert="horz" wrap="square" lIns="45713" tIns="45713" rIns="45713" bIns="45713" rtlCol="0" anchor="t" anchorCtr="0">
            <a:noAutofit/>
          </a:bodyPr>
          <a:lstStyle/>
          <a:p>
            <a:pPr>
              <a:lnSpc>
                <a:spcPct val="89000"/>
              </a:lnSpc>
              <a:buClr>
                <a:schemeClr val="dk1"/>
              </a:buClr>
              <a:buSzPts val="3000"/>
            </a:pPr>
            <a:r>
              <a:rPr lang="en" sz="1800" dirty="0">
                <a:solidFill>
                  <a:schemeClr val="accent5"/>
                </a:solidFill>
                <a:latin typeface="Libre Franklin"/>
                <a:ea typeface="Libre Franklin"/>
                <a:cs typeface="Libre Franklin"/>
                <a:sym typeface="Libre Franklin"/>
              </a:rPr>
              <a:t>CAN UK PUBLIC COMPANY DATA HELP US SPOT SUSPICIOUS ACTIVITY AND </a:t>
            </a:r>
            <a:r>
              <a:rPr lang="en-US" sz="1800" dirty="0">
                <a:solidFill>
                  <a:schemeClr val="accent5"/>
                </a:solidFill>
                <a:latin typeface="Libre Franklin"/>
                <a:ea typeface="Libre Franklin"/>
                <a:cs typeface="Libre Franklin"/>
                <a:sym typeface="Libre Franklin"/>
              </a:rPr>
              <a:t>INTERESTING </a:t>
            </a:r>
            <a:r>
              <a:rPr lang="en" sz="1800" dirty="0">
                <a:solidFill>
                  <a:schemeClr val="accent5"/>
                </a:solidFill>
                <a:latin typeface="Libre Franklin"/>
                <a:ea typeface="Libre Franklin"/>
                <a:cs typeface="Libre Franklin"/>
                <a:sym typeface="Libre Franklin"/>
              </a:rPr>
              <a:t>OWNERSHIP STRUCTURES?</a:t>
            </a:r>
            <a:endParaRPr sz="1800" dirty="0">
              <a:solidFill>
                <a:schemeClr val="accent5"/>
              </a:solidFill>
            </a:endParaRPr>
          </a:p>
        </p:txBody>
      </p:sp>
      <p:sp>
        <p:nvSpPr>
          <p:cNvPr id="6" name="Google Shape;60;p14">
            <a:extLst>
              <a:ext uri="{FF2B5EF4-FFF2-40B4-BE49-F238E27FC236}">
                <a16:creationId xmlns:a16="http://schemas.microsoft.com/office/drawing/2014/main" id="{7A02E6FB-0192-4CD8-BE80-0E8D739D54E2}"/>
              </a:ext>
            </a:extLst>
          </p:cNvPr>
          <p:cNvSpPr txBox="1">
            <a:spLocks/>
          </p:cNvSpPr>
          <p:nvPr/>
        </p:nvSpPr>
        <p:spPr>
          <a:xfrm>
            <a:off x="186268" y="4125223"/>
            <a:ext cx="5266267" cy="760867"/>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pPr algn="l"/>
            <a:r>
              <a:rPr lang="en-US" sz="3600" dirty="0">
                <a:solidFill>
                  <a:schemeClr val="accent5"/>
                </a:solidFill>
              </a:rPr>
              <a:t>Background and motivation </a:t>
            </a:r>
          </a:p>
        </p:txBody>
      </p:sp>
      <p:sp>
        <p:nvSpPr>
          <p:cNvPr id="7" name="Google Shape;61;p14">
            <a:extLst>
              <a:ext uri="{FF2B5EF4-FFF2-40B4-BE49-F238E27FC236}">
                <a16:creationId xmlns:a16="http://schemas.microsoft.com/office/drawing/2014/main" id="{02DADABB-AFA3-4F0F-B2BC-C2CF8C6973D2}"/>
              </a:ext>
            </a:extLst>
          </p:cNvPr>
          <p:cNvSpPr txBox="1">
            <a:spLocks/>
          </p:cNvSpPr>
          <p:nvPr/>
        </p:nvSpPr>
        <p:spPr>
          <a:xfrm>
            <a:off x="184439" y="4509732"/>
            <a:ext cx="7567891" cy="4538896"/>
          </a:xfrm>
          <a:prstGeom prst="rect">
            <a:avLst/>
          </a:prstGeom>
        </p:spPr>
        <p:txBody>
          <a:bodyPr spcFirstLastPara="1" vert="horz" wrap="square" lIns="91425" tIns="91425" rIns="91425" bIns="91425" rtlCol="0" anchor="t" anchorCtr="0">
            <a:no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marL="171450" indent="-171450" algn="l">
              <a:buFont typeface="Wingdings" panose="05000000000000000000" pitchFamily="2" charset="2"/>
              <a:buChar char="q"/>
            </a:pPr>
            <a:r>
              <a:rPr lang="en-US" sz="1400" dirty="0"/>
              <a:t>Around 70% of large-scale corruption schemes involve anonymous companies, i.e. companies whose true owners and beneficiaries are unknown for example because (</a:t>
            </a:r>
            <a:r>
              <a:rPr lang="en-US" sz="1400" dirty="0" err="1"/>
              <a:t>i</a:t>
            </a:r>
            <a:r>
              <a:rPr lang="en-US" sz="1400" dirty="0"/>
              <a:t>) the company is incorporated in a “secrecy jurisdiction” where shareholder information is not disclosed or (ii) a nominee, without any connection to the real owner, is acting as shareholder. </a:t>
            </a:r>
          </a:p>
          <a:p>
            <a:pPr marL="171450" indent="-171450" algn="l">
              <a:buFont typeface="Wingdings" panose="05000000000000000000" pitchFamily="2" charset="2"/>
              <a:buChar char="q"/>
            </a:pPr>
            <a:r>
              <a:rPr lang="en-US" sz="1400" dirty="0"/>
              <a:t>Recent years have seen a worldwide movement towards more transparency regarding corporate beneficial ownership. The UK’s Persons of Significant Control (</a:t>
            </a:r>
            <a:r>
              <a:rPr lang="en-US" sz="1400" b="1" i="1" dirty="0"/>
              <a:t>PSC</a:t>
            </a:r>
            <a:r>
              <a:rPr lang="en-US" sz="1400" dirty="0"/>
              <a:t>) register, launched in 2016, is one of the old and most comprehensive public ownership registers. All UK-incorporated companies are required to disclose any person who holds more than 25% of their shares or voting rights or otherwise exercises substantial control over them in the register. </a:t>
            </a:r>
          </a:p>
          <a:p>
            <a:pPr marL="171450" indent="-171450" algn="l">
              <a:buFont typeface="Wingdings" panose="05000000000000000000" pitchFamily="2" charset="2"/>
              <a:buChar char="q"/>
            </a:pPr>
            <a:r>
              <a:rPr lang="en-US" sz="1400" dirty="0"/>
              <a:t>This project examines whether the PSC register can help us identify interesting and potentially suspicious patterns in corporate ownership or whether it merely produces “zombie transparency”. The patterns identified do not necessarily indicate corruption - some of them illustrate interesting features of entirely legal complex corporate structures, while others indicate potential non-compliance with disclosure requirements and may warrant further scrutiny. </a:t>
            </a:r>
          </a:p>
          <a:p>
            <a:pPr marL="171450" indent="-171450" algn="l">
              <a:buFont typeface="Wingdings" panose="05000000000000000000" pitchFamily="2" charset="2"/>
              <a:buChar char="q"/>
            </a:pPr>
            <a:r>
              <a:rPr lang="en-US" sz="1400" dirty="0"/>
              <a:t>Previous analyses of the PSC register were carried out by NGOs, not academic researchers, with a view to gathering information about individual companies, rather than analyzing the whole universe of companies. This project takes a bottom-up approach, using descriptive statistics to identify interesting patterns, then mapping relevant subsets of the dataset. </a:t>
            </a:r>
          </a:p>
          <a:p>
            <a:pPr marL="171450" indent="-171450" algn="l">
              <a:buFont typeface="Wingdings" panose="05000000000000000000" pitchFamily="2" charset="2"/>
              <a:buChar char="q"/>
            </a:pPr>
            <a:endParaRPr lang="en-US" sz="1400" dirty="0"/>
          </a:p>
          <a:p>
            <a:pPr marL="171450" indent="-171450" algn="l">
              <a:spcAft>
                <a:spcPts val="1600"/>
              </a:spcAft>
              <a:buFont typeface="Wingdings" panose="05000000000000000000" pitchFamily="2" charset="2"/>
              <a:buChar char="q"/>
            </a:pPr>
            <a:endParaRPr lang="en-US" sz="1400" dirty="0"/>
          </a:p>
        </p:txBody>
      </p:sp>
      <p:grpSp>
        <p:nvGrpSpPr>
          <p:cNvPr id="25" name="Google Shape;80;p17">
            <a:extLst>
              <a:ext uri="{FF2B5EF4-FFF2-40B4-BE49-F238E27FC236}">
                <a16:creationId xmlns:a16="http://schemas.microsoft.com/office/drawing/2014/main" id="{A881ABEB-FC96-4EE6-85FA-1785DA6ED50F}"/>
              </a:ext>
            </a:extLst>
          </p:cNvPr>
          <p:cNvGrpSpPr/>
          <p:nvPr/>
        </p:nvGrpSpPr>
        <p:grpSpPr>
          <a:xfrm>
            <a:off x="4598499" y="12115236"/>
            <a:ext cx="4491272" cy="2408563"/>
            <a:chOff x="3825307" y="1963975"/>
            <a:chExt cx="5006992" cy="2663750"/>
          </a:xfrm>
        </p:grpSpPr>
        <p:pic>
          <p:nvPicPr>
            <p:cNvPr id="26" name="Google Shape;81;p17">
              <a:extLst>
                <a:ext uri="{FF2B5EF4-FFF2-40B4-BE49-F238E27FC236}">
                  <a16:creationId xmlns:a16="http://schemas.microsoft.com/office/drawing/2014/main" id="{C6D3C121-6FA0-4986-B05D-6EB5F528F88F}"/>
                </a:ext>
              </a:extLst>
            </p:cNvPr>
            <p:cNvPicPr preferRelativeResize="0"/>
            <p:nvPr/>
          </p:nvPicPr>
          <p:blipFill rotWithShape="1">
            <a:blip r:embed="rId4">
              <a:alphaModFix/>
            </a:blip>
            <a:srcRect l="8787" t="13773" r="23717" b="17184"/>
            <a:stretch/>
          </p:blipFill>
          <p:spPr>
            <a:xfrm>
              <a:off x="4988675" y="1963975"/>
              <a:ext cx="3843624" cy="2663750"/>
            </a:xfrm>
            <a:prstGeom prst="rect">
              <a:avLst/>
            </a:prstGeom>
            <a:noFill/>
            <a:ln>
              <a:noFill/>
            </a:ln>
          </p:spPr>
        </p:pic>
        <p:sp>
          <p:nvSpPr>
            <p:cNvPr id="27" name="Google Shape;82;p17">
              <a:extLst>
                <a:ext uri="{FF2B5EF4-FFF2-40B4-BE49-F238E27FC236}">
                  <a16:creationId xmlns:a16="http://schemas.microsoft.com/office/drawing/2014/main" id="{6C43A413-1983-4F01-9334-A93ECB6D8638}"/>
                </a:ext>
              </a:extLst>
            </p:cNvPr>
            <p:cNvSpPr txBox="1"/>
            <p:nvPr/>
          </p:nvSpPr>
          <p:spPr>
            <a:xfrm>
              <a:off x="3825307" y="2109614"/>
              <a:ext cx="2690077" cy="1031030"/>
            </a:xfrm>
            <a:prstGeom prst="rect">
              <a:avLst/>
            </a:prstGeom>
            <a:noFill/>
            <a:ln>
              <a:noFill/>
            </a:ln>
          </p:spPr>
          <p:txBody>
            <a:bodyPr spcFirstLastPara="1" wrap="square" lIns="91425" tIns="91425" rIns="91425" bIns="91425" anchor="t" anchorCtr="0">
              <a:noAutofit/>
            </a:bodyPr>
            <a:lstStyle/>
            <a:p>
              <a:r>
                <a:rPr lang="en" sz="1400" b="1" i="1" dirty="0"/>
                <a:t>Suppliers who won contracts </a:t>
              </a:r>
              <a:r>
                <a:rPr lang="en-US" sz="1400" b="1" i="1" dirty="0"/>
                <a:t>and are </a:t>
              </a:r>
              <a:r>
                <a:rPr lang="en" sz="1400" b="1" i="1" dirty="0"/>
                <a:t>registered in Secrecy Jurisdictions are largely </a:t>
              </a:r>
              <a:r>
                <a:rPr lang="en-US" sz="1400" b="1" i="1" dirty="0"/>
                <a:t>registered </a:t>
              </a:r>
              <a:r>
                <a:rPr lang="en" sz="1400" b="1" i="1" dirty="0"/>
                <a:t>in Delaware</a:t>
              </a:r>
              <a:endParaRPr sz="1400" b="1" i="1" dirty="0"/>
            </a:p>
          </p:txBody>
        </p:sp>
      </p:grpSp>
      <p:pic>
        <p:nvPicPr>
          <p:cNvPr id="33" name="Google Shape;88;p17">
            <a:extLst>
              <a:ext uri="{FF2B5EF4-FFF2-40B4-BE49-F238E27FC236}">
                <a16:creationId xmlns:a16="http://schemas.microsoft.com/office/drawing/2014/main" id="{732FFB73-3B21-415E-B52B-EBA1A614B13F}"/>
              </a:ext>
            </a:extLst>
          </p:cNvPr>
          <p:cNvPicPr preferRelativeResize="0"/>
          <p:nvPr/>
        </p:nvPicPr>
        <p:blipFill>
          <a:blip r:embed="rId5">
            <a:alphaModFix/>
          </a:blip>
          <a:stretch>
            <a:fillRect/>
          </a:stretch>
        </p:blipFill>
        <p:spPr>
          <a:xfrm>
            <a:off x="12448315" y="10579067"/>
            <a:ext cx="3578781" cy="3822783"/>
          </a:xfrm>
          <a:prstGeom prst="rect">
            <a:avLst/>
          </a:prstGeom>
          <a:noFill/>
          <a:ln>
            <a:noFill/>
          </a:ln>
        </p:spPr>
      </p:pic>
      <p:sp>
        <p:nvSpPr>
          <p:cNvPr id="36" name="Google Shape;91;p17">
            <a:extLst>
              <a:ext uri="{FF2B5EF4-FFF2-40B4-BE49-F238E27FC236}">
                <a16:creationId xmlns:a16="http://schemas.microsoft.com/office/drawing/2014/main" id="{AD3E06F7-A030-4EB0-859A-3B75CE700F88}"/>
              </a:ext>
            </a:extLst>
          </p:cNvPr>
          <p:cNvSpPr txBox="1"/>
          <p:nvPr/>
        </p:nvSpPr>
        <p:spPr>
          <a:xfrm>
            <a:off x="12695448" y="9881665"/>
            <a:ext cx="3003627" cy="958792"/>
          </a:xfrm>
          <a:prstGeom prst="rect">
            <a:avLst/>
          </a:prstGeom>
          <a:noFill/>
          <a:ln>
            <a:noFill/>
          </a:ln>
        </p:spPr>
        <p:txBody>
          <a:bodyPr spcFirstLastPara="1" wrap="square" lIns="91425" tIns="91425" rIns="91425" bIns="91425" anchor="t" anchorCtr="0">
            <a:noAutofit/>
          </a:bodyPr>
          <a:lstStyle/>
          <a:p>
            <a:r>
              <a:rPr lang="en" sz="1400" b="1" i="1" dirty="0"/>
              <a:t>In line with these findings, </a:t>
            </a:r>
            <a:r>
              <a:rPr lang="en-US" sz="1400" b="1" i="1" dirty="0"/>
              <a:t>UK tenders are </a:t>
            </a:r>
            <a:r>
              <a:rPr lang="en" sz="1400" b="1" i="1" dirty="0"/>
              <a:t>getting </a:t>
            </a:r>
            <a:r>
              <a:rPr lang="en-US" sz="1400" b="1" i="1" dirty="0"/>
              <a:t>less transparent </a:t>
            </a:r>
            <a:r>
              <a:rPr lang="en" sz="1400" b="1" i="1" dirty="0"/>
              <a:t>over time</a:t>
            </a:r>
            <a:endParaRPr sz="1400" b="1" i="1" dirty="0"/>
          </a:p>
        </p:txBody>
      </p:sp>
      <p:pic>
        <p:nvPicPr>
          <p:cNvPr id="37" name="Google Shape;92;p17">
            <a:extLst>
              <a:ext uri="{FF2B5EF4-FFF2-40B4-BE49-F238E27FC236}">
                <a16:creationId xmlns:a16="http://schemas.microsoft.com/office/drawing/2014/main" id="{DC5F2895-6D84-4AF6-A92C-FCFFA7633D52}"/>
              </a:ext>
            </a:extLst>
          </p:cNvPr>
          <p:cNvPicPr preferRelativeResize="0"/>
          <p:nvPr/>
        </p:nvPicPr>
        <p:blipFill rotWithShape="1">
          <a:blip r:embed="rId6">
            <a:alphaModFix/>
          </a:blip>
          <a:srcRect l="13380" t="13366" r="5968" b="16285"/>
          <a:stretch/>
        </p:blipFill>
        <p:spPr>
          <a:xfrm>
            <a:off x="9617125" y="11313678"/>
            <a:ext cx="2801654" cy="2443849"/>
          </a:xfrm>
          <a:prstGeom prst="rect">
            <a:avLst/>
          </a:prstGeom>
          <a:noFill/>
          <a:ln>
            <a:noFill/>
          </a:ln>
        </p:spPr>
      </p:pic>
      <p:sp>
        <p:nvSpPr>
          <p:cNvPr id="38" name="Google Shape;93;p17">
            <a:extLst>
              <a:ext uri="{FF2B5EF4-FFF2-40B4-BE49-F238E27FC236}">
                <a16:creationId xmlns:a16="http://schemas.microsoft.com/office/drawing/2014/main" id="{E5921AE9-69EC-4F05-9794-00A114ED383E}"/>
              </a:ext>
            </a:extLst>
          </p:cNvPr>
          <p:cNvSpPr txBox="1"/>
          <p:nvPr/>
        </p:nvSpPr>
        <p:spPr>
          <a:xfrm>
            <a:off x="9344302" y="9721940"/>
            <a:ext cx="3050182" cy="381981"/>
          </a:xfrm>
          <a:prstGeom prst="rect">
            <a:avLst/>
          </a:prstGeom>
          <a:noFill/>
          <a:ln>
            <a:noFill/>
          </a:ln>
        </p:spPr>
        <p:txBody>
          <a:bodyPr spcFirstLastPara="1" wrap="square" lIns="91425" tIns="91425" rIns="91425" bIns="91425" anchor="t" anchorCtr="0">
            <a:noAutofit/>
          </a:bodyPr>
          <a:lstStyle/>
          <a:p>
            <a:r>
              <a:rPr lang="en" sz="1400" b="1" i="1" dirty="0"/>
              <a:t>These companies sometimes receiv</a:t>
            </a:r>
            <a:r>
              <a:rPr lang="en-US" sz="1400" b="1" i="1" dirty="0"/>
              <a:t>e</a:t>
            </a:r>
            <a:r>
              <a:rPr lang="en" sz="1400" b="1" i="1" dirty="0"/>
              <a:t> multiple contracts with these agencies. </a:t>
            </a:r>
            <a:r>
              <a:rPr lang="en-US" sz="1400" b="1" i="1" dirty="0"/>
              <a:t>For the Healthcare Purchase Consortium, its closest suppliers in the chart have received several contracts, and this includes two companies registered in secrecy jurisdictions</a:t>
            </a:r>
            <a:endParaRPr sz="1400" b="1" i="1" dirty="0"/>
          </a:p>
        </p:txBody>
      </p:sp>
      <p:sp>
        <p:nvSpPr>
          <p:cNvPr id="39" name="Google Shape;66;p15">
            <a:extLst>
              <a:ext uri="{FF2B5EF4-FFF2-40B4-BE49-F238E27FC236}">
                <a16:creationId xmlns:a16="http://schemas.microsoft.com/office/drawing/2014/main" id="{A7118A15-FF1D-4E0C-A6C8-51FAECDB1ABE}"/>
              </a:ext>
            </a:extLst>
          </p:cNvPr>
          <p:cNvSpPr txBox="1">
            <a:spLocks/>
          </p:cNvSpPr>
          <p:nvPr/>
        </p:nvSpPr>
        <p:spPr>
          <a:xfrm>
            <a:off x="7752331" y="4130543"/>
            <a:ext cx="8520600" cy="760867"/>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3600" dirty="0">
                <a:solidFill>
                  <a:schemeClr val="accent5"/>
                </a:solidFill>
              </a:rPr>
              <a:t>Overview of Data Used and Processing</a:t>
            </a:r>
          </a:p>
        </p:txBody>
      </p:sp>
      <p:graphicFrame>
        <p:nvGraphicFramePr>
          <p:cNvPr id="40" name="Google Shape;67;p15">
            <a:extLst>
              <a:ext uri="{FF2B5EF4-FFF2-40B4-BE49-F238E27FC236}">
                <a16:creationId xmlns:a16="http://schemas.microsoft.com/office/drawing/2014/main" id="{D3F1B6BD-B48D-4382-A46B-B33721B0BAF5}"/>
              </a:ext>
            </a:extLst>
          </p:cNvPr>
          <p:cNvGraphicFramePr/>
          <p:nvPr>
            <p:extLst>
              <p:ext uri="{D42A27DB-BD31-4B8C-83A1-F6EECF244321}">
                <p14:modId xmlns:p14="http://schemas.microsoft.com/office/powerpoint/2010/main" val="48188927"/>
              </p:ext>
            </p:extLst>
          </p:nvPr>
        </p:nvGraphicFramePr>
        <p:xfrm>
          <a:off x="8229600" y="4937131"/>
          <a:ext cx="7469475" cy="4042354"/>
        </p:xfrm>
        <a:graphic>
          <a:graphicData uri="http://schemas.openxmlformats.org/drawingml/2006/table">
            <a:tbl>
              <a:tblPr firstRow="1" bandRow="1">
                <a:noFill/>
              </a:tblPr>
              <a:tblGrid>
                <a:gridCol w="1018025">
                  <a:extLst>
                    <a:ext uri="{9D8B030D-6E8A-4147-A177-3AD203B41FA5}">
                      <a16:colId xmlns:a16="http://schemas.microsoft.com/office/drawing/2014/main" val="20000"/>
                    </a:ext>
                  </a:extLst>
                </a:gridCol>
                <a:gridCol w="1894050">
                  <a:extLst>
                    <a:ext uri="{9D8B030D-6E8A-4147-A177-3AD203B41FA5}">
                      <a16:colId xmlns:a16="http://schemas.microsoft.com/office/drawing/2014/main" val="20001"/>
                    </a:ext>
                  </a:extLst>
                </a:gridCol>
                <a:gridCol w="2318050">
                  <a:extLst>
                    <a:ext uri="{9D8B030D-6E8A-4147-A177-3AD203B41FA5}">
                      <a16:colId xmlns:a16="http://schemas.microsoft.com/office/drawing/2014/main" val="20002"/>
                    </a:ext>
                  </a:extLst>
                </a:gridCol>
                <a:gridCol w="2239350">
                  <a:extLst>
                    <a:ext uri="{9D8B030D-6E8A-4147-A177-3AD203B41FA5}">
                      <a16:colId xmlns:a16="http://schemas.microsoft.com/office/drawing/2014/main" val="20003"/>
                    </a:ext>
                  </a:extLst>
                </a:gridCol>
              </a:tblGrid>
              <a:tr h="875455">
                <a:tc>
                  <a:txBody>
                    <a:bodyPr/>
                    <a:lstStyle/>
                    <a:p>
                      <a:pPr marL="0" marR="0" lvl="0" indent="0" algn="l" rtl="0">
                        <a:spcBef>
                          <a:spcPts val="0"/>
                        </a:spcBef>
                        <a:spcAft>
                          <a:spcPts val="0"/>
                        </a:spcAft>
                        <a:buNone/>
                      </a:pPr>
                      <a:endParaRPr sz="1400" b="1"/>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 sz="1400" b="1" dirty="0"/>
                        <a:t>UK Companies House Database </a:t>
                      </a:r>
                      <a:r>
                        <a:rPr lang="en" sz="1400" b="1" i="1" dirty="0"/>
                        <a:t>(</a:t>
                      </a:r>
                      <a:r>
                        <a:rPr lang="en" sz="1400" b="1" i="1" dirty="0">
                          <a:hlinkClick r:id="rId7"/>
                        </a:rPr>
                        <a:t>government</a:t>
                      </a:r>
                      <a:r>
                        <a:rPr lang="en" sz="1400" b="1" i="1" dirty="0"/>
                        <a:t>)</a:t>
                      </a:r>
                      <a:endParaRPr sz="1400" b="1" i="1" dirty="0"/>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 sz="1400" b="1" dirty="0"/>
                        <a:t>UK Persons of Significant Control (PSC) Register </a:t>
                      </a:r>
                      <a:r>
                        <a:rPr lang="en" sz="1400" b="1" i="1" dirty="0"/>
                        <a:t>(</a:t>
                      </a:r>
                      <a:r>
                        <a:rPr lang="en" sz="1400" b="1" i="1" dirty="0">
                          <a:hlinkClick r:id="rId8"/>
                        </a:rPr>
                        <a:t>government</a:t>
                      </a:r>
                      <a:r>
                        <a:rPr lang="en" sz="1400" b="1" i="1" dirty="0"/>
                        <a:t>)</a:t>
                      </a:r>
                      <a:endParaRPr sz="1400" b="1" i="1" dirty="0"/>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tc>
                  <a:txBody>
                    <a:bodyPr/>
                    <a:lstStyle/>
                    <a:p>
                      <a:pPr marL="0" marR="0" lvl="0" indent="0" algn="l" rtl="0">
                        <a:spcBef>
                          <a:spcPts val="0"/>
                        </a:spcBef>
                        <a:spcAft>
                          <a:spcPts val="0"/>
                        </a:spcAft>
                        <a:buNone/>
                      </a:pPr>
                      <a:r>
                        <a:rPr lang="en" sz="1400" b="1" dirty="0"/>
                        <a:t>EU Opentender Database </a:t>
                      </a:r>
                      <a:r>
                        <a:rPr lang="en" sz="1400" b="1" i="1" dirty="0"/>
                        <a:t>(</a:t>
                      </a:r>
                      <a:r>
                        <a:rPr lang="en-US" sz="1400" b="1" i="1" dirty="0" err="1">
                          <a:hlinkClick r:id="rId9"/>
                        </a:rPr>
                        <a:t>Digiwhist</a:t>
                      </a:r>
                      <a:r>
                        <a:rPr lang="en-US" sz="1400" b="1" i="1" dirty="0">
                          <a:hlinkClick r:id="rId9"/>
                        </a:rPr>
                        <a:t> - </a:t>
                      </a:r>
                      <a:r>
                        <a:rPr lang="en" sz="1400" b="1" i="1" dirty="0">
                          <a:hlinkClick r:id="rId9"/>
                        </a:rPr>
                        <a:t>Digital Whistleblower Project</a:t>
                      </a:r>
                      <a:r>
                        <a:rPr lang="en" sz="1400" b="1" i="1" dirty="0"/>
                        <a:t>)</a:t>
                      </a:r>
                      <a:endParaRPr sz="1400" b="1" i="1" dirty="0"/>
                    </a:p>
                  </a:txBody>
                  <a:tcPr marL="91450" marR="91450" marT="45725" marB="45725">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B7B7B7"/>
                    </a:solidFill>
                  </a:tcPr>
                </a:tc>
                <a:extLst>
                  <a:ext uri="{0D108BD9-81ED-4DB2-BD59-A6C34878D82A}">
                    <a16:rowId xmlns:a16="http://schemas.microsoft.com/office/drawing/2014/main" val="10000"/>
                  </a:ext>
                </a:extLst>
              </a:tr>
              <a:tr h="1093366">
                <a:tc>
                  <a:txBody>
                    <a:bodyPr/>
                    <a:lstStyle/>
                    <a:p>
                      <a:pPr marL="0" marR="0" lvl="0" indent="0" algn="l" rtl="0">
                        <a:spcBef>
                          <a:spcPts val="0"/>
                        </a:spcBef>
                        <a:spcAft>
                          <a:spcPts val="0"/>
                        </a:spcAft>
                        <a:buNone/>
                      </a:pPr>
                      <a:r>
                        <a:rPr lang="en" sz="1400" b="1"/>
                        <a:t>What does the data tell us </a:t>
                      </a:r>
                      <a:endParaRPr sz="1400" b="1"/>
                    </a:p>
                  </a:txBody>
                  <a:tcPr marL="91450" marR="91450" marT="45725" marB="45725">
                    <a:lnT w="9525" cap="flat" cmpd="sng">
                      <a:solidFill>
                        <a:srgbClr val="999999"/>
                      </a:solidFill>
                      <a:prstDash val="solid"/>
                      <a:round/>
                      <a:headEnd type="none" w="sm" len="sm"/>
                      <a:tailEnd type="none" w="sm" len="sm"/>
                    </a:lnT>
                    <a:solidFill>
                      <a:srgbClr val="EFEFEF"/>
                    </a:solidFill>
                  </a:tcPr>
                </a:tc>
                <a:tc>
                  <a:txBody>
                    <a:bodyPr/>
                    <a:lstStyle/>
                    <a:p>
                      <a:pPr marL="0" marR="0" lvl="0" indent="0" algn="l" rtl="0">
                        <a:spcBef>
                          <a:spcPts val="0"/>
                        </a:spcBef>
                        <a:spcAft>
                          <a:spcPts val="0"/>
                        </a:spcAft>
                        <a:buNone/>
                      </a:pPr>
                      <a:r>
                        <a:rPr lang="en" sz="1400"/>
                        <a:t>Full universe of UK companies</a:t>
                      </a:r>
                      <a:endParaRPr sz="1400"/>
                    </a:p>
                  </a:txBody>
                  <a:tcPr marL="91450" marR="91450" marT="45725" marB="45725">
                    <a:lnT w="9525" cap="flat" cmpd="sng">
                      <a:solidFill>
                        <a:srgbClr val="999999"/>
                      </a:solidFill>
                      <a:prstDash val="solid"/>
                      <a:round/>
                      <a:headEnd type="none" w="sm" len="sm"/>
                      <a:tailEnd type="none" w="sm" len="sm"/>
                    </a:lnT>
                  </a:tcPr>
                </a:tc>
                <a:tc>
                  <a:txBody>
                    <a:bodyPr/>
                    <a:lstStyle/>
                    <a:p>
                      <a:pPr marL="0" marR="0" lvl="0" indent="0" algn="l" rtl="0">
                        <a:spcBef>
                          <a:spcPts val="0"/>
                        </a:spcBef>
                        <a:spcAft>
                          <a:spcPts val="0"/>
                        </a:spcAft>
                        <a:buNone/>
                      </a:pPr>
                      <a:r>
                        <a:rPr lang="en" sz="1400" dirty="0"/>
                        <a:t>Who owns / benefits from UK companies </a:t>
                      </a:r>
                      <a:r>
                        <a:rPr lang="en" sz="1400" dirty="0">
                          <a:sym typeface="Wingdings" panose="05000000000000000000" pitchFamily="2" charset="2"/>
                        </a:rPr>
                        <a:t></a:t>
                      </a:r>
                      <a:r>
                        <a:rPr lang="en" sz="1400" dirty="0"/>
                        <a:t> PSC: 25% or more of shares / voting rights </a:t>
                      </a:r>
                      <a:endParaRPr sz="1400" dirty="0"/>
                    </a:p>
                    <a:p>
                      <a:pPr marL="457200" marR="0" lvl="0" indent="0" algn="l" rtl="0">
                        <a:spcBef>
                          <a:spcPts val="0"/>
                        </a:spcBef>
                        <a:spcAft>
                          <a:spcPts val="0"/>
                        </a:spcAft>
                        <a:buNone/>
                      </a:pPr>
                      <a:endParaRPr sz="1400" dirty="0"/>
                    </a:p>
                  </a:txBody>
                  <a:tcPr marL="91450" marR="91450" marT="45725" marB="45725">
                    <a:lnT w="9525" cap="flat" cmpd="sng">
                      <a:solidFill>
                        <a:srgbClr val="999999"/>
                      </a:solidFill>
                      <a:prstDash val="solid"/>
                      <a:round/>
                      <a:headEnd type="none" w="sm" len="sm"/>
                      <a:tailEnd type="none" w="sm" len="sm"/>
                    </a:lnT>
                  </a:tcPr>
                </a:tc>
                <a:tc>
                  <a:txBody>
                    <a:bodyPr/>
                    <a:lstStyle/>
                    <a:p>
                      <a:pPr marL="0" marR="0" lvl="0" indent="0" algn="l" rtl="0">
                        <a:spcBef>
                          <a:spcPts val="0"/>
                        </a:spcBef>
                        <a:spcAft>
                          <a:spcPts val="0"/>
                        </a:spcAft>
                        <a:buNone/>
                      </a:pPr>
                      <a:r>
                        <a:rPr lang="en" sz="1400"/>
                        <a:t>Companies which received  contracts from UK public entities (2009-2019)</a:t>
                      </a:r>
                      <a:endParaRPr sz="1400"/>
                    </a:p>
                  </a:txBody>
                  <a:tcPr marL="91450" marR="91450" marT="45725" marB="45725">
                    <a:lnT w="9525" cap="flat" cmpd="sng">
                      <a:solidFill>
                        <a:srgbClr val="999999"/>
                      </a:solidFill>
                      <a:prstDash val="solid"/>
                      <a:round/>
                      <a:headEnd type="none" w="sm" len="sm"/>
                      <a:tailEnd type="none" w="sm" len="sm"/>
                    </a:lnT>
                  </a:tcPr>
                </a:tc>
                <a:extLst>
                  <a:ext uri="{0D108BD9-81ED-4DB2-BD59-A6C34878D82A}">
                    <a16:rowId xmlns:a16="http://schemas.microsoft.com/office/drawing/2014/main" val="10001"/>
                  </a:ext>
                </a:extLst>
              </a:tr>
              <a:tr h="1093366">
                <a:tc>
                  <a:txBody>
                    <a:bodyPr/>
                    <a:lstStyle/>
                    <a:p>
                      <a:pPr marL="0" marR="0" lvl="0" indent="0" algn="l" rtl="0">
                        <a:spcBef>
                          <a:spcPts val="0"/>
                        </a:spcBef>
                        <a:spcAft>
                          <a:spcPts val="0"/>
                        </a:spcAft>
                        <a:buNone/>
                      </a:pPr>
                      <a:r>
                        <a:rPr lang="en" sz="1400" b="1"/>
                        <a:t>Key variables </a:t>
                      </a:r>
                      <a:endParaRPr sz="1400" b="1"/>
                    </a:p>
                  </a:txBody>
                  <a:tcPr marL="91450" marR="91450" marT="45725" marB="45725">
                    <a:solidFill>
                      <a:srgbClr val="EFEFEF"/>
                    </a:solidFill>
                  </a:tcPr>
                </a:tc>
                <a:tc>
                  <a:txBody>
                    <a:bodyPr/>
                    <a:lstStyle/>
                    <a:p>
                      <a:pPr marL="0" marR="0" lvl="0" indent="0" algn="l" rtl="0">
                        <a:spcBef>
                          <a:spcPts val="0"/>
                        </a:spcBef>
                        <a:spcAft>
                          <a:spcPts val="0"/>
                        </a:spcAft>
                        <a:buNone/>
                      </a:pPr>
                      <a:r>
                        <a:rPr lang="en" sz="1400"/>
                        <a:t>Unique company number, name, registered address, incorporation date, industry </a:t>
                      </a:r>
                      <a:endParaRPr sz="1400"/>
                    </a:p>
                  </a:txBody>
                  <a:tcPr marL="91450" marR="91450" marT="45725" marB="45725"/>
                </a:tc>
                <a:tc>
                  <a:txBody>
                    <a:bodyPr/>
                    <a:lstStyle/>
                    <a:p>
                      <a:pPr marL="0" marR="0" lvl="0" indent="0" algn="l" rtl="0">
                        <a:spcBef>
                          <a:spcPts val="0"/>
                        </a:spcBef>
                        <a:spcAft>
                          <a:spcPts val="0"/>
                        </a:spcAft>
                        <a:buNone/>
                      </a:pPr>
                      <a:r>
                        <a:rPr lang="en" sz="1400" dirty="0"/>
                        <a:t>PSC type (individual or company), name, address, nationality/ place of incorporation </a:t>
                      </a:r>
                      <a:endParaRPr sz="1400" dirty="0"/>
                    </a:p>
                  </a:txBody>
                  <a:tcPr marL="91450" marR="91450" marT="45725" marB="45725"/>
                </a:tc>
                <a:tc>
                  <a:txBody>
                    <a:bodyPr/>
                    <a:lstStyle/>
                    <a:p>
                      <a:pPr marL="0" marR="0" lvl="0" indent="0" algn="l" rtl="0">
                        <a:spcBef>
                          <a:spcPts val="0"/>
                        </a:spcBef>
                        <a:spcAft>
                          <a:spcPts val="0"/>
                        </a:spcAft>
                        <a:buNone/>
                      </a:pPr>
                      <a:r>
                        <a:rPr lang="en" sz="1400"/>
                        <a:t>Tender and bid prices, buyer and bidder names, tender descriptions, </a:t>
                      </a:r>
                      <a:endParaRPr sz="1400"/>
                    </a:p>
                  </a:txBody>
                  <a:tcPr marL="91450" marR="91450" marT="45725" marB="45725"/>
                </a:tc>
                <a:extLst>
                  <a:ext uri="{0D108BD9-81ED-4DB2-BD59-A6C34878D82A}">
                    <a16:rowId xmlns:a16="http://schemas.microsoft.com/office/drawing/2014/main" val="10002"/>
                  </a:ext>
                </a:extLst>
              </a:tr>
              <a:tr h="850399">
                <a:tc>
                  <a:txBody>
                    <a:bodyPr/>
                    <a:lstStyle/>
                    <a:p>
                      <a:pPr marL="0" marR="0" lvl="0" indent="0" algn="l" rtl="0">
                        <a:spcBef>
                          <a:spcPts val="0"/>
                        </a:spcBef>
                        <a:spcAft>
                          <a:spcPts val="0"/>
                        </a:spcAft>
                        <a:buNone/>
                      </a:pPr>
                      <a:r>
                        <a:rPr lang="en" sz="1400" b="1"/>
                        <a:t>Obser-</a:t>
                      </a:r>
                      <a:endParaRPr sz="1400" b="1"/>
                    </a:p>
                    <a:p>
                      <a:pPr marL="0" marR="0" lvl="0" indent="0" algn="l" rtl="0">
                        <a:spcBef>
                          <a:spcPts val="0"/>
                        </a:spcBef>
                        <a:spcAft>
                          <a:spcPts val="0"/>
                        </a:spcAft>
                        <a:buNone/>
                      </a:pPr>
                      <a:r>
                        <a:rPr lang="en" sz="1400" b="1"/>
                        <a:t>vations </a:t>
                      </a:r>
                      <a:endParaRPr sz="1400" b="1"/>
                    </a:p>
                  </a:txBody>
                  <a:tcPr marL="91450" marR="91450" marT="45725" marB="45725">
                    <a:solidFill>
                      <a:srgbClr val="EFEFEF"/>
                    </a:solidFill>
                  </a:tcPr>
                </a:tc>
                <a:tc>
                  <a:txBody>
                    <a:bodyPr/>
                    <a:lstStyle/>
                    <a:p>
                      <a:pPr marL="0" marR="0" lvl="0" indent="0" algn="l" rtl="0">
                        <a:spcBef>
                          <a:spcPts val="0"/>
                        </a:spcBef>
                        <a:spcAft>
                          <a:spcPts val="0"/>
                        </a:spcAft>
                        <a:buNone/>
                      </a:pPr>
                      <a:r>
                        <a:rPr lang="en" sz="1400" b="1"/>
                        <a:t>Approx. 5.6m companies </a:t>
                      </a:r>
                      <a:endParaRPr sz="1400" b="1"/>
                    </a:p>
                  </a:txBody>
                  <a:tcPr marL="91450" marR="91450" marT="45725" marB="45725"/>
                </a:tc>
                <a:tc>
                  <a:txBody>
                    <a:bodyPr/>
                    <a:lstStyle/>
                    <a:p>
                      <a:pPr marL="0" marR="0" lvl="0" indent="0" algn="l" rtl="0">
                        <a:spcBef>
                          <a:spcPts val="0"/>
                        </a:spcBef>
                        <a:spcAft>
                          <a:spcPts val="0"/>
                        </a:spcAft>
                        <a:buNone/>
                      </a:pPr>
                      <a:r>
                        <a:rPr lang="en" sz="1400" b="1" dirty="0"/>
                        <a:t>Approx. 7.5m PSCs </a:t>
                      </a:r>
                      <a:r>
                        <a:rPr lang="en" sz="1400" dirty="0"/>
                        <a:t>(individuals and corporates) </a:t>
                      </a:r>
                      <a:endParaRPr sz="1400" dirty="0"/>
                    </a:p>
                    <a:p>
                      <a:pPr marL="0" marR="0" lvl="0" indent="0" algn="l" rtl="0">
                        <a:spcBef>
                          <a:spcPts val="0"/>
                        </a:spcBef>
                        <a:spcAft>
                          <a:spcPts val="0"/>
                        </a:spcAft>
                        <a:buNone/>
                      </a:pPr>
                      <a:endParaRPr sz="1400" dirty="0"/>
                    </a:p>
                  </a:txBody>
                  <a:tcPr marL="91450" marR="91450" marT="45725" marB="45725"/>
                </a:tc>
                <a:tc>
                  <a:txBody>
                    <a:bodyPr/>
                    <a:lstStyle/>
                    <a:p>
                      <a:pPr marL="0" marR="0" lvl="0" indent="0" algn="l" rtl="0">
                        <a:spcBef>
                          <a:spcPts val="0"/>
                        </a:spcBef>
                        <a:spcAft>
                          <a:spcPts val="0"/>
                        </a:spcAft>
                        <a:buNone/>
                      </a:pPr>
                      <a:r>
                        <a:rPr lang="en" sz="1400" dirty="0"/>
                        <a:t>365,000 tenders awarded by UK public entities in last 11 years</a:t>
                      </a:r>
                      <a:endParaRPr sz="1400" dirty="0"/>
                    </a:p>
                  </a:txBody>
                  <a:tcPr marL="91450" marR="91450" marT="45725" marB="45725"/>
                </a:tc>
                <a:extLst>
                  <a:ext uri="{0D108BD9-81ED-4DB2-BD59-A6C34878D82A}">
                    <a16:rowId xmlns:a16="http://schemas.microsoft.com/office/drawing/2014/main" val="10003"/>
                  </a:ext>
                </a:extLst>
              </a:tr>
            </a:tbl>
          </a:graphicData>
        </a:graphic>
      </p:graphicFrame>
      <p:sp>
        <p:nvSpPr>
          <p:cNvPr id="42" name="Google Shape;73;p16">
            <a:extLst>
              <a:ext uri="{FF2B5EF4-FFF2-40B4-BE49-F238E27FC236}">
                <a16:creationId xmlns:a16="http://schemas.microsoft.com/office/drawing/2014/main" id="{4FCB1B22-92E5-4285-8B9C-5250746B3DCC}"/>
              </a:ext>
            </a:extLst>
          </p:cNvPr>
          <p:cNvSpPr txBox="1">
            <a:spLocks/>
          </p:cNvSpPr>
          <p:nvPr/>
        </p:nvSpPr>
        <p:spPr>
          <a:xfrm>
            <a:off x="271992" y="9149240"/>
            <a:ext cx="15171208" cy="572700"/>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r>
              <a:rPr lang="en-US" sz="3600" dirty="0">
                <a:solidFill>
                  <a:srgbClr val="4A86E8"/>
                </a:solidFill>
              </a:rPr>
              <a:t>Secrecy</a:t>
            </a:r>
            <a:r>
              <a:rPr lang="en-US" sz="3600" dirty="0"/>
              <a:t> </a:t>
            </a:r>
            <a:r>
              <a:rPr lang="en-US" sz="3600" dirty="0">
                <a:solidFill>
                  <a:srgbClr val="4A86E8"/>
                </a:solidFill>
              </a:rPr>
              <a:t>Jurisdictions and Public Procurement</a:t>
            </a:r>
          </a:p>
          <a:p>
            <a:endParaRPr lang="en-US" sz="3600" dirty="0"/>
          </a:p>
        </p:txBody>
      </p:sp>
      <p:sp>
        <p:nvSpPr>
          <p:cNvPr id="43" name="Google Shape;74;p16">
            <a:extLst>
              <a:ext uri="{FF2B5EF4-FFF2-40B4-BE49-F238E27FC236}">
                <a16:creationId xmlns:a16="http://schemas.microsoft.com/office/drawing/2014/main" id="{E2E7E4D8-4CD9-4370-B976-19E8FC8D44CF}"/>
              </a:ext>
            </a:extLst>
          </p:cNvPr>
          <p:cNvSpPr txBox="1">
            <a:spLocks/>
          </p:cNvSpPr>
          <p:nvPr/>
        </p:nvSpPr>
        <p:spPr>
          <a:xfrm>
            <a:off x="39415" y="9667108"/>
            <a:ext cx="4985197" cy="3955475"/>
          </a:xfrm>
          <a:prstGeom prst="rect">
            <a:avLst/>
          </a:prstGeom>
        </p:spPr>
        <p:txBody>
          <a:bodyPr spcFirstLastPara="1" vert="horz" wrap="square" lIns="91425" tIns="91425" rIns="91425" bIns="91425" rtlCol="0" anchor="t" anchorCtr="0">
            <a:noAutofit/>
          </a:bodyPr>
          <a:lstStyle>
            <a:lvl1pPr marL="0" indent="0" algn="ctr" defTabSz="1463040" rtl="0" eaLnBrk="1" latinLnBrk="0" hangingPunct="1">
              <a:lnSpc>
                <a:spcPct val="90000"/>
              </a:lnSpc>
              <a:spcBef>
                <a:spcPts val="1600"/>
              </a:spcBef>
              <a:buFont typeface="Arial" panose="020B0604020202020204" pitchFamily="34" charset="0"/>
              <a:buNone/>
              <a:defRPr sz="3840" kern="1200">
                <a:solidFill>
                  <a:schemeClr val="tx1"/>
                </a:solidFill>
                <a:latin typeface="+mn-lt"/>
                <a:ea typeface="+mn-ea"/>
                <a:cs typeface="+mn-cs"/>
              </a:defRPr>
            </a:lvl1pPr>
            <a:lvl2pPr marL="731520" indent="0" algn="ctr" defTabSz="1463040" rtl="0" eaLnBrk="1" latinLnBrk="0" hangingPunct="1">
              <a:lnSpc>
                <a:spcPct val="90000"/>
              </a:lnSpc>
              <a:spcBef>
                <a:spcPts val="800"/>
              </a:spcBef>
              <a:buFont typeface="Arial" panose="020B0604020202020204" pitchFamily="34" charset="0"/>
              <a:buNone/>
              <a:defRPr sz="3200" kern="1200">
                <a:solidFill>
                  <a:schemeClr val="tx1"/>
                </a:solidFill>
                <a:latin typeface="+mn-lt"/>
                <a:ea typeface="+mn-ea"/>
                <a:cs typeface="+mn-cs"/>
              </a:defRPr>
            </a:lvl2pPr>
            <a:lvl3pPr marL="1463040" indent="0" algn="ctr" defTabSz="1463040" rtl="0" eaLnBrk="1" latinLnBrk="0" hangingPunct="1">
              <a:lnSpc>
                <a:spcPct val="90000"/>
              </a:lnSpc>
              <a:spcBef>
                <a:spcPts val="800"/>
              </a:spcBef>
              <a:buFont typeface="Arial" panose="020B0604020202020204" pitchFamily="34" charset="0"/>
              <a:buNone/>
              <a:defRPr sz="2880" kern="1200">
                <a:solidFill>
                  <a:schemeClr val="tx1"/>
                </a:solidFill>
                <a:latin typeface="+mn-lt"/>
                <a:ea typeface="+mn-ea"/>
                <a:cs typeface="+mn-cs"/>
              </a:defRPr>
            </a:lvl3pPr>
            <a:lvl4pPr marL="21945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4pPr>
            <a:lvl5pPr marL="292608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5pPr>
            <a:lvl6pPr marL="365760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6pPr>
            <a:lvl7pPr marL="438912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7pPr>
            <a:lvl8pPr marL="512064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8pPr>
            <a:lvl9pPr marL="5852160" indent="0" algn="ctr" defTabSz="1463040" rtl="0" eaLnBrk="1" latinLnBrk="0" hangingPunct="1">
              <a:lnSpc>
                <a:spcPct val="90000"/>
              </a:lnSpc>
              <a:spcBef>
                <a:spcPts val="800"/>
              </a:spcBef>
              <a:buFont typeface="Arial" panose="020B0604020202020204" pitchFamily="34" charset="0"/>
              <a:buNone/>
              <a:defRPr sz="2560" kern="1200">
                <a:solidFill>
                  <a:schemeClr val="tx1"/>
                </a:solidFill>
                <a:latin typeface="+mn-lt"/>
                <a:ea typeface="+mn-ea"/>
                <a:cs typeface="+mn-cs"/>
              </a:defRPr>
            </a:lvl9pPr>
          </a:lstStyle>
          <a:p>
            <a:pPr marL="171450" indent="-171450">
              <a:buSzPts val="1000"/>
              <a:buFont typeface="Wingdings" panose="05000000000000000000" pitchFamily="2" charset="2"/>
              <a:buChar char="q"/>
            </a:pPr>
            <a:r>
              <a:rPr lang="en-US" sz="1400" dirty="0"/>
              <a:t>Secrecy Jurisdictions were derived from the </a:t>
            </a:r>
            <a:r>
              <a:rPr lang="en-US" sz="1400" dirty="0">
                <a:hlinkClick r:id="rId10"/>
              </a:rPr>
              <a:t>Financial Security Index</a:t>
            </a:r>
            <a:r>
              <a:rPr lang="en-US" sz="1400" dirty="0"/>
              <a:t>’s secrecy score, and those above a score of 70 were included in our data. </a:t>
            </a:r>
          </a:p>
          <a:p>
            <a:pPr marL="171450" indent="-171450">
              <a:buSzPts val="1000"/>
              <a:buFont typeface="Wingdings" panose="05000000000000000000" pitchFamily="2" charset="2"/>
              <a:buChar char="q"/>
            </a:pPr>
            <a:r>
              <a:rPr lang="en-US" sz="1400" dirty="0"/>
              <a:t>Many of the registered companies did not provide an address, or if they did, provided only the country “United States” rather than specific addresses within the country -- for example, “Delaware, USA” </a:t>
            </a:r>
          </a:p>
          <a:p>
            <a:pPr marL="171450" indent="-171450">
              <a:buSzPts val="1000"/>
              <a:buFont typeface="Wingdings" panose="05000000000000000000" pitchFamily="2" charset="2"/>
              <a:buChar char="q"/>
            </a:pPr>
            <a:r>
              <a:rPr lang="en-US" sz="1400" dirty="0"/>
              <a:t>Despite data issues, we found 8452 companies owned by entities registered in secrecy jurisdictions, which is unlikely to be compliant with UK disclosure requirements</a:t>
            </a:r>
          </a:p>
        </p:txBody>
      </p:sp>
      <p:sp>
        <p:nvSpPr>
          <p:cNvPr id="47" name="Rectangle 46">
            <a:extLst>
              <a:ext uri="{FF2B5EF4-FFF2-40B4-BE49-F238E27FC236}">
                <a16:creationId xmlns:a16="http://schemas.microsoft.com/office/drawing/2014/main" id="{259BFDE7-A160-413D-A441-60407C2A71AC}"/>
              </a:ext>
            </a:extLst>
          </p:cNvPr>
          <p:cNvSpPr/>
          <p:nvPr/>
        </p:nvSpPr>
        <p:spPr>
          <a:xfrm>
            <a:off x="186269" y="1743357"/>
            <a:ext cx="7230531" cy="2407069"/>
          </a:xfrm>
          <a:prstGeom prst="rect">
            <a:avLst/>
          </a:prstGeom>
        </p:spPr>
        <p:txBody>
          <a:bodyPr wrap="square">
            <a:spAutoFit/>
          </a:bodyPr>
          <a:lstStyle/>
          <a:p>
            <a:pPr indent="-368300">
              <a:lnSpc>
                <a:spcPct val="94000"/>
              </a:lnSpc>
              <a:buSzPts val="2200"/>
              <a:buFont typeface="Wingdings" panose="05000000000000000000" pitchFamily="2" charset="2"/>
              <a:buChar char="q"/>
            </a:pPr>
            <a:r>
              <a:rPr lang="en-US" sz="1600" dirty="0"/>
              <a:t>The vast majority of companies and contracts appear to be legitimate, but a small percentage do not appear to be complying with the spirit and perhaps the letter of the law</a:t>
            </a:r>
          </a:p>
          <a:p>
            <a:pPr>
              <a:lnSpc>
                <a:spcPct val="94000"/>
              </a:lnSpc>
              <a:buSzPts val="2200"/>
            </a:pPr>
            <a:endParaRPr lang="en-US" sz="1600" dirty="0"/>
          </a:p>
          <a:p>
            <a:pPr indent="-368300">
              <a:lnSpc>
                <a:spcPct val="94000"/>
              </a:lnSpc>
              <a:buSzPts val="2200"/>
              <a:buFont typeface="Wingdings" panose="05000000000000000000" pitchFamily="2" charset="2"/>
              <a:buChar char="q"/>
            </a:pPr>
            <a:r>
              <a:rPr lang="en-US" sz="1600" dirty="0"/>
              <a:t>Not only are some of these firms active, but they are receiving a substantial amount of public procurement funds</a:t>
            </a:r>
          </a:p>
          <a:p>
            <a:pPr indent="-368300">
              <a:lnSpc>
                <a:spcPct val="94000"/>
              </a:lnSpc>
              <a:buSzPts val="2200"/>
              <a:buFont typeface="Wingdings" panose="05000000000000000000" pitchFamily="2" charset="2"/>
              <a:buChar char="q"/>
            </a:pPr>
            <a:endParaRPr lang="en-US" sz="1600" dirty="0"/>
          </a:p>
          <a:p>
            <a:pPr indent="-368300">
              <a:lnSpc>
                <a:spcPct val="94000"/>
              </a:lnSpc>
              <a:buSzPts val="2200"/>
              <a:buFont typeface="Wingdings" panose="05000000000000000000" pitchFamily="2" charset="2"/>
              <a:buChar char="q"/>
            </a:pPr>
            <a:r>
              <a:rPr lang="en-US" sz="1600" dirty="0"/>
              <a:t>Data quality prevents us from making stronger claims about the features of companies and predicting who else might be suspicious based on these features (such as company size, industry, </a:t>
            </a:r>
            <a:r>
              <a:rPr lang="en-US" sz="1600" dirty="0" err="1"/>
              <a:t>etc</a:t>
            </a:r>
            <a:r>
              <a:rPr lang="en-US" sz="1600" dirty="0"/>
              <a:t>…)</a:t>
            </a:r>
          </a:p>
        </p:txBody>
      </p:sp>
      <p:sp>
        <p:nvSpPr>
          <p:cNvPr id="48" name="Google Shape;60;p14">
            <a:extLst>
              <a:ext uri="{FF2B5EF4-FFF2-40B4-BE49-F238E27FC236}">
                <a16:creationId xmlns:a16="http://schemas.microsoft.com/office/drawing/2014/main" id="{9FD08701-AA5D-48C5-85A4-40545F9F6D64}"/>
              </a:ext>
            </a:extLst>
          </p:cNvPr>
          <p:cNvSpPr txBox="1">
            <a:spLocks/>
          </p:cNvSpPr>
          <p:nvPr/>
        </p:nvSpPr>
        <p:spPr>
          <a:xfrm>
            <a:off x="186268" y="1180742"/>
            <a:ext cx="5266267" cy="572700"/>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pPr algn="l"/>
            <a:r>
              <a:rPr lang="en-US" sz="3600" dirty="0">
                <a:solidFill>
                  <a:schemeClr val="accent5"/>
                </a:solidFill>
              </a:rPr>
              <a:t>Executive Summary</a:t>
            </a:r>
          </a:p>
        </p:txBody>
      </p:sp>
      <p:sp>
        <p:nvSpPr>
          <p:cNvPr id="49" name="Rectangle 48">
            <a:extLst>
              <a:ext uri="{FF2B5EF4-FFF2-40B4-BE49-F238E27FC236}">
                <a16:creationId xmlns:a16="http://schemas.microsoft.com/office/drawing/2014/main" id="{62BAFC01-4343-4B7A-BCDA-6E5F01098983}"/>
              </a:ext>
            </a:extLst>
          </p:cNvPr>
          <p:cNvSpPr/>
          <p:nvPr/>
        </p:nvSpPr>
        <p:spPr>
          <a:xfrm>
            <a:off x="8222428" y="1737710"/>
            <a:ext cx="7442220" cy="2464906"/>
          </a:xfrm>
          <a:prstGeom prst="rect">
            <a:avLst/>
          </a:prstGeom>
        </p:spPr>
        <p:txBody>
          <a:bodyPr wrap="square">
            <a:spAutoFit/>
          </a:bodyPr>
          <a:lstStyle/>
          <a:p>
            <a:pPr indent="-374650">
              <a:lnSpc>
                <a:spcPct val="94000"/>
              </a:lnSpc>
              <a:buSzPts val="2300"/>
              <a:buFont typeface="Wingdings" panose="05000000000000000000" pitchFamily="2" charset="2"/>
              <a:buChar char="q"/>
            </a:pPr>
            <a:r>
              <a:rPr lang="en-US" sz="1600" dirty="0"/>
              <a:t>(Data) Quality, quality, quality</a:t>
            </a:r>
          </a:p>
          <a:p>
            <a:pPr>
              <a:lnSpc>
                <a:spcPct val="94000"/>
              </a:lnSpc>
              <a:buSzPts val="2300"/>
            </a:pPr>
            <a:endParaRPr lang="en-US" sz="1600" dirty="0"/>
          </a:p>
          <a:p>
            <a:pPr lvl="2" indent="-349250">
              <a:lnSpc>
                <a:spcPct val="94000"/>
              </a:lnSpc>
              <a:buSzPts val="1900"/>
              <a:buFont typeface="Wingdings" panose="05000000000000000000" pitchFamily="2" charset="2"/>
              <a:buChar char="Ø"/>
            </a:pPr>
            <a:r>
              <a:rPr lang="en-US" sz="1600" dirty="0"/>
              <a:t>Greater up front data validation during input (dropdowns, not open response)</a:t>
            </a:r>
          </a:p>
          <a:p>
            <a:pPr lvl="2" indent="-349250">
              <a:lnSpc>
                <a:spcPct val="94000"/>
              </a:lnSpc>
              <a:buSzPts val="1900"/>
              <a:buFont typeface="Wingdings" panose="05000000000000000000" pitchFamily="2" charset="2"/>
              <a:buChar char="Ø"/>
            </a:pPr>
            <a:r>
              <a:rPr lang="en-US" sz="1600" dirty="0"/>
              <a:t>Complete data releases (basic company and ownership data should be 1:1, not merely overlapping)</a:t>
            </a:r>
          </a:p>
          <a:p>
            <a:pPr lvl="2" indent="-349250">
              <a:lnSpc>
                <a:spcPct val="94000"/>
              </a:lnSpc>
              <a:buSzPts val="1900"/>
              <a:buFont typeface="Wingdings" panose="05000000000000000000" pitchFamily="2" charset="2"/>
              <a:buChar char="Ø"/>
            </a:pPr>
            <a:r>
              <a:rPr lang="en-US" sz="1600" dirty="0"/>
              <a:t>Institute common unique entity ID across registers</a:t>
            </a:r>
            <a:br>
              <a:rPr lang="en-US" sz="1600" dirty="0"/>
            </a:br>
            <a:endParaRPr lang="en-US" sz="1600" dirty="0"/>
          </a:p>
          <a:p>
            <a:pPr indent="-374650">
              <a:lnSpc>
                <a:spcPct val="94000"/>
              </a:lnSpc>
              <a:buSzPts val="2300"/>
              <a:buFont typeface="Wingdings" panose="05000000000000000000" pitchFamily="2" charset="2"/>
              <a:buChar char="q"/>
            </a:pPr>
            <a:r>
              <a:rPr lang="en-US" sz="1600" dirty="0"/>
              <a:t>Investigate “bid competitiveness” and networks between companies and public departments that hire them</a:t>
            </a:r>
          </a:p>
        </p:txBody>
      </p:sp>
      <p:sp>
        <p:nvSpPr>
          <p:cNvPr id="50" name="Google Shape;60;p14">
            <a:extLst>
              <a:ext uri="{FF2B5EF4-FFF2-40B4-BE49-F238E27FC236}">
                <a16:creationId xmlns:a16="http://schemas.microsoft.com/office/drawing/2014/main" id="{AA8DB45B-AD64-4200-8929-BE5E563D9EF6}"/>
              </a:ext>
            </a:extLst>
          </p:cNvPr>
          <p:cNvSpPr txBox="1">
            <a:spLocks/>
          </p:cNvSpPr>
          <p:nvPr/>
        </p:nvSpPr>
        <p:spPr>
          <a:xfrm>
            <a:off x="8355256" y="1177037"/>
            <a:ext cx="5266267" cy="572700"/>
          </a:xfrm>
          <a:prstGeom prst="rect">
            <a:avLst/>
          </a:prstGeom>
        </p:spPr>
        <p:txBody>
          <a:bodyPr spcFirstLastPara="1" vert="horz" wrap="square" lIns="91425" tIns="91425" rIns="91425" bIns="91425" rtlCol="0" anchor="t" anchorCtr="0">
            <a:noAutofit/>
          </a:bodyPr>
          <a:lstStyle>
            <a:lvl1pPr algn="ctr" defTabSz="1463040" rtl="0" eaLnBrk="1" latinLnBrk="0" hangingPunct="1">
              <a:lnSpc>
                <a:spcPct val="90000"/>
              </a:lnSpc>
              <a:spcBef>
                <a:spcPct val="0"/>
              </a:spcBef>
              <a:buNone/>
              <a:defRPr sz="9600" kern="1200">
                <a:solidFill>
                  <a:schemeClr val="tx1"/>
                </a:solidFill>
                <a:latin typeface="+mj-lt"/>
                <a:ea typeface="+mj-ea"/>
                <a:cs typeface="+mj-cs"/>
              </a:defRPr>
            </a:lvl1pPr>
          </a:lstStyle>
          <a:p>
            <a:pPr algn="l"/>
            <a:r>
              <a:rPr lang="en-US" sz="3600" dirty="0">
                <a:solidFill>
                  <a:schemeClr val="accent5"/>
                </a:solidFill>
              </a:rPr>
              <a:t>Recommendations</a:t>
            </a:r>
          </a:p>
        </p:txBody>
      </p:sp>
      <p:sp>
        <p:nvSpPr>
          <p:cNvPr id="51" name="Rectangle 50">
            <a:extLst>
              <a:ext uri="{FF2B5EF4-FFF2-40B4-BE49-F238E27FC236}">
                <a16:creationId xmlns:a16="http://schemas.microsoft.com/office/drawing/2014/main" id="{A0F65590-0CA0-4897-8BD4-E069501DE02E}"/>
              </a:ext>
            </a:extLst>
          </p:cNvPr>
          <p:cNvSpPr/>
          <p:nvPr/>
        </p:nvSpPr>
        <p:spPr>
          <a:xfrm>
            <a:off x="0" y="1227380"/>
            <a:ext cx="16459200" cy="287936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CE68D88-C4E0-4A79-80B2-68765F6A056F}"/>
              </a:ext>
            </a:extLst>
          </p:cNvPr>
          <p:cNvSpPr/>
          <p:nvPr/>
        </p:nvSpPr>
        <p:spPr>
          <a:xfrm>
            <a:off x="0" y="4206635"/>
            <a:ext cx="16459200" cy="487239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3C0EA69-491B-46A0-888D-5C90F92D152A}"/>
              </a:ext>
            </a:extLst>
          </p:cNvPr>
          <p:cNvSpPr/>
          <p:nvPr/>
        </p:nvSpPr>
        <p:spPr>
          <a:xfrm>
            <a:off x="0" y="9205448"/>
            <a:ext cx="16459200" cy="542495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Google Shape;93;p17">
            <a:extLst>
              <a:ext uri="{FF2B5EF4-FFF2-40B4-BE49-F238E27FC236}">
                <a16:creationId xmlns:a16="http://schemas.microsoft.com/office/drawing/2014/main" id="{79D0B03B-5C69-4FA6-BE19-0795B76E0078}"/>
              </a:ext>
            </a:extLst>
          </p:cNvPr>
          <p:cNvSpPr txBox="1"/>
          <p:nvPr/>
        </p:nvSpPr>
        <p:spPr>
          <a:xfrm>
            <a:off x="10799847" y="14196650"/>
            <a:ext cx="2596800" cy="381981"/>
          </a:xfrm>
          <a:prstGeom prst="rect">
            <a:avLst/>
          </a:prstGeom>
          <a:noFill/>
          <a:ln>
            <a:noFill/>
          </a:ln>
        </p:spPr>
        <p:txBody>
          <a:bodyPr spcFirstLastPara="1" wrap="square" lIns="91425" tIns="91425" rIns="91425" bIns="91425" anchor="t" anchorCtr="0">
            <a:noAutofit/>
          </a:bodyPr>
          <a:lstStyle/>
          <a:p>
            <a:endParaRPr sz="1400" b="1" i="1" dirty="0"/>
          </a:p>
        </p:txBody>
      </p:sp>
      <p:grpSp>
        <p:nvGrpSpPr>
          <p:cNvPr id="61" name="Google Shape;192;p12">
            <a:extLst>
              <a:ext uri="{FF2B5EF4-FFF2-40B4-BE49-F238E27FC236}">
                <a16:creationId xmlns:a16="http://schemas.microsoft.com/office/drawing/2014/main" id="{4954EC67-8779-4904-B2B0-AB26A459BEA6}"/>
              </a:ext>
            </a:extLst>
          </p:cNvPr>
          <p:cNvGrpSpPr/>
          <p:nvPr/>
        </p:nvGrpSpPr>
        <p:grpSpPr>
          <a:xfrm>
            <a:off x="9707199" y="13645685"/>
            <a:ext cx="2596649" cy="705112"/>
            <a:chOff x="187950" y="3676600"/>
            <a:chExt cx="2820300" cy="1060297"/>
          </a:xfrm>
        </p:grpSpPr>
        <p:sp>
          <p:nvSpPr>
            <p:cNvPr id="62" name="Google Shape;193;p12">
              <a:extLst>
                <a:ext uri="{FF2B5EF4-FFF2-40B4-BE49-F238E27FC236}">
                  <a16:creationId xmlns:a16="http://schemas.microsoft.com/office/drawing/2014/main" id="{5CFF57FC-A1E5-494A-9356-32C24469CAD7}"/>
                </a:ext>
              </a:extLst>
            </p:cNvPr>
            <p:cNvSpPr/>
            <p:nvPr/>
          </p:nvSpPr>
          <p:spPr>
            <a:xfrm>
              <a:off x="200283" y="3834529"/>
              <a:ext cx="263400" cy="235200"/>
            </a:xfrm>
            <a:prstGeom prst="ellipse">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 name="Google Shape;194;p12">
              <a:extLst>
                <a:ext uri="{FF2B5EF4-FFF2-40B4-BE49-F238E27FC236}">
                  <a16:creationId xmlns:a16="http://schemas.microsoft.com/office/drawing/2014/main" id="{2B9A5E9E-9058-49AF-A3E4-265C0BA288E0}"/>
                </a:ext>
              </a:extLst>
            </p:cNvPr>
            <p:cNvSpPr/>
            <p:nvPr/>
          </p:nvSpPr>
          <p:spPr>
            <a:xfrm>
              <a:off x="187950" y="4501697"/>
              <a:ext cx="263400" cy="235200"/>
            </a:xfrm>
            <a:prstGeom prst="ellipse">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 name="Google Shape;195;p12">
              <a:extLst>
                <a:ext uri="{FF2B5EF4-FFF2-40B4-BE49-F238E27FC236}">
                  <a16:creationId xmlns:a16="http://schemas.microsoft.com/office/drawing/2014/main" id="{DA414999-0BD5-4232-A1FC-AB3985B0D167}"/>
                </a:ext>
              </a:extLst>
            </p:cNvPr>
            <p:cNvSpPr txBox="1"/>
            <p:nvPr/>
          </p:nvSpPr>
          <p:spPr>
            <a:xfrm>
              <a:off x="431550" y="3676600"/>
              <a:ext cx="2360100" cy="2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100" dirty="0"/>
                <a:t>Owner Registered in Secrecy Jurisdiction</a:t>
              </a:r>
              <a:endParaRPr sz="1100" dirty="0"/>
            </a:p>
          </p:txBody>
        </p:sp>
        <p:sp>
          <p:nvSpPr>
            <p:cNvPr id="65" name="Google Shape;196;p12">
              <a:extLst>
                <a:ext uri="{FF2B5EF4-FFF2-40B4-BE49-F238E27FC236}">
                  <a16:creationId xmlns:a16="http://schemas.microsoft.com/office/drawing/2014/main" id="{7BB84CE4-D382-4C7D-8479-73C013F541A2}"/>
                </a:ext>
              </a:extLst>
            </p:cNvPr>
            <p:cNvSpPr txBox="1"/>
            <p:nvPr/>
          </p:nvSpPr>
          <p:spPr>
            <a:xfrm>
              <a:off x="451350" y="4223950"/>
              <a:ext cx="2556900" cy="2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100" dirty="0"/>
                <a:t>Owner Not Registered in Secrecy Jurisdiction</a:t>
              </a:r>
              <a:endParaRPr sz="1100" dirty="0"/>
            </a:p>
          </p:txBody>
        </p:sp>
      </p:grpSp>
    </p:spTree>
    <p:extLst>
      <p:ext uri="{BB962C8B-B14F-4D97-AF65-F5344CB8AC3E}">
        <p14:creationId xmlns:p14="http://schemas.microsoft.com/office/powerpoint/2010/main" val="24432034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773</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Libre Franklin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Taran Raghuram</dc:creator>
  <cp:lastModifiedBy>Taran Raghuram</cp:lastModifiedBy>
  <cp:revision>15</cp:revision>
  <dcterms:created xsi:type="dcterms:W3CDTF">2020-05-12T20:36:49Z</dcterms:created>
  <dcterms:modified xsi:type="dcterms:W3CDTF">2020-05-12T21:47:24Z</dcterms:modified>
</cp:coreProperties>
</file>