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8"/>
  </p:notesMasterIdLst>
  <p:sldIdLst>
    <p:sldId id="261" r:id="rId5"/>
    <p:sldId id="262" r:id="rId6"/>
    <p:sldId id="264" r:id="rId7"/>
    <p:sldId id="263" r:id="rId8"/>
    <p:sldId id="267" r:id="rId9"/>
    <p:sldId id="292" r:id="rId10"/>
    <p:sldId id="293" r:id="rId11"/>
    <p:sldId id="273" r:id="rId12"/>
    <p:sldId id="269" r:id="rId13"/>
    <p:sldId id="271" r:id="rId14"/>
    <p:sldId id="266" r:id="rId15"/>
    <p:sldId id="268" r:id="rId16"/>
    <p:sldId id="296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Tapiador Cano" userId="c979b7f13d1fe26d" providerId="LiveId" clId="{C1ADFE7A-1F09-4C31-8622-2BA008D75545}"/>
    <pc:docChg chg="custSel modSld">
      <pc:chgData name="Rodrigo Tapiador Cano" userId="c979b7f13d1fe26d" providerId="LiveId" clId="{C1ADFE7A-1F09-4C31-8622-2BA008D75545}" dt="2023-11-18T10:00:58.679" v="102" actId="20577"/>
      <pc:docMkLst>
        <pc:docMk/>
      </pc:docMkLst>
      <pc:sldChg chg="modSp mod">
        <pc:chgData name="Rodrigo Tapiador Cano" userId="c979b7f13d1fe26d" providerId="LiveId" clId="{C1ADFE7A-1F09-4C31-8622-2BA008D75545}" dt="2023-11-18T10:00:58.679" v="102" actId="20577"/>
        <pc:sldMkLst>
          <pc:docMk/>
          <pc:sldMk cId="0" sldId="268"/>
        </pc:sldMkLst>
        <pc:graphicFrameChg chg="modGraphic">
          <ac:chgData name="Rodrigo Tapiador Cano" userId="c979b7f13d1fe26d" providerId="LiveId" clId="{C1ADFE7A-1F09-4C31-8622-2BA008D75545}" dt="2023-11-18T10:00:58.679" v="102" actId="20577"/>
          <ac:graphicFrameMkLst>
            <pc:docMk/>
            <pc:sldMk cId="0" sldId="268"/>
            <ac:graphicFrameMk id="4" creationId="{00000000-0000-0000-0000-000000000000}"/>
          </ac:graphicFrameMkLst>
        </pc:graphicFrameChg>
      </pc:sldChg>
      <pc:sldChg chg="modSp mod">
        <pc:chgData name="Rodrigo Tapiador Cano" userId="c979b7f13d1fe26d" providerId="LiveId" clId="{C1ADFE7A-1F09-4C31-8622-2BA008D75545}" dt="2023-11-18T09:41:19.240" v="3" actId="27636"/>
        <pc:sldMkLst>
          <pc:docMk/>
          <pc:sldMk cId="0" sldId="273"/>
        </pc:sldMkLst>
        <pc:spChg chg="mod">
          <ac:chgData name="Rodrigo Tapiador Cano" userId="c979b7f13d1fe26d" providerId="LiveId" clId="{C1ADFE7A-1F09-4C31-8622-2BA008D75545}" dt="2023-11-18T09:41:19.240" v="3" actId="27636"/>
          <ac:spMkLst>
            <pc:docMk/>
            <pc:sldMk cId="0" sldId="273"/>
            <ac:spMk id="3" creationId="{00000000-0000-0000-0000-000000000000}"/>
          </ac:spMkLst>
        </pc:spChg>
        <pc:spChg chg="mod">
          <ac:chgData name="Rodrigo Tapiador Cano" userId="c979b7f13d1fe26d" providerId="LiveId" clId="{C1ADFE7A-1F09-4C31-8622-2BA008D75545}" dt="2023-11-18T09:41:07.364" v="0" actId="1076"/>
          <ac:spMkLst>
            <pc:docMk/>
            <pc:sldMk cId="0" sldId="273"/>
            <ac:spMk id="5" creationId="{00000000-0000-0000-0000-000000000000}"/>
          </ac:spMkLst>
        </pc:spChg>
        <pc:spChg chg="mod">
          <ac:chgData name="Rodrigo Tapiador Cano" userId="c979b7f13d1fe26d" providerId="LiveId" clId="{C1ADFE7A-1F09-4C31-8622-2BA008D75545}" dt="2023-11-18T09:41:11.780" v="1" actId="1076"/>
          <ac:spMkLst>
            <pc:docMk/>
            <pc:sldMk cId="0" sldId="273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E417-AF67-4460-9B60-65BC1248950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E88B-E11C-4DC4-9464-456868B0AB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E88B-E11C-4DC4-9464-456868B0AB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E88B-E11C-4DC4-9464-456868B0AB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E88B-E11C-4DC4-9464-456868B0AB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E88B-E11C-4DC4-9464-456868B0AB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E88B-E11C-4DC4-9464-456868B0AB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E88B-E11C-4DC4-9464-456868B0AB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E88B-E11C-4DC4-9464-456868B0AB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E88B-E11C-4DC4-9464-456868B0AB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E88B-E11C-4DC4-9464-456868B0AB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E88B-E11C-4DC4-9464-456868B0AB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4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7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2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9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view.genial.ly/5fa2c594560aa70d728930b0/horizontal-infographic-review-relaciones-labora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YGoDBKDesH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zD_FsjLMi0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2sNLyj00Yq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en-US" sz="4700"/>
              <a:t>		</a:t>
            </a:r>
            <a:r>
              <a:rPr lang="en-US" sz="4700" b="1"/>
              <a:t>¿QUÉ ES EL DERECHO?</a:t>
            </a:r>
            <a:br>
              <a:rPr lang="en-US" sz="4700" b="1"/>
            </a:br>
            <a:endParaRPr lang="en-US" sz="4700" b="1">
              <a:cs typeface="Calibri" panose="020F0502020204030204"/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3 Marcador de contenido" descr="http://www.definicionabc.com/wp-content/uploads/derecho.gif"/>
          <p:cNvPicPr>
            <a:picLocks/>
          </p:cNvPicPr>
          <p:nvPr/>
        </p:nvPicPr>
        <p:blipFill rotWithShape="1">
          <a:blip r:embed="rId3" cstate="print"/>
          <a:srcRect l="10130" r="17714" b="-3"/>
          <a:stretch/>
        </p:blipFill>
        <p:spPr bwMode="auto">
          <a:xfrm>
            <a:off x="3067331" y="2083632"/>
            <a:ext cx="2955798" cy="4096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/>
              <a:t>    CUESTIONES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¿En que </a:t>
            </a:r>
            <a:r>
              <a:rPr lang="en-US" err="1"/>
              <a:t>marco</a:t>
            </a:r>
            <a:r>
              <a:rPr lang="en-US"/>
              <a:t> </a:t>
            </a:r>
            <a:r>
              <a:rPr lang="en-US" err="1"/>
              <a:t>historico</a:t>
            </a:r>
            <a:r>
              <a:rPr lang="en-US"/>
              <a:t> surge el </a:t>
            </a:r>
            <a:r>
              <a:rPr lang="en-US" err="1"/>
              <a:t>movimiento</a:t>
            </a:r>
            <a:r>
              <a:rPr lang="en-US"/>
              <a:t> </a:t>
            </a:r>
            <a:r>
              <a:rPr lang="en-US" err="1"/>
              <a:t>obrero</a:t>
            </a:r>
            <a:r>
              <a:rPr lang="en-US"/>
              <a:t> </a:t>
            </a:r>
            <a:r>
              <a:rPr lang="en-US" err="1"/>
              <a:t>español</a:t>
            </a:r>
            <a:r>
              <a:rPr lang="en-US"/>
              <a:t>?</a:t>
            </a:r>
          </a:p>
          <a:p>
            <a:endParaRPr lang="en-US"/>
          </a:p>
          <a:p>
            <a:r>
              <a:rPr lang="en-US"/>
              <a:t>¿Que </a:t>
            </a:r>
            <a:r>
              <a:rPr lang="en-US" err="1"/>
              <a:t>condiciones</a:t>
            </a:r>
            <a:r>
              <a:rPr lang="en-US"/>
              <a:t> de trabajo </a:t>
            </a:r>
            <a:r>
              <a:rPr lang="en-US" err="1"/>
              <a:t>existían</a:t>
            </a:r>
            <a:r>
              <a:rPr lang="en-US"/>
              <a:t>?</a:t>
            </a:r>
          </a:p>
          <a:p>
            <a:pPr>
              <a:buNone/>
            </a:pPr>
            <a:endParaRPr lang="en-US"/>
          </a:p>
          <a:p>
            <a:r>
              <a:rPr lang="en-US"/>
              <a:t>¿</a:t>
            </a:r>
            <a:r>
              <a:rPr lang="en-US" err="1"/>
              <a:t>Cual</a:t>
            </a:r>
            <a:r>
              <a:rPr lang="en-US"/>
              <a:t> </a:t>
            </a:r>
            <a:r>
              <a:rPr lang="en-US" err="1"/>
              <a:t>fue</a:t>
            </a:r>
            <a:r>
              <a:rPr lang="en-US"/>
              <a:t> el primer </a:t>
            </a:r>
            <a:r>
              <a:rPr lang="en-US" err="1"/>
              <a:t>sindicato</a:t>
            </a:r>
            <a:r>
              <a:rPr lang="en-US"/>
              <a:t>?</a:t>
            </a:r>
          </a:p>
          <a:p>
            <a:endParaRPr lang="en-US"/>
          </a:p>
          <a:p>
            <a:r>
              <a:rPr lang="en-US"/>
              <a:t>¿ Qué </a:t>
            </a:r>
            <a:r>
              <a:rPr lang="en-US" err="1"/>
              <a:t>posiciones</a:t>
            </a:r>
            <a:r>
              <a:rPr lang="en-US"/>
              <a:t> </a:t>
            </a:r>
            <a:r>
              <a:rPr lang="en-US" err="1"/>
              <a:t>defendía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sindicato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609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/>
              <a:t>CONDICIONES DE TRABAJO EN LA REVOLUCION INDUSTRIAL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/>
              <a:t>	“En esta </a:t>
            </a:r>
            <a:r>
              <a:rPr lang="es-ES" i="1"/>
              <a:t>fábrica</a:t>
            </a:r>
            <a:r>
              <a:rPr lang="es-ES"/>
              <a:t> trabajan mil quinientas personas, y </a:t>
            </a:r>
            <a:r>
              <a:rPr lang="es-ES" b="1"/>
              <a:t>más de la mitad tienen menos de quince años.</a:t>
            </a:r>
            <a:r>
              <a:rPr lang="es-ES"/>
              <a:t> La mayoría de los </a:t>
            </a:r>
            <a:r>
              <a:rPr lang="es-ES" i="1"/>
              <a:t>niños</a:t>
            </a:r>
            <a:r>
              <a:rPr lang="es-ES"/>
              <a:t> están descalzos. El </a:t>
            </a:r>
            <a:r>
              <a:rPr lang="es-ES" i="1"/>
              <a:t>trabajo</a:t>
            </a:r>
            <a:r>
              <a:rPr lang="es-ES"/>
              <a:t> comienza a las cinco y media de la mañana y termina a las siete de las tarde, con altos de media hora para el desayuno y una hora para la comida. Los mecánicos tienen media hora para la merienda, pero no los niños ni los otros obreros (...).</a:t>
            </a:r>
            <a:br>
              <a:rPr lang="es-ES"/>
            </a:br>
            <a:r>
              <a:rPr lang="es-ES"/>
              <a:t>Cuando estuve en Oxford Road, Manchester, observé la salida de los trabajadores cuando abandonaban la fábrica a las doce de la mañana. Los niños, en su casi totalidad, tenían aspecto </a:t>
            </a:r>
            <a:r>
              <a:rPr lang="es-ES" i="1"/>
              <a:t>enfermizo</a:t>
            </a:r>
            <a:r>
              <a:rPr lang="es-ES"/>
              <a:t>; eran pequeños, enclenques e iban descalzos. Muchos parecían no tener más de siete años. Los </a:t>
            </a:r>
            <a:r>
              <a:rPr lang="es-ES" i="1"/>
              <a:t>hombres</a:t>
            </a:r>
            <a:r>
              <a:rPr lang="es-ES"/>
              <a:t> en su mayoría de dieciséis a veinticuatro años, estaban casi tan pálidos y delgados como los niños. Las </a:t>
            </a:r>
            <a:r>
              <a:rPr lang="es-ES" i="1"/>
              <a:t>mujeres</a:t>
            </a:r>
            <a:r>
              <a:rPr lang="es-ES"/>
              <a:t> eran las de apariencia más saludable, aunque no vi ninguna de aspecto lozano (...). Aquí vi, o creí ver, una </a:t>
            </a:r>
            <a:r>
              <a:rPr lang="es-ES" i="1"/>
              <a:t>raza degenerada</a:t>
            </a:r>
            <a:r>
              <a:rPr lang="es-ES"/>
              <a:t>, seres humanos achaparrados, debilitados y depravados, hombres y mujeres que no llegarán a ancianos, niños que nunca serán adultos sanos. Era un espectáculo lúgubre (...)”</a:t>
            </a:r>
          </a:p>
          <a:p>
            <a:pPr>
              <a:buNone/>
            </a:pPr>
            <a:r>
              <a:rPr lang="es-ES" b="1"/>
              <a:t>	Charles Turner </a:t>
            </a:r>
            <a:r>
              <a:rPr lang="es-ES" b="1" err="1"/>
              <a:t>Thackrah</a:t>
            </a:r>
            <a:r>
              <a:rPr lang="es-ES" b="1"/>
              <a:t>.</a:t>
            </a:r>
            <a:r>
              <a:rPr lang="es-ES"/>
              <a:t> Los efectos de los oficios, trabajos y  profesiones, y de las situaciones civiles y formas de vida, sobre la salud y la longevidad. 1832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3500"/>
              <a:t>CONDICIONES DE TRABAJO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441653"/>
              </p:ext>
            </p:extLst>
          </p:nvPr>
        </p:nvGraphicFramePr>
        <p:xfrm>
          <a:off x="628650" y="2180813"/>
          <a:ext cx="7879843" cy="364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25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 LA REVOLUCIÓN INDUSTRIAL</a:t>
                      </a:r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 LA ACTUALIDAD</a:t>
                      </a:r>
                    </a:p>
                  </a:txBody>
                  <a:tcPr marL="92602" marR="92602" marT="46301" marB="463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r>
                        <a:rPr lang="en-US" sz="1800" err="1"/>
                        <a:t>Edad</a:t>
                      </a:r>
                      <a:r>
                        <a:rPr lang="en-US" sz="1800"/>
                        <a:t>  laboral </a:t>
                      </a:r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 (</a:t>
                      </a:r>
                      <a:r>
                        <a:rPr lang="en-US" sz="1800" dirty="0" err="1"/>
                        <a:t>permiso</a:t>
                      </a:r>
                      <a:r>
                        <a:rPr lang="en-US" sz="1800" dirty="0"/>
                        <a:t> padres)</a:t>
                      </a:r>
                    </a:p>
                  </a:txBody>
                  <a:tcPr marL="92602" marR="92602" marT="46301" marB="463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r>
                        <a:rPr lang="en-US" sz="1800" err="1"/>
                        <a:t>Jornada</a:t>
                      </a:r>
                      <a:r>
                        <a:rPr lang="en-US" sz="1800"/>
                        <a:t> </a:t>
                      </a:r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2602" marR="92602" marT="46301" marB="463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r>
                        <a:rPr lang="en-US" sz="1800" err="1"/>
                        <a:t>Salario</a:t>
                      </a:r>
                      <a:r>
                        <a:rPr lang="en-US" sz="1800"/>
                        <a:t> </a:t>
                      </a:r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3ptas</a:t>
                      </a:r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SMI 1000</a:t>
                      </a:r>
                    </a:p>
                  </a:txBody>
                  <a:tcPr marL="92602" marR="92602" marT="46301" marB="463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r>
                        <a:rPr lang="en-US" sz="1800" err="1"/>
                        <a:t>Descansos</a:t>
                      </a:r>
                      <a:endParaRPr lang="en-US" sz="1800"/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hora y media</a:t>
                      </a:r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Fines de </a:t>
                      </a:r>
                      <a:r>
                        <a:rPr lang="en-US" sz="1800" dirty="0" err="1"/>
                        <a:t>semana</a:t>
                      </a:r>
                      <a:endParaRPr lang="en-US" sz="1800" dirty="0"/>
                    </a:p>
                  </a:txBody>
                  <a:tcPr marL="92602" marR="92602" marT="46301" marB="463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r>
                        <a:rPr lang="en-US" sz="1800" err="1"/>
                        <a:t>Huelga</a:t>
                      </a:r>
                      <a:endParaRPr lang="en-US" sz="1800"/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prohibida</a:t>
                      </a:r>
                      <a:endParaRPr lang="en-US" sz="1800" dirty="0"/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Derecho fundamental</a:t>
                      </a:r>
                    </a:p>
                  </a:txBody>
                  <a:tcPr marL="92602" marR="92602" marT="46301" marB="463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01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2602" marR="92602" marT="46301" marB="463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01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2602" marR="92602" marT="46301" marB="4630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602" marR="92602" marT="46301" marB="463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407E1-FABC-4934-C60F-8F811437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r>
              <a:rPr lang="es-ES" dirty="0">
                <a:cs typeface="Calibri"/>
                <a:hlinkClick r:id="rId2"/>
              </a:rPr>
              <a:t>Relación laboral</a:t>
            </a:r>
            <a:endParaRPr lang="es-ES">
              <a:cs typeface="Calibri"/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DF8B4CF-5D32-E20D-B25D-631380601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7" y="740726"/>
            <a:ext cx="7272066" cy="42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9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en-US" sz="4700"/>
              <a:t>	</a:t>
            </a:r>
            <a:r>
              <a:rPr lang="en-US" sz="4700" b="1"/>
              <a:t>¿QUÉ ES EL DERECHO?</a:t>
            </a:r>
            <a:br>
              <a:rPr lang="en-US" sz="4700" b="1"/>
            </a:br>
            <a:endParaRPr lang="en-US" sz="4700" b="1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endParaRPr lang="es-ES" sz="1900"/>
          </a:p>
          <a:p>
            <a:pPr>
              <a:buNone/>
            </a:pPr>
            <a:r>
              <a:rPr lang="es-ES" sz="1900"/>
              <a:t>	</a:t>
            </a:r>
            <a:r>
              <a:rPr lang="es-ES" sz="1900" b="1"/>
              <a:t>“el conjunto de reglas o normas establecidas para regular la vida humana en sociedad (los actos  humanos), de carácter coercitivo (obligatorio) e inspiradas en la idea de justicia (dar a cada uno lo  que le corresponde)”.</a:t>
            </a:r>
          </a:p>
          <a:p>
            <a:pPr>
              <a:buFont typeface="Wingdings" pitchFamily="2" charset="2"/>
              <a:buChar char="q"/>
            </a:pPr>
            <a:endParaRPr lang="es-ES" sz="1900"/>
          </a:p>
          <a:p>
            <a:pPr>
              <a:buFont typeface="Wingdings" pitchFamily="2" charset="2"/>
              <a:buChar char="q"/>
            </a:pPr>
            <a:r>
              <a:rPr lang="es-ES" sz="1900"/>
              <a:t>DERECHO COMO LEY = Derecho objetivo</a:t>
            </a:r>
          </a:p>
          <a:p>
            <a:pPr>
              <a:buFont typeface="Wingdings" pitchFamily="2" charset="2"/>
              <a:buChar char="q"/>
            </a:pPr>
            <a:r>
              <a:rPr lang="en-US" sz="1900"/>
              <a:t> Derecho Subjetivo = facultad</a:t>
            </a:r>
          </a:p>
        </p:txBody>
      </p:sp>
      <p:pic>
        <p:nvPicPr>
          <p:cNvPr id="5" name="3 Marcador de contenido" descr="http://www.definicionabc.com/wp-content/uploads/derecho.gif"/>
          <p:cNvPicPr>
            <a:picLocks/>
          </p:cNvPicPr>
          <p:nvPr/>
        </p:nvPicPr>
        <p:blipFill rotWithShape="1">
          <a:blip r:embed="rId3" cstate="print"/>
          <a:srcRect l="10130" r="17714" b="-3"/>
          <a:stretch/>
        </p:blipFill>
        <p:spPr bwMode="auto">
          <a:xfrm>
            <a:off x="5756743" y="2093976"/>
            <a:ext cx="2955798" cy="4096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¿Qué es el derecho del trabajo?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473202" y="2660904"/>
            <a:ext cx="361416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Diego Rivera, Obreros del automovil, 1932</a:t>
            </a:r>
          </a:p>
        </p:txBody>
      </p:sp>
      <p:pic>
        <p:nvPicPr>
          <p:cNvPr id="4" name="3 Marcador de contenido" descr="http://wilfredosanguineti.files.wordpress.com/2012/02/diego-rivera-obreros-del-automovil2.jpg"/>
          <p:cNvPicPr>
            <a:picLocks noGrp="1"/>
          </p:cNvPicPr>
          <p:nvPr>
            <p:ph idx="1"/>
          </p:nvPr>
        </p:nvPicPr>
        <p:blipFill rotWithShape="1">
          <a:blip r:embed="rId3" cstate="print"/>
          <a:srcRect t="6834" r="-4" b="653"/>
          <a:stretch/>
        </p:blipFill>
        <p:spPr bwMode="auto">
          <a:xfrm>
            <a:off x="4609057" y="640080"/>
            <a:ext cx="4024684" cy="5577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/>
              <a:t>¿</a:t>
            </a:r>
            <a:r>
              <a:rPr lang="en-US" b="1"/>
              <a:t>que </a:t>
            </a:r>
            <a:r>
              <a:rPr lang="en-US" b="1" err="1"/>
              <a:t>es</a:t>
            </a:r>
            <a:r>
              <a:rPr lang="en-US" b="1"/>
              <a:t> el derecho del trabajo?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endParaRPr lang="es-ES"/>
          </a:p>
          <a:p>
            <a:pPr>
              <a:buNone/>
            </a:pPr>
            <a:r>
              <a:rPr lang="es-ES" dirty="0"/>
              <a:t>		El Derecho del Trabajo es un sector del ordenamiento jurídico que se ocupa de la regulación del fenómeno humano del trabajo (Montoya Melgar).</a:t>
            </a:r>
          </a:p>
          <a:p>
            <a:pPr>
              <a:buNone/>
            </a:pPr>
            <a:r>
              <a:rPr lang="es-ES" dirty="0"/>
              <a:t>	El </a:t>
            </a:r>
            <a:r>
              <a:rPr lang="es-ES" b="1" dirty="0"/>
              <a:t>objeto del Derecho del Trabajo </a:t>
            </a:r>
            <a:r>
              <a:rPr lang="es-ES" dirty="0"/>
              <a:t>consiste en la ordenación de </a:t>
            </a:r>
            <a:r>
              <a:rPr lang="es-ES" dirty="0">
                <a:solidFill>
                  <a:srgbClr val="FF0000"/>
                </a:solidFill>
              </a:rPr>
              <a:t>las relaciones jurídicas surgidas con ocasión de la prestación del trabajo realizado por una persona física de manera voluntaria y retribuida, por cuenta ajena y dentro del ámbito de organización y dirección de un tercero</a:t>
            </a:r>
            <a:endParaRPr lang="es-ES" dirty="0">
              <a:solidFill>
                <a:srgbClr val="FF0000"/>
              </a:solidFill>
              <a:cs typeface="Calibri"/>
            </a:endParaRP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¿CUANDO SURGE EL DERECHO DEL TRABAJO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31496" r="31959" b="-2"/>
          <a:stretch/>
        </p:blipFill>
        <p:spPr bwMode="auto"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  <a:gd name="connsiteX0" fmla="*/ 0 w 3182692"/>
              <a:gd name="connsiteY0" fmla="*/ 0 h 18288"/>
              <a:gd name="connsiteX1" fmla="*/ 572885 w 3182692"/>
              <a:gd name="connsiteY1" fmla="*/ 0 h 18288"/>
              <a:gd name="connsiteX2" fmla="*/ 1113942 w 3182692"/>
              <a:gd name="connsiteY2" fmla="*/ 0 h 18288"/>
              <a:gd name="connsiteX3" fmla="*/ 1686827 w 3182692"/>
              <a:gd name="connsiteY3" fmla="*/ 0 h 18288"/>
              <a:gd name="connsiteX4" fmla="*/ 2323365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04711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2CF2F8-1D3C-889A-44AA-017DA8BBDCC4}"/>
              </a:ext>
            </a:extLst>
          </p:cNvPr>
          <p:cNvSpPr txBox="1"/>
          <p:nvPr/>
        </p:nvSpPr>
        <p:spPr>
          <a:xfrm>
            <a:off x="3973321" y="2706624"/>
            <a:ext cx="4688333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hlinkClick r:id="rId4"/>
              </a:rPr>
              <a:t>https://youtu.be/YGoDBKDesHo</a:t>
            </a:r>
            <a:r>
              <a:rPr lang="en-US" sz="190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39873" y="-36890"/>
                  <a:pt x="289244" y="-9562"/>
                  <a:pt x="578358" y="0"/>
                </a:cubicBezTo>
                <a:cubicBezTo>
                  <a:pt x="847064" y="24657"/>
                  <a:pt x="880681" y="-4887"/>
                  <a:pt x="998982" y="0"/>
                </a:cubicBezTo>
                <a:cubicBezTo>
                  <a:pt x="1105496" y="8991"/>
                  <a:pt x="1621733" y="-31737"/>
                  <a:pt x="1813941" y="0"/>
                </a:cubicBezTo>
                <a:cubicBezTo>
                  <a:pt x="1973330" y="19047"/>
                  <a:pt x="2194836" y="27334"/>
                  <a:pt x="2392299" y="0"/>
                </a:cubicBezTo>
                <a:cubicBezTo>
                  <a:pt x="2647282" y="-14327"/>
                  <a:pt x="2792350" y="-29596"/>
                  <a:pt x="2970657" y="0"/>
                </a:cubicBezTo>
                <a:cubicBezTo>
                  <a:pt x="3147904" y="21045"/>
                  <a:pt x="3587221" y="27684"/>
                  <a:pt x="3785616" y="0"/>
                </a:cubicBezTo>
                <a:cubicBezTo>
                  <a:pt x="3970964" y="-52390"/>
                  <a:pt x="4115919" y="38588"/>
                  <a:pt x="4285107" y="0"/>
                </a:cubicBezTo>
                <a:cubicBezTo>
                  <a:pt x="4447779" y="-2110"/>
                  <a:pt x="4724122" y="-2905"/>
                  <a:pt x="5100066" y="0"/>
                </a:cubicBezTo>
                <a:cubicBezTo>
                  <a:pt x="5460611" y="1474"/>
                  <a:pt x="5711040" y="11734"/>
                  <a:pt x="5915025" y="0"/>
                </a:cubicBezTo>
                <a:cubicBezTo>
                  <a:pt x="6130646" y="788"/>
                  <a:pt x="6309484" y="37469"/>
                  <a:pt x="6572250" y="0"/>
                </a:cubicBezTo>
                <a:cubicBezTo>
                  <a:pt x="6867825" y="19129"/>
                  <a:pt x="7346334" y="77623"/>
                  <a:pt x="7886700" y="0"/>
                </a:cubicBezTo>
                <a:cubicBezTo>
                  <a:pt x="7921292" y="250253"/>
                  <a:pt x="7885085" y="350918"/>
                  <a:pt x="7886700" y="622851"/>
                </a:cubicBezTo>
                <a:cubicBezTo>
                  <a:pt x="7891037" y="863445"/>
                  <a:pt x="7896513" y="880863"/>
                  <a:pt x="7886700" y="1137380"/>
                </a:cubicBezTo>
                <a:cubicBezTo>
                  <a:pt x="7848199" y="1390882"/>
                  <a:pt x="7850084" y="1481865"/>
                  <a:pt x="7886700" y="1814391"/>
                </a:cubicBezTo>
                <a:cubicBezTo>
                  <a:pt x="7914914" y="2114801"/>
                  <a:pt x="7876514" y="2290034"/>
                  <a:pt x="7886700" y="2491403"/>
                </a:cubicBezTo>
                <a:cubicBezTo>
                  <a:pt x="7860421" y="2730042"/>
                  <a:pt x="7935302" y="2970567"/>
                  <a:pt x="7886700" y="3168415"/>
                </a:cubicBezTo>
                <a:cubicBezTo>
                  <a:pt x="7872903" y="3427641"/>
                  <a:pt x="7902616" y="3535292"/>
                  <a:pt x="7886700" y="3899588"/>
                </a:cubicBezTo>
                <a:cubicBezTo>
                  <a:pt x="7873378" y="4266585"/>
                  <a:pt x="7896651" y="4438558"/>
                  <a:pt x="7886700" y="4630760"/>
                </a:cubicBezTo>
                <a:cubicBezTo>
                  <a:pt x="7875991" y="4843491"/>
                  <a:pt x="7861317" y="5204020"/>
                  <a:pt x="7886700" y="5416094"/>
                </a:cubicBezTo>
                <a:cubicBezTo>
                  <a:pt x="7693930" y="5418977"/>
                  <a:pt x="7589762" y="5415014"/>
                  <a:pt x="7466076" y="5416094"/>
                </a:cubicBezTo>
                <a:cubicBezTo>
                  <a:pt x="7353704" y="5436401"/>
                  <a:pt x="6825827" y="5440774"/>
                  <a:pt x="6651117" y="5416094"/>
                </a:cubicBezTo>
                <a:cubicBezTo>
                  <a:pt x="6465509" y="5418892"/>
                  <a:pt x="6151767" y="5433550"/>
                  <a:pt x="5993892" y="5416094"/>
                </a:cubicBezTo>
                <a:cubicBezTo>
                  <a:pt x="5847447" y="5391015"/>
                  <a:pt x="5686891" y="5398705"/>
                  <a:pt x="5494401" y="5416094"/>
                </a:cubicBezTo>
                <a:cubicBezTo>
                  <a:pt x="5328106" y="5425870"/>
                  <a:pt x="5021736" y="5443480"/>
                  <a:pt x="4837176" y="5416094"/>
                </a:cubicBezTo>
                <a:cubicBezTo>
                  <a:pt x="4635356" y="5394384"/>
                  <a:pt x="4544001" y="5404023"/>
                  <a:pt x="4416552" y="5416094"/>
                </a:cubicBezTo>
                <a:cubicBezTo>
                  <a:pt x="4292970" y="5412667"/>
                  <a:pt x="4202046" y="5389835"/>
                  <a:pt x="3995928" y="5416094"/>
                </a:cubicBezTo>
                <a:cubicBezTo>
                  <a:pt x="3784996" y="5430801"/>
                  <a:pt x="3527611" y="5369833"/>
                  <a:pt x="3338703" y="5416094"/>
                </a:cubicBezTo>
                <a:cubicBezTo>
                  <a:pt x="3144794" y="5458636"/>
                  <a:pt x="2967928" y="5418629"/>
                  <a:pt x="2839212" y="5416094"/>
                </a:cubicBezTo>
                <a:cubicBezTo>
                  <a:pt x="2725210" y="5428339"/>
                  <a:pt x="2252076" y="5423466"/>
                  <a:pt x="2103120" y="5416094"/>
                </a:cubicBezTo>
                <a:cubicBezTo>
                  <a:pt x="1978909" y="5450285"/>
                  <a:pt x="1801161" y="5407672"/>
                  <a:pt x="1603629" y="5416094"/>
                </a:cubicBezTo>
                <a:cubicBezTo>
                  <a:pt x="1421672" y="5419493"/>
                  <a:pt x="1050243" y="5442158"/>
                  <a:pt x="867537" y="5416094"/>
                </a:cubicBezTo>
                <a:cubicBezTo>
                  <a:pt x="706773" y="5412112"/>
                  <a:pt x="210463" y="5420499"/>
                  <a:pt x="0" y="5416094"/>
                </a:cubicBezTo>
                <a:cubicBezTo>
                  <a:pt x="5900" y="5172647"/>
                  <a:pt x="-60077" y="4935206"/>
                  <a:pt x="0" y="4684921"/>
                </a:cubicBezTo>
                <a:cubicBezTo>
                  <a:pt x="5207" y="4424508"/>
                  <a:pt x="-18202" y="4114010"/>
                  <a:pt x="0" y="3953749"/>
                </a:cubicBezTo>
                <a:cubicBezTo>
                  <a:pt x="49519" y="3783233"/>
                  <a:pt x="34464" y="3425313"/>
                  <a:pt x="0" y="3168415"/>
                </a:cubicBezTo>
                <a:cubicBezTo>
                  <a:pt x="-54225" y="2910622"/>
                  <a:pt x="1049" y="2830191"/>
                  <a:pt x="0" y="2545564"/>
                </a:cubicBezTo>
                <a:cubicBezTo>
                  <a:pt x="-14962" y="2263203"/>
                  <a:pt x="24933" y="1989633"/>
                  <a:pt x="0" y="1760231"/>
                </a:cubicBezTo>
                <a:cubicBezTo>
                  <a:pt x="-10050" y="1539318"/>
                  <a:pt x="43364" y="1391654"/>
                  <a:pt x="0" y="1191541"/>
                </a:cubicBezTo>
                <a:cubicBezTo>
                  <a:pt x="-26023" y="999746"/>
                  <a:pt x="-17864" y="813951"/>
                  <a:pt x="0" y="677012"/>
                </a:cubicBezTo>
                <a:cubicBezTo>
                  <a:pt x="21524" y="463086"/>
                  <a:pt x="9223" y="250147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86700"/>
                      <a:gd name="connsiteY0" fmla="*/ 0 h 5416094"/>
                      <a:gd name="connsiteX1" fmla="*/ 578358 w 7886700"/>
                      <a:gd name="connsiteY1" fmla="*/ 0 h 5416094"/>
                      <a:gd name="connsiteX2" fmla="*/ 998982 w 7886700"/>
                      <a:gd name="connsiteY2" fmla="*/ 0 h 5416094"/>
                      <a:gd name="connsiteX3" fmla="*/ 1813941 w 7886700"/>
                      <a:gd name="connsiteY3" fmla="*/ 0 h 5416094"/>
                      <a:gd name="connsiteX4" fmla="*/ 2392299 w 7886700"/>
                      <a:gd name="connsiteY4" fmla="*/ 0 h 5416094"/>
                      <a:gd name="connsiteX5" fmla="*/ 2970657 w 7886700"/>
                      <a:gd name="connsiteY5" fmla="*/ 0 h 5416094"/>
                      <a:gd name="connsiteX6" fmla="*/ 3785616 w 7886700"/>
                      <a:gd name="connsiteY6" fmla="*/ 0 h 5416094"/>
                      <a:gd name="connsiteX7" fmla="*/ 4285107 w 7886700"/>
                      <a:gd name="connsiteY7" fmla="*/ 0 h 5416094"/>
                      <a:gd name="connsiteX8" fmla="*/ 5100066 w 7886700"/>
                      <a:gd name="connsiteY8" fmla="*/ 0 h 5416094"/>
                      <a:gd name="connsiteX9" fmla="*/ 5915025 w 7886700"/>
                      <a:gd name="connsiteY9" fmla="*/ 0 h 5416094"/>
                      <a:gd name="connsiteX10" fmla="*/ 6572250 w 7886700"/>
                      <a:gd name="connsiteY10" fmla="*/ 0 h 5416094"/>
                      <a:gd name="connsiteX11" fmla="*/ 7886700 w 7886700"/>
                      <a:gd name="connsiteY11" fmla="*/ 0 h 5416094"/>
                      <a:gd name="connsiteX12" fmla="*/ 7886700 w 7886700"/>
                      <a:gd name="connsiteY12" fmla="*/ 622851 h 5416094"/>
                      <a:gd name="connsiteX13" fmla="*/ 7886700 w 7886700"/>
                      <a:gd name="connsiteY13" fmla="*/ 1137380 h 5416094"/>
                      <a:gd name="connsiteX14" fmla="*/ 7886700 w 7886700"/>
                      <a:gd name="connsiteY14" fmla="*/ 1814391 h 5416094"/>
                      <a:gd name="connsiteX15" fmla="*/ 7886700 w 7886700"/>
                      <a:gd name="connsiteY15" fmla="*/ 2491403 h 5416094"/>
                      <a:gd name="connsiteX16" fmla="*/ 7886700 w 7886700"/>
                      <a:gd name="connsiteY16" fmla="*/ 3168415 h 5416094"/>
                      <a:gd name="connsiteX17" fmla="*/ 7886700 w 7886700"/>
                      <a:gd name="connsiteY17" fmla="*/ 3899588 h 5416094"/>
                      <a:gd name="connsiteX18" fmla="*/ 7886700 w 7886700"/>
                      <a:gd name="connsiteY18" fmla="*/ 4630760 h 5416094"/>
                      <a:gd name="connsiteX19" fmla="*/ 7886700 w 7886700"/>
                      <a:gd name="connsiteY19" fmla="*/ 5416094 h 5416094"/>
                      <a:gd name="connsiteX20" fmla="*/ 7466076 w 7886700"/>
                      <a:gd name="connsiteY20" fmla="*/ 5416094 h 5416094"/>
                      <a:gd name="connsiteX21" fmla="*/ 6651117 w 7886700"/>
                      <a:gd name="connsiteY21" fmla="*/ 5416094 h 5416094"/>
                      <a:gd name="connsiteX22" fmla="*/ 5993892 w 7886700"/>
                      <a:gd name="connsiteY22" fmla="*/ 5416094 h 5416094"/>
                      <a:gd name="connsiteX23" fmla="*/ 5494401 w 7886700"/>
                      <a:gd name="connsiteY23" fmla="*/ 5416094 h 5416094"/>
                      <a:gd name="connsiteX24" fmla="*/ 4837176 w 7886700"/>
                      <a:gd name="connsiteY24" fmla="*/ 5416094 h 5416094"/>
                      <a:gd name="connsiteX25" fmla="*/ 4416552 w 7886700"/>
                      <a:gd name="connsiteY25" fmla="*/ 5416094 h 5416094"/>
                      <a:gd name="connsiteX26" fmla="*/ 3995928 w 7886700"/>
                      <a:gd name="connsiteY26" fmla="*/ 5416094 h 5416094"/>
                      <a:gd name="connsiteX27" fmla="*/ 3338703 w 7886700"/>
                      <a:gd name="connsiteY27" fmla="*/ 5416094 h 5416094"/>
                      <a:gd name="connsiteX28" fmla="*/ 2839212 w 7886700"/>
                      <a:gd name="connsiteY28" fmla="*/ 5416094 h 5416094"/>
                      <a:gd name="connsiteX29" fmla="*/ 2103120 w 7886700"/>
                      <a:gd name="connsiteY29" fmla="*/ 5416094 h 5416094"/>
                      <a:gd name="connsiteX30" fmla="*/ 1603629 w 7886700"/>
                      <a:gd name="connsiteY30" fmla="*/ 5416094 h 5416094"/>
                      <a:gd name="connsiteX31" fmla="*/ 867537 w 7886700"/>
                      <a:gd name="connsiteY31" fmla="*/ 5416094 h 5416094"/>
                      <a:gd name="connsiteX32" fmla="*/ 0 w 7886700"/>
                      <a:gd name="connsiteY32" fmla="*/ 5416094 h 5416094"/>
                      <a:gd name="connsiteX33" fmla="*/ 0 w 7886700"/>
                      <a:gd name="connsiteY33" fmla="*/ 4684921 h 5416094"/>
                      <a:gd name="connsiteX34" fmla="*/ 0 w 7886700"/>
                      <a:gd name="connsiteY34" fmla="*/ 3953749 h 5416094"/>
                      <a:gd name="connsiteX35" fmla="*/ 0 w 7886700"/>
                      <a:gd name="connsiteY35" fmla="*/ 3168415 h 5416094"/>
                      <a:gd name="connsiteX36" fmla="*/ 0 w 7886700"/>
                      <a:gd name="connsiteY36" fmla="*/ 2545564 h 5416094"/>
                      <a:gd name="connsiteX37" fmla="*/ 0 w 7886700"/>
                      <a:gd name="connsiteY37" fmla="*/ 1760231 h 5416094"/>
                      <a:gd name="connsiteX38" fmla="*/ 0 w 7886700"/>
                      <a:gd name="connsiteY38" fmla="*/ 1191541 h 5416094"/>
                      <a:gd name="connsiteX39" fmla="*/ 0 w 7886700"/>
                      <a:gd name="connsiteY39" fmla="*/ 677012 h 5416094"/>
                      <a:gd name="connsiteX40" fmla="*/ 0 w 7886700"/>
                      <a:gd name="connsiteY40" fmla="*/ 0 h 54160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886700" h="5416094" extrusionOk="0">
                        <a:moveTo>
                          <a:pt x="0" y="0"/>
                        </a:moveTo>
                        <a:cubicBezTo>
                          <a:pt x="165412" y="-21137"/>
                          <a:pt x="322344" y="-21985"/>
                          <a:pt x="578358" y="0"/>
                        </a:cubicBezTo>
                        <a:cubicBezTo>
                          <a:pt x="834372" y="21985"/>
                          <a:pt x="888520" y="-5136"/>
                          <a:pt x="998982" y="0"/>
                        </a:cubicBezTo>
                        <a:cubicBezTo>
                          <a:pt x="1109444" y="5136"/>
                          <a:pt x="1622600" y="-36529"/>
                          <a:pt x="1813941" y="0"/>
                        </a:cubicBezTo>
                        <a:cubicBezTo>
                          <a:pt x="2005282" y="36529"/>
                          <a:pt x="2177619" y="19108"/>
                          <a:pt x="2392299" y="0"/>
                        </a:cubicBezTo>
                        <a:cubicBezTo>
                          <a:pt x="2606979" y="-19108"/>
                          <a:pt x="2788556" y="-21788"/>
                          <a:pt x="2970657" y="0"/>
                        </a:cubicBezTo>
                        <a:cubicBezTo>
                          <a:pt x="3152758" y="21788"/>
                          <a:pt x="3596738" y="18723"/>
                          <a:pt x="3785616" y="0"/>
                        </a:cubicBezTo>
                        <a:cubicBezTo>
                          <a:pt x="3974494" y="-18723"/>
                          <a:pt x="4136501" y="9985"/>
                          <a:pt x="4285107" y="0"/>
                        </a:cubicBezTo>
                        <a:cubicBezTo>
                          <a:pt x="4433713" y="-9985"/>
                          <a:pt x="4710656" y="-6143"/>
                          <a:pt x="5100066" y="0"/>
                        </a:cubicBezTo>
                        <a:cubicBezTo>
                          <a:pt x="5489476" y="6143"/>
                          <a:pt x="5703885" y="5883"/>
                          <a:pt x="5915025" y="0"/>
                        </a:cubicBezTo>
                        <a:cubicBezTo>
                          <a:pt x="6126165" y="-5883"/>
                          <a:pt x="6308797" y="30350"/>
                          <a:pt x="6572250" y="0"/>
                        </a:cubicBezTo>
                        <a:cubicBezTo>
                          <a:pt x="6835703" y="-30350"/>
                          <a:pt x="7286910" y="4832"/>
                          <a:pt x="7886700" y="0"/>
                        </a:cubicBezTo>
                        <a:cubicBezTo>
                          <a:pt x="7917044" y="253972"/>
                          <a:pt x="7878280" y="382927"/>
                          <a:pt x="7886700" y="622851"/>
                        </a:cubicBezTo>
                        <a:cubicBezTo>
                          <a:pt x="7895120" y="862775"/>
                          <a:pt x="7898095" y="881954"/>
                          <a:pt x="7886700" y="1137380"/>
                        </a:cubicBezTo>
                        <a:cubicBezTo>
                          <a:pt x="7875305" y="1392806"/>
                          <a:pt x="7859449" y="1500954"/>
                          <a:pt x="7886700" y="1814391"/>
                        </a:cubicBezTo>
                        <a:cubicBezTo>
                          <a:pt x="7913951" y="2127828"/>
                          <a:pt x="7899710" y="2276490"/>
                          <a:pt x="7886700" y="2491403"/>
                        </a:cubicBezTo>
                        <a:cubicBezTo>
                          <a:pt x="7873690" y="2706316"/>
                          <a:pt x="7899048" y="2943627"/>
                          <a:pt x="7886700" y="3168415"/>
                        </a:cubicBezTo>
                        <a:cubicBezTo>
                          <a:pt x="7874352" y="3393203"/>
                          <a:pt x="7895759" y="3539359"/>
                          <a:pt x="7886700" y="3899588"/>
                        </a:cubicBezTo>
                        <a:cubicBezTo>
                          <a:pt x="7877641" y="4259817"/>
                          <a:pt x="7907485" y="4437980"/>
                          <a:pt x="7886700" y="4630760"/>
                        </a:cubicBezTo>
                        <a:cubicBezTo>
                          <a:pt x="7865915" y="4823540"/>
                          <a:pt x="7871525" y="5198637"/>
                          <a:pt x="7886700" y="5416094"/>
                        </a:cubicBezTo>
                        <a:cubicBezTo>
                          <a:pt x="7691680" y="5431844"/>
                          <a:pt x="7601555" y="5415681"/>
                          <a:pt x="7466076" y="5416094"/>
                        </a:cubicBezTo>
                        <a:cubicBezTo>
                          <a:pt x="7330597" y="5416507"/>
                          <a:pt x="6831360" y="5424066"/>
                          <a:pt x="6651117" y="5416094"/>
                        </a:cubicBezTo>
                        <a:cubicBezTo>
                          <a:pt x="6470874" y="5408122"/>
                          <a:pt x="6162822" y="5448218"/>
                          <a:pt x="5993892" y="5416094"/>
                        </a:cubicBezTo>
                        <a:cubicBezTo>
                          <a:pt x="5824963" y="5383970"/>
                          <a:pt x="5688089" y="5423575"/>
                          <a:pt x="5494401" y="5416094"/>
                        </a:cubicBezTo>
                        <a:cubicBezTo>
                          <a:pt x="5300713" y="5408613"/>
                          <a:pt x="5038344" y="5439836"/>
                          <a:pt x="4837176" y="5416094"/>
                        </a:cubicBezTo>
                        <a:cubicBezTo>
                          <a:pt x="4636008" y="5392352"/>
                          <a:pt x="4547230" y="5414191"/>
                          <a:pt x="4416552" y="5416094"/>
                        </a:cubicBezTo>
                        <a:cubicBezTo>
                          <a:pt x="4285874" y="5417997"/>
                          <a:pt x="4197467" y="5397786"/>
                          <a:pt x="3995928" y="5416094"/>
                        </a:cubicBezTo>
                        <a:cubicBezTo>
                          <a:pt x="3794389" y="5434402"/>
                          <a:pt x="3512175" y="5385012"/>
                          <a:pt x="3338703" y="5416094"/>
                        </a:cubicBezTo>
                        <a:cubicBezTo>
                          <a:pt x="3165232" y="5447176"/>
                          <a:pt x="2961841" y="5402137"/>
                          <a:pt x="2839212" y="5416094"/>
                        </a:cubicBezTo>
                        <a:cubicBezTo>
                          <a:pt x="2716583" y="5430051"/>
                          <a:pt x="2260631" y="5391454"/>
                          <a:pt x="2103120" y="5416094"/>
                        </a:cubicBezTo>
                        <a:cubicBezTo>
                          <a:pt x="1945609" y="5440734"/>
                          <a:pt x="1802870" y="5413244"/>
                          <a:pt x="1603629" y="5416094"/>
                        </a:cubicBezTo>
                        <a:cubicBezTo>
                          <a:pt x="1404388" y="5418944"/>
                          <a:pt x="1036615" y="5428037"/>
                          <a:pt x="867537" y="5416094"/>
                        </a:cubicBezTo>
                        <a:cubicBezTo>
                          <a:pt x="698459" y="5404151"/>
                          <a:pt x="196765" y="5387017"/>
                          <a:pt x="0" y="5416094"/>
                        </a:cubicBezTo>
                        <a:cubicBezTo>
                          <a:pt x="-7913" y="5158982"/>
                          <a:pt x="-32352" y="4972281"/>
                          <a:pt x="0" y="4684921"/>
                        </a:cubicBezTo>
                        <a:cubicBezTo>
                          <a:pt x="32352" y="4397561"/>
                          <a:pt x="-36146" y="4109983"/>
                          <a:pt x="0" y="3953749"/>
                        </a:cubicBezTo>
                        <a:cubicBezTo>
                          <a:pt x="36146" y="3797515"/>
                          <a:pt x="38942" y="3433311"/>
                          <a:pt x="0" y="3168415"/>
                        </a:cubicBezTo>
                        <a:cubicBezTo>
                          <a:pt x="-38942" y="2903519"/>
                          <a:pt x="-264" y="2810505"/>
                          <a:pt x="0" y="2545564"/>
                        </a:cubicBezTo>
                        <a:cubicBezTo>
                          <a:pt x="264" y="2280623"/>
                          <a:pt x="20689" y="1994225"/>
                          <a:pt x="0" y="1760231"/>
                        </a:cubicBezTo>
                        <a:cubicBezTo>
                          <a:pt x="-20689" y="1526237"/>
                          <a:pt x="16073" y="1386976"/>
                          <a:pt x="0" y="1191541"/>
                        </a:cubicBezTo>
                        <a:cubicBezTo>
                          <a:pt x="-16073" y="996106"/>
                          <a:pt x="-16965" y="844858"/>
                          <a:pt x="0" y="677012"/>
                        </a:cubicBezTo>
                        <a:cubicBezTo>
                          <a:pt x="16965" y="509166"/>
                          <a:pt x="85" y="2771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lementos multimedia en línea 3" title="Evolución histórica del trabajo y origen del Derecho Laboral">
            <a:hlinkClick r:id="" action="ppaction://media"/>
            <a:extLst>
              <a:ext uri="{FF2B5EF4-FFF2-40B4-BE49-F238E27FC236}">
                <a16:creationId xmlns:a16="http://schemas.microsoft.com/office/drawing/2014/main" id="{2ACDC7C1-DF27-4FCB-618B-25A89662DC3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30879" y="914400"/>
            <a:ext cx="6625092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4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516B2EE-52AB-BF8F-CA42-8EDBC703B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29" r="2" b="14147"/>
          <a:stretch/>
        </p:blipFill>
        <p:spPr>
          <a:xfrm>
            <a:off x="20" y="10"/>
            <a:ext cx="4571980" cy="3428990"/>
          </a:xfrm>
          <a:prstGeom prst="rect">
            <a:avLst/>
          </a:prstGeom>
        </p:spPr>
      </p:pic>
      <p:pic>
        <p:nvPicPr>
          <p:cNvPr id="6" name="Imagen 6" descr="Imagen que contiene edificio, firmar, frente, calle&#10;&#10;Descripción generada automáticamente">
            <a:extLst>
              <a:ext uri="{FF2B5EF4-FFF2-40B4-BE49-F238E27FC236}">
                <a16:creationId xmlns:a16="http://schemas.microsoft.com/office/drawing/2014/main" id="{298AC9AC-21B3-6FDB-1BC2-7CAB94C22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7" r="3" b="15045"/>
          <a:stretch/>
        </p:blipFill>
        <p:spPr>
          <a:xfrm>
            <a:off x="4572000" y="10"/>
            <a:ext cx="4572000" cy="3428990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5939341F-FC5A-3CE4-B489-4B11303322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22" r="20444" b="-1"/>
          <a:stretch/>
        </p:blipFill>
        <p:spPr>
          <a:xfrm>
            <a:off x="20" y="3429000"/>
            <a:ext cx="4571980" cy="3429000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83C5EF27-D60B-FD12-A109-F0F8D4D56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7121"/>
          <a:stretch/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885915" y="2164437"/>
            <a:ext cx="3372170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447277" y="1835459"/>
            <a:ext cx="4249446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8CBE6-2B83-ECF1-BD08-81F28F2E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43" y="2761554"/>
            <a:ext cx="2713713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err="1">
                <a:solidFill>
                  <a:srgbClr val="080808"/>
                </a:solidFill>
              </a:rPr>
              <a:t>Explica</a:t>
            </a:r>
            <a:r>
              <a:rPr lang="en-US" sz="2200">
                <a:solidFill>
                  <a:srgbClr val="080808"/>
                </a:solidFill>
              </a:rPr>
              <a:t> </a:t>
            </a:r>
            <a:r>
              <a:rPr lang="en-US" sz="2200" err="1">
                <a:solidFill>
                  <a:srgbClr val="080808"/>
                </a:solidFill>
              </a:rPr>
              <a:t>como</a:t>
            </a:r>
            <a:r>
              <a:rPr lang="en-US" sz="2200">
                <a:solidFill>
                  <a:srgbClr val="080808"/>
                </a:solidFill>
              </a:rPr>
              <a:t> era </a:t>
            </a:r>
            <a:r>
              <a:rPr lang="en-US" sz="2200" err="1">
                <a:solidFill>
                  <a:srgbClr val="080808"/>
                </a:solidFill>
              </a:rPr>
              <a:t>el</a:t>
            </a:r>
            <a:r>
              <a:rPr lang="en-US" sz="2200">
                <a:solidFill>
                  <a:srgbClr val="080808"/>
                </a:solidFill>
              </a:rPr>
              <a:t> </a:t>
            </a:r>
            <a:r>
              <a:rPr lang="en-US" sz="2200" err="1">
                <a:solidFill>
                  <a:srgbClr val="080808"/>
                </a:solidFill>
              </a:rPr>
              <a:t>trabajo</a:t>
            </a:r>
            <a:r>
              <a:rPr lang="en-US" sz="2200">
                <a:solidFill>
                  <a:srgbClr val="080808"/>
                </a:solidFill>
              </a:rPr>
              <a:t> </a:t>
            </a:r>
            <a:r>
              <a:rPr lang="en-US" sz="2200" err="1">
                <a:solidFill>
                  <a:srgbClr val="080808"/>
                </a:solidFill>
              </a:rPr>
              <a:t>en</a:t>
            </a:r>
            <a:r>
              <a:rPr lang="en-US" sz="2200">
                <a:solidFill>
                  <a:srgbClr val="080808"/>
                </a:solidFill>
              </a:rPr>
              <a:t> </a:t>
            </a:r>
            <a:r>
              <a:rPr lang="en-US" sz="2200" err="1">
                <a:solidFill>
                  <a:srgbClr val="080808"/>
                </a:solidFill>
              </a:rPr>
              <a:t>cada</a:t>
            </a:r>
            <a:r>
              <a:rPr lang="en-US" sz="2200">
                <a:solidFill>
                  <a:srgbClr val="080808"/>
                </a:solidFill>
              </a:rPr>
              <a:t> uno de </a:t>
            </a:r>
            <a:r>
              <a:rPr lang="en-US" sz="2200" err="1">
                <a:solidFill>
                  <a:srgbClr val="080808"/>
                </a:solidFill>
              </a:rPr>
              <a:t>los</a:t>
            </a:r>
            <a:r>
              <a:rPr lang="en-US" sz="2200">
                <a:solidFill>
                  <a:srgbClr val="080808"/>
                </a:solidFill>
              </a:rPr>
              <a:t> </a:t>
            </a:r>
            <a:r>
              <a:rPr lang="en-US" sz="2200" err="1">
                <a:solidFill>
                  <a:srgbClr val="080808"/>
                </a:solidFill>
              </a:rPr>
              <a:t>períodos</a:t>
            </a:r>
            <a:r>
              <a:rPr lang="en-US" sz="2200">
                <a:solidFill>
                  <a:srgbClr val="080808"/>
                </a:solidFill>
              </a:rPr>
              <a:t> de la </a:t>
            </a:r>
            <a:r>
              <a:rPr lang="en-US" sz="2200" err="1">
                <a:solidFill>
                  <a:srgbClr val="080808"/>
                </a:solidFill>
              </a:rPr>
              <a:t>historia</a:t>
            </a:r>
            <a:endParaRPr lang="en-US" sz="2200" err="1">
              <a:solidFill>
                <a:srgbClr val="080808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427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ES" b="1"/>
              <a:t>Evolución del trabajo en la historia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0324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b="1" dirty="0"/>
              <a:t>			Esclavitud</a:t>
            </a:r>
            <a:r>
              <a:rPr lang="es-ES" dirty="0"/>
              <a:t>.  (ROMA)</a:t>
            </a:r>
          </a:p>
          <a:p>
            <a:pPr>
              <a:buNone/>
            </a:pPr>
            <a:r>
              <a:rPr lang="es-ES" dirty="0"/>
              <a:t>Significaba el derecho de propiedad de una persona sobre otra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		Servidumbre ( EDAD MEDIA)</a:t>
            </a:r>
            <a:endParaRPr lang="es-ES" dirty="0"/>
          </a:p>
          <a:p>
            <a:pPr>
              <a:buNone/>
            </a:pPr>
            <a:r>
              <a:rPr lang="es-ES" dirty="0"/>
              <a:t>Sometimiento del campesino (siervo) al señor a cambio de protección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			Trabajo gremial </a:t>
            </a:r>
            <a:endParaRPr lang="es-ES" dirty="0"/>
          </a:p>
          <a:p>
            <a:pPr>
              <a:buNone/>
            </a:pPr>
            <a:r>
              <a:rPr lang="es-ES" dirty="0"/>
              <a:t>Los aprendices aprendían un oficio de un maestro a cambio de  alojamiento y manutención  hasta llegar a la categoría de oficial y maestro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	</a:t>
            </a:r>
          </a:p>
          <a:p>
            <a:pPr>
              <a:buNone/>
            </a:pPr>
            <a:r>
              <a:rPr lang="es-ES" b="1" dirty="0"/>
              <a:t>Trabajo asalariado, libre, dependiente y por cuenta ajena</a:t>
            </a:r>
            <a:endParaRPr lang="es-ES" dirty="0"/>
          </a:p>
          <a:p>
            <a:pPr>
              <a:buNone/>
            </a:pPr>
            <a:r>
              <a:rPr lang="es-ES" dirty="0">
                <a:solidFill>
                  <a:srgbClr val="FF0000"/>
                </a:solidFill>
              </a:rPr>
              <a:t>		</a:t>
            </a:r>
            <a:r>
              <a:rPr lang="es-ES" dirty="0"/>
              <a:t>Aparece con la revolución Industrial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4" name="3 Flecha abajo"/>
          <p:cNvSpPr/>
          <p:nvPr/>
        </p:nvSpPr>
        <p:spPr>
          <a:xfrm>
            <a:off x="3203848" y="2132856"/>
            <a:ext cx="50405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Flecha abajo"/>
          <p:cNvSpPr/>
          <p:nvPr/>
        </p:nvSpPr>
        <p:spPr>
          <a:xfrm>
            <a:off x="5691016" y="399366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5 Flecha abajo"/>
          <p:cNvSpPr/>
          <p:nvPr/>
        </p:nvSpPr>
        <p:spPr>
          <a:xfrm>
            <a:off x="7205112" y="5445224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20887" r="19630"/>
          <a:stretch/>
        </p:blipFill>
        <p:spPr bwMode="auto">
          <a:xfrm>
            <a:off x="20" y="10"/>
            <a:ext cx="7252212" cy="6857990"/>
          </a:xfrm>
          <a:prstGeom prst="rect">
            <a:avLst/>
          </a:prstGeom>
          <a:noFill/>
        </p:spPr>
      </p:pic>
      <p:sp>
        <p:nvSpPr>
          <p:cNvPr id="2058" name="Rectangle 205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ORIGENES MOVIMIENTO OBRERO EN ESPAÑA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648707" y="2434201"/>
            <a:ext cx="2866642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hlinkClick r:id="rId4"/>
              </a:rPr>
              <a:t>http://www.youtube.com/watch?v=2sNLyj00Yqs</a:t>
            </a: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280211-e147-47f3-b385-2a30019c8569">
      <Terms xmlns="http://schemas.microsoft.com/office/infopath/2007/PartnerControls"/>
    </lcf76f155ced4ddcb4097134ff3c332f>
    <TaxCatchAll xmlns="00d51d2c-85f7-420d-ac62-c4d49cb05b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77853772F79F4C95BC356D293B9D0D" ma:contentTypeVersion="11" ma:contentTypeDescription="Crear nuevo documento." ma:contentTypeScope="" ma:versionID="28b088886e9270a42d53eb300231e340">
  <xsd:schema xmlns:xsd="http://www.w3.org/2001/XMLSchema" xmlns:xs="http://www.w3.org/2001/XMLSchema" xmlns:p="http://schemas.microsoft.com/office/2006/metadata/properties" xmlns:ns2="52280211-e147-47f3-b385-2a30019c8569" xmlns:ns3="00d51d2c-85f7-420d-ac62-c4d49cb05b94" targetNamespace="http://schemas.microsoft.com/office/2006/metadata/properties" ma:root="true" ma:fieldsID="f7f4e621ad4c2fc69ab6e01968d0183b" ns2:_="" ns3:_="">
    <xsd:import namespace="52280211-e147-47f3-b385-2a30019c8569"/>
    <xsd:import namespace="00d51d2c-85f7-420d-ac62-c4d49cb05b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80211-e147-47f3-b385-2a30019c8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ce9d777a-ea4f-4e3c-b13b-b14f85f0e7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51d2c-85f7-420d-ac62-c4d49cb05b9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b4280b1-a8fc-4072-aaa1-ee5aa63d3624}" ma:internalName="TaxCatchAll" ma:showField="CatchAllData" ma:web="00d51d2c-85f7-420d-ac62-c4d49cb05b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2D7623-FE74-4E1E-A1D8-85550F43AD8F}">
  <ds:schemaRefs>
    <ds:schemaRef ds:uri="6f9e9732-4fd0-4e12-9f75-cc1212b054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52280211-e147-47f3-b385-2a30019c8569"/>
    <ds:schemaRef ds:uri="00d51d2c-85f7-420d-ac62-c4d49cb05b94"/>
  </ds:schemaRefs>
</ds:datastoreItem>
</file>

<file path=customXml/itemProps2.xml><?xml version="1.0" encoding="utf-8"?>
<ds:datastoreItem xmlns:ds="http://schemas.openxmlformats.org/officeDocument/2006/customXml" ds:itemID="{202DEEA0-1C24-458E-B320-7000B28931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C32F0-B85D-4A56-B91C-953D674C4C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280211-e147-47f3-b385-2a30019c8569"/>
    <ds:schemaRef ds:uri="00d51d2c-85f7-420d-ac62-c4d49cb05b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644</Words>
  <Application>Microsoft Office PowerPoint</Application>
  <PresentationFormat>Presentación en pantalla (4:3)</PresentationFormat>
  <Paragraphs>78</Paragraphs>
  <Slides>13</Slides>
  <Notes>10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  ¿QUÉ ES EL DERECHO? </vt:lpstr>
      <vt:lpstr> ¿QUÉ ES EL DERECHO? </vt:lpstr>
      <vt:lpstr>¿Qué es el derecho del trabajo?</vt:lpstr>
      <vt:lpstr>¿que es el derecho del trabajo?</vt:lpstr>
      <vt:lpstr>¿CUANDO SURGE EL DERECHO DEL TRABAJO ?</vt:lpstr>
      <vt:lpstr>Presentación de PowerPoint</vt:lpstr>
      <vt:lpstr>Explica como era el trabajo en cada uno de los períodos de la historia</vt:lpstr>
      <vt:lpstr>Evolución del trabajo en la historia</vt:lpstr>
      <vt:lpstr>ORIGENES MOVIMIENTO OBRERO EN ESPAÑA </vt:lpstr>
      <vt:lpstr>    CUESTIONES</vt:lpstr>
      <vt:lpstr>CONDICIONES DE TRABAJO EN LA REVOLUCION INDUSTRIAL</vt:lpstr>
      <vt:lpstr>CONDICIONES DE TRABAJO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Y ORIENTACION LABORAL    Prof : carmen garcía leal</dc:title>
  <dc:creator>Carmen &amp; Guillaume</dc:creator>
  <cp:lastModifiedBy>Rodrigo Tapiador Cano</cp:lastModifiedBy>
  <cp:revision>56</cp:revision>
  <dcterms:created xsi:type="dcterms:W3CDTF">2012-09-17T19:48:49Z</dcterms:created>
  <dcterms:modified xsi:type="dcterms:W3CDTF">2023-11-18T10:01:00Z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0x0101001D77853772F79F4C95BC356D293B9D0D</vt:lpwstr>
  </property>
</Properties>
</file>