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57" r:id="rId6"/>
    <p:sldId id="258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026" name="Picture 2" descr="Qué es un trabajador nocturno y cuánto gana por el plus de nocturnidad |  Business Insider España">
            <a:extLst>
              <a:ext uri="{FF2B5EF4-FFF2-40B4-BE49-F238E27FC236}">
                <a16:creationId xmlns:a16="http://schemas.microsoft.com/office/drawing/2014/main" id="{42D4B790-DC04-3D47-167C-FC5B9C704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" t="27252" b="28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8A09CD-CD12-05A2-0A6E-3BBC2CEB8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4572000"/>
            <a:ext cx="5572126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TRABAJO NOCTURNO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81CDB7-AA81-F9FB-EEFD-31DBE2B4A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Formación  y Orientación Laboral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3E5299-F2FB-6657-5B41-33A151D17CFA}"/>
              </a:ext>
            </a:extLst>
          </p:cNvPr>
          <p:cNvSpPr txBox="1"/>
          <p:nvPr/>
        </p:nvSpPr>
        <p:spPr>
          <a:xfrm>
            <a:off x="8460944" y="4832494"/>
            <a:ext cx="2865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>
                <a:solidFill>
                  <a:schemeClr val="bg1"/>
                </a:solidFill>
              </a:rPr>
              <a:t>Trabajo realizado por: </a:t>
            </a:r>
          </a:p>
          <a:p>
            <a:pPr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GIL AMADO, JAVIER</a:t>
            </a:r>
          </a:p>
          <a:p>
            <a:pPr>
              <a:spcAft>
                <a:spcPts val="600"/>
              </a:spcAft>
            </a:pPr>
            <a:r>
              <a:rPr lang="es-ES" dirty="0">
                <a:solidFill>
                  <a:schemeClr val="bg1"/>
                </a:solidFill>
              </a:rPr>
              <a:t>MARTÍN GIMÉNEZ ,DIEGO</a:t>
            </a:r>
          </a:p>
          <a:p>
            <a:pPr>
              <a:spcAft>
                <a:spcPts val="600"/>
              </a:spcAft>
            </a:pPr>
            <a:endParaRPr lang="es-ES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9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9" name="Marcador de contenido 8" descr="Imagen que contiene tabla, hombre, computer, computadora&#10;&#10;Descripción generada automáticamente">
            <a:extLst>
              <a:ext uri="{FF2B5EF4-FFF2-40B4-BE49-F238E27FC236}">
                <a16:creationId xmlns:a16="http://schemas.microsoft.com/office/drawing/2014/main" id="{501342C5-C681-9FE4-1B10-0FBE55B8F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00" t="9091" r="66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9EA7B-E44D-9BDA-1880-7523B879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horario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0512F2-90E6-86C5-C146-261C0A9D1B6F}"/>
              </a:ext>
            </a:extLst>
          </p:cNvPr>
          <p:cNvSpPr txBox="1"/>
          <p:nvPr/>
        </p:nvSpPr>
        <p:spPr>
          <a:xfrm>
            <a:off x="617260" y="5426511"/>
            <a:ext cx="280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22:00-06:00</a:t>
            </a:r>
          </a:p>
        </p:txBody>
      </p:sp>
    </p:spTree>
    <p:extLst>
      <p:ext uri="{BB962C8B-B14F-4D97-AF65-F5344CB8AC3E}">
        <p14:creationId xmlns:p14="http://schemas.microsoft.com/office/powerpoint/2010/main" val="38630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900EEA-DE74-8F96-01C2-580B4B01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000698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Trabajador nocturno</a:t>
            </a:r>
          </a:p>
        </p:txBody>
      </p:sp>
      <p:pic>
        <p:nvPicPr>
          <p:cNvPr id="7" name="Marcador de contenido 6" descr="Imagen que contiene hombre&#10;&#10;Descripción generada automáticamente">
            <a:extLst>
              <a:ext uri="{FF2B5EF4-FFF2-40B4-BE49-F238E27FC236}">
                <a16:creationId xmlns:a16="http://schemas.microsoft.com/office/drawing/2014/main" id="{3206C504-C036-13CD-7D5C-03615650D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60" r="-1" b="-1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12EB78A-51DC-927C-5F42-E45ACF7150A2}"/>
              </a:ext>
            </a:extLst>
          </p:cNvPr>
          <p:cNvSpPr txBox="1"/>
          <p:nvPr/>
        </p:nvSpPr>
        <p:spPr>
          <a:xfrm>
            <a:off x="7267171" y="4829380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¿A quién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se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considera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trabajador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nocturno?</a:t>
            </a:r>
          </a:p>
        </p:txBody>
      </p:sp>
    </p:spTree>
    <p:extLst>
      <p:ext uri="{BB962C8B-B14F-4D97-AF65-F5344CB8AC3E}">
        <p14:creationId xmlns:p14="http://schemas.microsoft.com/office/powerpoint/2010/main" val="387531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3070E1-D963-688F-6602-2B4DC462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Trabajador nocturno</a:t>
            </a: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Marcador de contenido 4" descr="Imagen que contiene computer, computadora, oscuro, hombre&#10;&#10;Descripción generada automáticamente">
            <a:extLst>
              <a:ext uri="{FF2B5EF4-FFF2-40B4-BE49-F238E27FC236}">
                <a16:creationId xmlns:a16="http://schemas.microsoft.com/office/drawing/2014/main" id="{6D55A97F-82B0-FFF2-B1DF-2A96CA0A3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85" r="4540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B4DEF5F-CDA6-CCD0-0A45-145823EE95EB}"/>
              </a:ext>
            </a:extLst>
          </p:cNvPr>
          <p:cNvSpPr txBox="1"/>
          <p:nvPr/>
        </p:nvSpPr>
        <p:spPr>
          <a:xfrm>
            <a:off x="850106" y="3486150"/>
            <a:ext cx="2850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Todos los trabajadores que trabajan en horario nocturno son trabajadores nocturnos?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1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tangle 207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82" name="Rectangle 208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2088" name="Rectangle 208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uándo y cuánto dinero se cobra en la paga extra de verano?">
            <a:extLst>
              <a:ext uri="{FF2B5EF4-FFF2-40B4-BE49-F238E27FC236}">
                <a16:creationId xmlns:a16="http://schemas.microsoft.com/office/drawing/2014/main" id="{1D647E4E-0A10-D8F2-473B-D66461EF8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" r="4513" b="2"/>
          <a:stretch/>
        </p:blipFill>
        <p:spPr bwMode="auto">
          <a:xfrm>
            <a:off x="771440" y="1634943"/>
            <a:ext cx="6834511" cy="385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0" name="Rectangle 208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9F2FD5-4501-D88F-84F0-1E8CE053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RETRIBUCIÓN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98074-AEE7-EADB-9B51-38C36FA3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rgbClr val="EBEBEB"/>
                </a:solidFill>
              </a:rPr>
              <a:t>¿Cuándo debemos percibir el PLUS de NOCTURNIDAD?</a:t>
            </a:r>
          </a:p>
        </p:txBody>
      </p:sp>
    </p:spTree>
    <p:extLst>
      <p:ext uri="{BB962C8B-B14F-4D97-AF65-F5344CB8AC3E}">
        <p14:creationId xmlns:p14="http://schemas.microsoft.com/office/powerpoint/2010/main" val="310228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Rectangle 3095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113" name="Rectangle 3097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114" name="Rectangle 3099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115" name="Rectangle 3101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3116" name="Rectangle 3103">
            <a:extLst>
              <a:ext uri="{FF2B5EF4-FFF2-40B4-BE49-F238E27FC236}">
                <a16:creationId xmlns:a16="http://schemas.microsoft.com/office/drawing/2014/main" id="{AE1578EE-AC37-4C94-98C6-4B322C670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Quienes limpian por las noches – Diario del Ayuntamiento de Madrid">
            <a:extLst>
              <a:ext uri="{FF2B5EF4-FFF2-40B4-BE49-F238E27FC236}">
                <a16:creationId xmlns:a16="http://schemas.microsoft.com/office/drawing/2014/main" id="{68BEF8D5-3EAF-C9F5-B6D6-B2454122C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6" r="28803" b="1"/>
          <a:stretch/>
        </p:blipFill>
        <p:spPr bwMode="auto">
          <a:xfrm>
            <a:off x="446534" y="638175"/>
            <a:ext cx="3702877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er panadero en 2020, un equilibrio entre tradición y modernidad">
            <a:extLst>
              <a:ext uri="{FF2B5EF4-FFF2-40B4-BE49-F238E27FC236}">
                <a16:creationId xmlns:a16="http://schemas.microsoft.com/office/drawing/2014/main" id="{7462E344-019A-5E6B-3AEE-2D5754BF0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4" r="39191" b="-1"/>
          <a:stretch/>
        </p:blipFill>
        <p:spPr bwMode="auto">
          <a:xfrm>
            <a:off x="4241386" y="638175"/>
            <a:ext cx="3702877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Rectangle 3105">
            <a:extLst>
              <a:ext uri="{FF2B5EF4-FFF2-40B4-BE49-F238E27FC236}">
                <a16:creationId xmlns:a16="http://schemas.microsoft.com/office/drawing/2014/main" id="{0055CAD6-F214-46F5-8689-93CBDA717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40" y="638175"/>
            <a:ext cx="3709227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F0D5E-DBCF-FE1E-73AB-3D0853EA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297" y="1656293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1D45-072F-0C9F-F13D-9DC1A432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905" y="3742162"/>
            <a:ext cx="2795852" cy="1459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Naturaleza del trabajo.</a:t>
            </a:r>
          </a:p>
        </p:txBody>
      </p:sp>
    </p:spTree>
    <p:extLst>
      <p:ext uri="{BB962C8B-B14F-4D97-AF65-F5344CB8AC3E}">
        <p14:creationId xmlns:p14="http://schemas.microsoft.com/office/powerpoint/2010/main" val="238378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Rectangle 4125">
            <a:extLst>
              <a:ext uri="{FF2B5EF4-FFF2-40B4-BE49-F238E27FC236}">
                <a16:creationId xmlns:a16="http://schemas.microsoft.com/office/drawing/2014/main" id="{1BB1D3B0-1E2E-48E2-ACCC-EE147A9A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128" name="Rectangle 4127">
            <a:extLst>
              <a:ext uri="{FF2B5EF4-FFF2-40B4-BE49-F238E27FC236}">
                <a16:creationId xmlns:a16="http://schemas.microsoft.com/office/drawing/2014/main" id="{4BB8B191-5BC6-486A-8E6E-13B1C9EEE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06E3DE27-4115-4B5D-A9DB-3C7CDC82B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132" name="Rectangle 4131">
            <a:extLst>
              <a:ext uri="{FF2B5EF4-FFF2-40B4-BE49-F238E27FC236}">
                <a16:creationId xmlns:a16="http://schemas.microsoft.com/office/drawing/2014/main" id="{AA5196B7-638B-4DC2-897C-9F49E9D46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134" name="Rectangle 4133">
            <a:extLst>
              <a:ext uri="{FF2B5EF4-FFF2-40B4-BE49-F238E27FC236}">
                <a16:creationId xmlns:a16="http://schemas.microsoft.com/office/drawing/2014/main" id="{EE997D3B-4ECD-4397-A989-D5882BB32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36" name="Rectangle 4135">
            <a:extLst>
              <a:ext uri="{FF2B5EF4-FFF2-40B4-BE49-F238E27FC236}">
                <a16:creationId xmlns:a16="http://schemas.microsoft.com/office/drawing/2014/main" id="{DBAE429C-3A94-4C39-B88C-596F1E4C0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1"/>
            <a:ext cx="3703320" cy="9144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4148" name="Rectangle 4137">
            <a:extLst>
              <a:ext uri="{FF2B5EF4-FFF2-40B4-BE49-F238E27FC236}">
                <a16:creationId xmlns:a16="http://schemas.microsoft.com/office/drawing/2014/main" id="{FBEA2C8A-CA20-494E-8DAA-985E842E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41102"/>
            <a:ext cx="3702134" cy="5751230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E510CC-A735-4686-6768-73603FF7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84" y="3969174"/>
            <a:ext cx="3412067" cy="1216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RETRIBUCIÓN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EB74C-1EE6-0BF5-D3B0-E659ED04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729" y="4959531"/>
            <a:ext cx="1681674" cy="3027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u="sng" cap="all" dirty="0">
                <a:solidFill>
                  <a:schemeClr val="accent1">
                    <a:lumMod val="75000"/>
                    <a:lumOff val="25000"/>
                    <a:alpha val="75000"/>
                  </a:schemeClr>
                </a:solidFill>
              </a:rPr>
              <a:t>Convenio</a:t>
            </a:r>
          </a:p>
        </p:txBody>
      </p:sp>
      <p:pic>
        <p:nvPicPr>
          <p:cNvPr id="4098" name="Picture 2" descr="Los Convenios Colectivos, ¿qué son y cómo se aplican? - Ferrero Sagasta  Abogados y Asesores">
            <a:extLst>
              <a:ext uri="{FF2B5EF4-FFF2-40B4-BE49-F238E27FC236}">
                <a16:creationId xmlns:a16="http://schemas.microsoft.com/office/drawing/2014/main" id="{F3B7F3D9-BADD-0292-E418-3F956E48E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3" r="-1" b="3983"/>
          <a:stretch/>
        </p:blipFill>
        <p:spPr bwMode="auto">
          <a:xfrm>
            <a:off x="665972" y="1093559"/>
            <a:ext cx="3246325" cy="242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Cómo negociar la retribución en el trabajo">
            <a:extLst>
              <a:ext uri="{FF2B5EF4-FFF2-40B4-BE49-F238E27FC236}">
                <a16:creationId xmlns:a16="http://schemas.microsoft.com/office/drawing/2014/main" id="{B54940A1-AA7D-889A-ACA7-201A4CDB5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0975"/>
            <a:ext cx="34004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4" name="Picture 8" descr="Cómo negociar la retribución en el trabajo">
            <a:extLst>
              <a:ext uri="{FF2B5EF4-FFF2-40B4-BE49-F238E27FC236}">
                <a16:creationId xmlns:a16="http://schemas.microsoft.com/office/drawing/2014/main" id="{7B2E9F13-6461-756A-CEC2-2F5A1B56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05" y="783899"/>
            <a:ext cx="7631361" cy="52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2D50DB-1BBF-EE6D-BB49-4258C5C6826A}"/>
              </a:ext>
            </a:extLst>
          </p:cNvPr>
          <p:cNvSpPr txBox="1"/>
          <p:nvPr/>
        </p:nvSpPr>
        <p:spPr>
          <a:xfrm>
            <a:off x="1445821" y="5533608"/>
            <a:ext cx="1525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25% - 30%</a:t>
            </a:r>
          </a:p>
        </p:txBody>
      </p:sp>
    </p:spTree>
    <p:extLst>
      <p:ext uri="{BB962C8B-B14F-4D97-AF65-F5344CB8AC3E}">
        <p14:creationId xmlns:p14="http://schemas.microsoft.com/office/powerpoint/2010/main" val="321484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122" name="Picture 2" descr="Duración de la jornada laboral: ¿de cuánto debe ser? - Blog Oi Real Estate">
            <a:extLst>
              <a:ext uri="{FF2B5EF4-FFF2-40B4-BE49-F238E27FC236}">
                <a16:creationId xmlns:a16="http://schemas.microsoft.com/office/drawing/2014/main" id="{C79AEFD9-8D3E-1705-E547-67F2C95D0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452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7" name="Rectangle 5136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FBCB87-0451-FA8D-27E7-E3C044C4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0"/>
            <a:ext cx="10965141" cy="8952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LÍMITES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DF221D-4843-04F6-68ED-702D2E38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7" y="5548544"/>
            <a:ext cx="2740822" cy="4035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cap="all" dirty="0">
                <a:solidFill>
                  <a:srgbClr val="EBEBEB"/>
                </a:solidFill>
              </a:rPr>
              <a:t>JORNADAS Y HORAS EXTRA</a:t>
            </a:r>
          </a:p>
        </p:txBody>
      </p:sp>
    </p:spTree>
    <p:extLst>
      <p:ext uri="{BB962C8B-B14F-4D97-AF65-F5344CB8AC3E}">
        <p14:creationId xmlns:p14="http://schemas.microsoft.com/office/powerpoint/2010/main" val="34437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1" name="Rectangle 6165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182" name="Rectangle 6167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183" name="Rectangle 6169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184" name="Rectangle 6171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 useBgFill="1">
        <p:nvSpPr>
          <p:cNvPr id="6185" name="Rectangle 6173">
            <a:extLst>
              <a:ext uri="{FF2B5EF4-FFF2-40B4-BE49-F238E27FC236}">
                <a16:creationId xmlns:a16="http://schemas.microsoft.com/office/drawing/2014/main" id="{4C4781CD-2916-4E58-BFF9-3A9C7F78B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86" name="Group 6175">
            <a:extLst>
              <a:ext uri="{FF2B5EF4-FFF2-40B4-BE49-F238E27FC236}">
                <a16:creationId xmlns:a16="http://schemas.microsoft.com/office/drawing/2014/main" id="{C836AED1-C942-4F72-93CC-F00997341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5936922"/>
            <a:chOff x="446534" y="453643"/>
            <a:chExt cx="11298933" cy="5936922"/>
          </a:xfrm>
        </p:grpSpPr>
        <p:sp>
          <p:nvSpPr>
            <p:cNvPr id="6177" name="Rectangle 6176">
              <a:extLst>
                <a:ext uri="{FF2B5EF4-FFF2-40B4-BE49-F238E27FC236}">
                  <a16:creationId xmlns:a16="http://schemas.microsoft.com/office/drawing/2014/main" id="{F8437770-82BA-46B7-B7A9-92A14568A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199467"/>
              <a:ext cx="7497730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187" name="Rectangle 6177">
              <a:extLst>
                <a:ext uri="{FF2B5EF4-FFF2-40B4-BE49-F238E27FC236}">
                  <a16:creationId xmlns:a16="http://schemas.microsoft.com/office/drawing/2014/main" id="{837698C1-E0AF-46C4-BBE1-360DA4C0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179" name="Rectangle 6178">
              <a:extLst>
                <a:ext uri="{FF2B5EF4-FFF2-40B4-BE49-F238E27FC236}">
                  <a16:creationId xmlns:a16="http://schemas.microsoft.com/office/drawing/2014/main" id="{E6DBCCE1-FEB3-469F-804E-3BC9AF6F3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180" name="Rectangle 6179">
              <a:extLst>
                <a:ext uri="{FF2B5EF4-FFF2-40B4-BE49-F238E27FC236}">
                  <a16:creationId xmlns:a16="http://schemas.microsoft.com/office/drawing/2014/main" id="{C110D3CB-F93D-4E8C-95D2-463D6914A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C1948E7-406F-836A-9C10-4E5968C8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34837"/>
            <a:ext cx="7228412" cy="11408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LÍMITES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70A18-E339-35C4-B317-99581907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5475712"/>
            <a:ext cx="4390856" cy="590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>
                <a:solidFill>
                  <a:srgbClr val="EBEBEB"/>
                </a:solidFill>
              </a:rPr>
              <a:t>Trabajadores aptos y seguridad</a:t>
            </a:r>
          </a:p>
        </p:txBody>
      </p:sp>
      <p:pic>
        <p:nvPicPr>
          <p:cNvPr id="6148" name="Picture 4" descr="Podrido familia Prefijo trabajar de noche consecuencias poetas Ciudad Menda  amenaza">
            <a:extLst>
              <a:ext uri="{FF2B5EF4-FFF2-40B4-BE49-F238E27FC236}">
                <a16:creationId xmlns:a16="http://schemas.microsoft.com/office/drawing/2014/main" id="{8BE94375-A2B3-BA08-9C85-220A9811B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" r="56847" b="2"/>
          <a:stretch/>
        </p:blipFill>
        <p:spPr bwMode="auto">
          <a:xfrm>
            <a:off x="8078923" y="684010"/>
            <a:ext cx="3616366" cy="570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uál es el empleo más demandado en el mundo de la automoción?">
            <a:extLst>
              <a:ext uri="{FF2B5EF4-FFF2-40B4-BE49-F238E27FC236}">
                <a16:creationId xmlns:a16="http://schemas.microsoft.com/office/drawing/2014/main" id="{07FD41D6-2C48-5C3B-E591-28A73D738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684010"/>
            <a:ext cx="7461664" cy="338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70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011A000D569F45A2A9416E6F0BAB21" ma:contentTypeVersion="4" ma:contentTypeDescription="Crear nuevo documento." ma:contentTypeScope="" ma:versionID="44beacaa207413891ceeaccded3068a0">
  <xsd:schema xmlns:xsd="http://www.w3.org/2001/XMLSchema" xmlns:xs="http://www.w3.org/2001/XMLSchema" xmlns:p="http://schemas.microsoft.com/office/2006/metadata/properties" xmlns:ns2="7c9cdd11-d951-4650-9df3-029be922605b" targetNamespace="http://schemas.microsoft.com/office/2006/metadata/properties" ma:root="true" ma:fieldsID="9fceeac0e242f2ed36d43210aa5a5e9b" ns2:_="">
    <xsd:import namespace="7c9cdd11-d951-4650-9df3-029be92260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9cdd11-d951-4650-9df3-029be92260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3A0664-EF89-4746-9B58-1128FB233DB4}"/>
</file>

<file path=customXml/itemProps2.xml><?xml version="1.0" encoding="utf-8"?>
<ds:datastoreItem xmlns:ds="http://schemas.openxmlformats.org/officeDocument/2006/customXml" ds:itemID="{8431FD6D-1BD2-41DD-BD0C-4B0428D14381}"/>
</file>

<file path=customXml/itemProps3.xml><?xml version="1.0" encoding="utf-8"?>
<ds:datastoreItem xmlns:ds="http://schemas.openxmlformats.org/officeDocument/2006/customXml" ds:itemID="{0A274D0F-7FD8-4E25-A6D3-15C3C2925812}"/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151</TotalTime>
  <Words>76</Words>
  <Application>Microsoft Office PowerPoint</Application>
  <PresentationFormat>Panorámica</PresentationFormat>
  <Paragraphs>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Dividendo</vt:lpstr>
      <vt:lpstr>TRABAJO NOCTURNO</vt:lpstr>
      <vt:lpstr>horario</vt:lpstr>
      <vt:lpstr>Trabajador nocturno</vt:lpstr>
      <vt:lpstr>Trabajador nocturno</vt:lpstr>
      <vt:lpstr>RETRIBUCIÓN</vt:lpstr>
      <vt:lpstr>RETRIBUCIÓN</vt:lpstr>
      <vt:lpstr>RETRIBUCIÓN</vt:lpstr>
      <vt:lpstr>LÍMITES</vt:lpstr>
      <vt:lpstr>LÍMITES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NOCTURNO</dc:title>
  <dc:creator>Javier Gil Amado</dc:creator>
  <cp:lastModifiedBy>Javier Gil Amado</cp:lastModifiedBy>
  <cp:revision>8</cp:revision>
  <dcterms:created xsi:type="dcterms:W3CDTF">2023-11-29T11:20:22Z</dcterms:created>
  <dcterms:modified xsi:type="dcterms:W3CDTF">2023-11-30T13:55:34Z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0x010100E7011A000D569F45A2A9416E6F0BAB21</vt:lpwstr>
  </property>
</Properties>
</file>