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3" r:id="rId21"/>
  </p:sldIdLst>
  <p:sldSz cx="9144000" cy="6858000" type="screen4x3"/>
  <p:notesSz cx="7559675" cy="10691813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rgbClr val="000000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rgbClr val="000000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rgbClr val="000000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rgbClr val="000000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rgbClr val="000000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464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hdr"/>
          </p:nvPr>
        </p:nvSpPr>
        <p:spPr bwMode="auto">
          <a:xfrm>
            <a:off x="720725" y="179388"/>
            <a:ext cx="244633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  <a:defRPr sz="1200">
                <a:cs typeface="Arial" panose="020B0604020202020204" pitchFamily="34" charset="0"/>
              </a:defRPr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392613" y="179388"/>
            <a:ext cx="2446337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  <a:defRPr sz="1200">
                <a:cs typeface="Arial" panose="020B0604020202020204" pitchFamily="34" charset="0"/>
              </a:defRPr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720725" y="10152063"/>
            <a:ext cx="244633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  <a:defRPr sz="1200">
                <a:cs typeface="Arial" panose="020B0604020202020204" pitchFamily="34" charset="0"/>
              </a:defRPr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4392613" y="10152063"/>
            <a:ext cx="2446337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  <a:defRPr sz="1200">
                <a:cs typeface="Arial" panose="020B0604020202020204" pitchFamily="34" charset="0"/>
              </a:defRPr>
            </a:lvl1pPr>
          </a:lstStyle>
          <a:p>
            <a:fld id="{925C4DBB-E5CB-46E8-B5F7-FFCB35E85116}" type="slidenum">
              <a:rPr lang="en-US" altLang="en-US"/>
              <a:pPr/>
              <a:t>‹#›</a:t>
            </a:fld>
            <a:r>
              <a:rPr lang="en-US" altLang="en-US"/>
              <a:t> 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Img"/>
          </p:nvPr>
        </p:nvSpPr>
        <p:spPr bwMode="auto">
          <a:xfrm>
            <a:off x="1312863" y="1027113"/>
            <a:ext cx="4932362" cy="369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1169988" y="5086350"/>
            <a:ext cx="5224462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3599562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7EB949E-162A-4E17-8BC5-218AFCB0283C}" type="slidenum">
              <a:rPr lang="en-US" altLang="en-US"/>
              <a:pPr/>
              <a:t>1</a:t>
            </a:fld>
            <a:r>
              <a:rPr lang="en-US" altLang="en-US"/>
              <a:t> </a:t>
            </a:r>
          </a:p>
        </p:txBody>
      </p:sp>
      <p:sp>
        <p:nvSpPr>
          <p:cNvPr id="225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843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AAAEDC-A79D-4963-9189-35C9ECA5FA28}" type="slidenum">
              <a:rPr lang="en-US" altLang="en-US"/>
              <a:pPr/>
              <a:t>10</a:t>
            </a:fld>
            <a:r>
              <a:rPr lang="en-US" altLang="en-US"/>
              <a:t> </a:t>
            </a:r>
          </a:p>
        </p:txBody>
      </p:sp>
      <p:sp>
        <p:nvSpPr>
          <p:cNvPr id="317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12863" y="1027113"/>
            <a:ext cx="4935537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379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664663-DF35-45BF-8F23-E9ED894A5B4E}" type="slidenum">
              <a:rPr lang="en-US" altLang="en-US"/>
              <a:pPr/>
              <a:t>11</a:t>
            </a:fld>
            <a:r>
              <a:rPr lang="en-US" altLang="en-US"/>
              <a:t> </a:t>
            </a:r>
          </a:p>
        </p:txBody>
      </p:sp>
      <p:sp>
        <p:nvSpPr>
          <p:cNvPr id="327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12863" y="1027113"/>
            <a:ext cx="4935537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830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9FBBA5-415A-4175-A8D8-6DE6F752DAAB}" type="slidenum">
              <a:rPr lang="en-US" altLang="en-US"/>
              <a:pPr/>
              <a:t>12</a:t>
            </a:fld>
            <a:r>
              <a:rPr lang="en-US" altLang="en-US"/>
              <a:t> </a:t>
            </a:r>
          </a:p>
        </p:txBody>
      </p:sp>
      <p:sp>
        <p:nvSpPr>
          <p:cNvPr id="337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12863" y="1027113"/>
            <a:ext cx="4935537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1336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CFDF3D-355E-45FC-ABCB-305DCD12C504}" type="slidenum">
              <a:rPr lang="en-US" altLang="en-US"/>
              <a:pPr/>
              <a:t>13</a:t>
            </a:fld>
            <a:r>
              <a:rPr lang="en-US" altLang="en-US"/>
              <a:t> </a:t>
            </a:r>
          </a:p>
        </p:txBody>
      </p:sp>
      <p:sp>
        <p:nvSpPr>
          <p:cNvPr id="348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12863" y="1027113"/>
            <a:ext cx="4935537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615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AC9468D-87A9-462F-978D-EE6B683A2BE8}" type="slidenum">
              <a:rPr lang="en-US" altLang="en-US"/>
              <a:pPr/>
              <a:t>14</a:t>
            </a:fld>
            <a:r>
              <a:rPr lang="en-US" altLang="en-US"/>
              <a:t> </a:t>
            </a:r>
          </a:p>
        </p:txBody>
      </p:sp>
      <p:sp>
        <p:nvSpPr>
          <p:cNvPr id="358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12863" y="1027113"/>
            <a:ext cx="4935537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4562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1C7C52-D5AD-4F9E-9885-866617EABB80}" type="slidenum">
              <a:rPr lang="en-US" altLang="en-US"/>
              <a:pPr/>
              <a:t>15</a:t>
            </a:fld>
            <a:r>
              <a:rPr lang="en-US" altLang="en-US"/>
              <a:t> </a:t>
            </a:r>
          </a:p>
        </p:txBody>
      </p:sp>
      <p:sp>
        <p:nvSpPr>
          <p:cNvPr id="368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12863" y="1027113"/>
            <a:ext cx="4935537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5232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F740A4-D7CB-4E50-99F2-B7300D9E5B76}" type="slidenum">
              <a:rPr lang="en-US" altLang="en-US"/>
              <a:pPr/>
              <a:t>16</a:t>
            </a:fld>
            <a:r>
              <a:rPr lang="en-US" altLang="en-US"/>
              <a:t> </a:t>
            </a:r>
          </a:p>
        </p:txBody>
      </p:sp>
      <p:sp>
        <p:nvSpPr>
          <p:cNvPr id="378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12863" y="1027113"/>
            <a:ext cx="4935537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3533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C29D7A-D446-40C3-BB2A-F044CB9DF6B6}" type="slidenum">
              <a:rPr lang="en-US" altLang="en-US"/>
              <a:pPr/>
              <a:t>17</a:t>
            </a:fld>
            <a:r>
              <a:rPr lang="en-US" altLang="en-US"/>
              <a:t> </a:t>
            </a:r>
          </a:p>
        </p:txBody>
      </p:sp>
      <p:sp>
        <p:nvSpPr>
          <p:cNvPr id="389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12863" y="1027113"/>
            <a:ext cx="4935537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5429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C29D7A-D446-40C3-BB2A-F044CB9DF6B6}" type="slidenum">
              <a:rPr lang="en-US" altLang="en-US"/>
              <a:pPr/>
              <a:t>18</a:t>
            </a:fld>
            <a:r>
              <a:rPr lang="en-US" altLang="en-US"/>
              <a:t> </a:t>
            </a:r>
          </a:p>
        </p:txBody>
      </p:sp>
      <p:sp>
        <p:nvSpPr>
          <p:cNvPr id="389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12863" y="1027113"/>
            <a:ext cx="4935537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7073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CEEBF8-0157-4C1C-B3AB-A13A71A12B7C}" type="slidenum">
              <a:rPr lang="en-US" altLang="en-US"/>
              <a:pPr/>
              <a:t>19</a:t>
            </a:fld>
            <a:r>
              <a:rPr lang="en-US" altLang="en-US"/>
              <a:t> </a:t>
            </a:r>
          </a:p>
        </p:txBody>
      </p:sp>
      <p:sp>
        <p:nvSpPr>
          <p:cNvPr id="399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12863" y="1027113"/>
            <a:ext cx="4935537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1639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7053A9-F620-4058-B904-541F395AF9B9}" type="slidenum">
              <a:rPr lang="en-US" altLang="en-US"/>
              <a:pPr/>
              <a:t>2</a:t>
            </a:fld>
            <a:r>
              <a:rPr lang="en-US" altLang="en-US"/>
              <a:t> </a:t>
            </a:r>
          </a:p>
        </p:txBody>
      </p:sp>
      <p:sp>
        <p:nvSpPr>
          <p:cNvPr id="235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12863" y="1027113"/>
            <a:ext cx="4935537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2734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C1A172-44B7-44FF-B7FA-867A7366B2CD}" type="slidenum">
              <a:rPr lang="en-US" altLang="en-US"/>
              <a:pPr/>
              <a:t>3</a:t>
            </a:fld>
            <a:r>
              <a:rPr lang="en-US" altLang="en-US"/>
              <a:t> </a:t>
            </a:r>
          </a:p>
        </p:txBody>
      </p:sp>
      <p:sp>
        <p:nvSpPr>
          <p:cNvPr id="245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12863" y="1027113"/>
            <a:ext cx="4935537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187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15C082-31CC-4478-B0AD-CB4901A1B81E}" type="slidenum">
              <a:rPr lang="en-US" altLang="en-US"/>
              <a:pPr/>
              <a:t>4</a:t>
            </a:fld>
            <a:r>
              <a:rPr lang="en-US" altLang="en-US"/>
              <a:t> </a:t>
            </a:r>
          </a:p>
        </p:txBody>
      </p:sp>
      <p:sp>
        <p:nvSpPr>
          <p:cNvPr id="256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12863" y="1027113"/>
            <a:ext cx="4935537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467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15FF90-29E7-4560-B30F-7A78573B4E51}" type="slidenum">
              <a:rPr lang="en-US" altLang="en-US"/>
              <a:pPr/>
              <a:t>5</a:t>
            </a:fld>
            <a:r>
              <a:rPr lang="en-US" altLang="en-US"/>
              <a:t> </a:t>
            </a:r>
          </a:p>
        </p:txBody>
      </p:sp>
      <p:sp>
        <p:nvSpPr>
          <p:cNvPr id="266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12863" y="1027113"/>
            <a:ext cx="4935537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1497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5F84ADE-C523-423F-947A-98F42A3827D8}" type="slidenum">
              <a:rPr lang="en-US" altLang="en-US"/>
              <a:pPr/>
              <a:t>6</a:t>
            </a:fld>
            <a:r>
              <a:rPr lang="en-US" altLang="en-US"/>
              <a:t> </a:t>
            </a:r>
          </a:p>
        </p:txBody>
      </p:sp>
      <p:sp>
        <p:nvSpPr>
          <p:cNvPr id="276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12863" y="1027113"/>
            <a:ext cx="4935537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232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6862E5-E2C7-4120-94AE-0501F5C785AD}" type="slidenum">
              <a:rPr lang="en-US" altLang="en-US"/>
              <a:pPr/>
              <a:t>7</a:t>
            </a:fld>
            <a:r>
              <a:rPr lang="en-US" altLang="en-US"/>
              <a:t> </a:t>
            </a:r>
          </a:p>
        </p:txBody>
      </p:sp>
      <p:sp>
        <p:nvSpPr>
          <p:cNvPr id="286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12863" y="1027113"/>
            <a:ext cx="4935537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8936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0A191F-28A5-407F-AB7F-1FBC1232AC76}" type="slidenum">
              <a:rPr lang="en-US" altLang="en-US"/>
              <a:pPr/>
              <a:t>8</a:t>
            </a:fld>
            <a:r>
              <a:rPr lang="en-US" altLang="en-US"/>
              <a:t> </a:t>
            </a:r>
          </a:p>
        </p:txBody>
      </p:sp>
      <p:sp>
        <p:nvSpPr>
          <p:cNvPr id="296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12863" y="1027113"/>
            <a:ext cx="4935537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673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DDE7DA-848A-454C-AA72-6994E9980860}" type="slidenum">
              <a:rPr lang="en-US" altLang="en-US"/>
              <a:pPr/>
              <a:t>9</a:t>
            </a:fld>
            <a:r>
              <a:rPr lang="en-US" altLang="en-US"/>
              <a:t> </a:t>
            </a:r>
          </a:p>
        </p:txBody>
      </p:sp>
      <p:sp>
        <p:nvSpPr>
          <p:cNvPr id="307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12863" y="1027113"/>
            <a:ext cx="4935537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2600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17DA849-B9FB-4D19-9632-175F53AD835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301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760B67F-B530-493A-9A15-05C8F06CE7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154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4963" y="1417638"/>
            <a:ext cx="2182812" cy="4759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525" y="1417638"/>
            <a:ext cx="6396038" cy="4759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33D381B-A606-4CDD-9E38-38CCBB85BC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1919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84EC7B8-A472-458D-B019-BCD3BF418D7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9929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1CB87F3-DE45-41B5-B5DD-8B84067C12A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9534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F6B39B4-64DE-4A50-9A0A-CCCD35439D2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2851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5612" cy="4479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1874838"/>
            <a:ext cx="4267200" cy="4479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39CDC8D-FBF4-4421-AF14-87925DA637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8367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BEF061B-0924-45BF-8D21-EB0664EB9D6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9521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900AF56-ED39-413E-A156-48CDF8A0BAC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3631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FCE0776-2685-490A-A157-2081E6D34ED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5117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8C30E91-108A-4A0C-8F6F-AC9CFC8C9D7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202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AE175DF-B480-4E8B-9965-E64EBCDB788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7328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C6D6E9E-C4A4-4781-A092-47E42205531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19600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E7F0EDB-509C-4295-80B3-CD46A69ECE6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73806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0112" cy="5761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407188D-F682-4257-B3FD-C69BB637606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355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3393948-37AD-4D8C-90A1-D45E6D71314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930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477F5E7-06E4-4BBB-A9BA-6D1B08B26D4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05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AB3E363-15DC-4713-A060-96633BB3ACF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445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E40337C-76D6-406E-A216-292711DCED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921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705B2D1-403E-4924-9EAF-8D608A912D3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963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2611C56-3545-427D-BD24-D977DD0427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949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6C68A30-9D03-49DA-9241-252B546F72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934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23" Type="http://schemas.openxmlformats.org/officeDocument/2006/relationships/image" Target="../media/image1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Relationship Id="rId22" Type="http://schemas.openxmlformats.org/officeDocument/2006/relationships/image" Target="../media/image10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3667125"/>
            <a:ext cx="8594725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638" y="685800"/>
            <a:ext cx="585787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9217025" y="6227763"/>
            <a:ext cx="514350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cs typeface="Arial" panose="020B0604020202020204" pitchFamily="34" charset="0"/>
              </a:defRPr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9210675" y="5988050"/>
            <a:ext cx="598488" cy="15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800">
                <a:cs typeface="Arial" panose="020B0604020202020204" pitchFamily="34" charset="0"/>
              </a:defRPr>
            </a:lvl1pPr>
          </a:lstStyle>
          <a:p>
            <a:fld id="{6EDAA5F4-9397-49D4-839A-E6086864B6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9221788" y="6165850"/>
            <a:ext cx="849312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tabLst>
                <a:tab pos="723900" algn="l"/>
              </a:tabLst>
              <a:defRPr sz="1200">
                <a:cs typeface="Arial" panose="020B0604020202020204" pitchFamily="34" charset="0"/>
              </a:defRPr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6525" y="1417638"/>
            <a:ext cx="873125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7415213" y="6445250"/>
            <a:ext cx="1087437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7589838" y="6565900"/>
            <a:ext cx="13716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723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723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723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723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92075" algn="r">
              <a:lnSpc>
                <a:spcPct val="100000"/>
              </a:lnSpc>
            </a:pPr>
            <a:r>
              <a:rPr lang="en-US" altLang="en-US" sz="800">
                <a:solidFill>
                  <a:srgbClr val="FFFFFF"/>
                </a:solidFill>
              </a:rPr>
              <a:t>© 2009 IBM Corporation</a:t>
            </a: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74638" y="1050925"/>
            <a:ext cx="8594725" cy="158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269875" y="3667125"/>
            <a:ext cx="8610600" cy="2247900"/>
            <a:chOff x="170" y="2310"/>
            <a:chExt cx="5424" cy="1416"/>
          </a:xfrm>
        </p:grpSpPr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" y="2310"/>
              <a:ext cx="85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" y="2868"/>
              <a:ext cx="852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" y="3427"/>
              <a:ext cx="275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3" y="2310"/>
              <a:ext cx="285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3" y="2868"/>
              <a:ext cx="3167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4" y="3427"/>
              <a:ext cx="852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4" y="3427"/>
              <a:ext cx="915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42" name="Picture 18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5" y="2310"/>
              <a:ext cx="85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43" name="Picture 19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5" y="2868"/>
              <a:ext cx="859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44" name="Picture 20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2" y="3427"/>
              <a:ext cx="270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/>
  <p:txStyles>
    <p:titleStyle>
      <a:lvl1pPr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5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5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5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5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5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5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5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5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5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431800" indent="-32385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287338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295400" indent="-2159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727200" indent="-2159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1590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dt"/>
          </p:nvPr>
        </p:nvSpPr>
        <p:spPr bwMode="auto">
          <a:xfrm>
            <a:off x="549275" y="6537325"/>
            <a:ext cx="1004888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tabLst>
                <a:tab pos="723900" algn="l"/>
              </a:tabLst>
              <a:defRPr sz="800"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ldNum"/>
          </p:nvPr>
        </p:nvSpPr>
        <p:spPr bwMode="auto">
          <a:xfrm>
            <a:off x="182563" y="6537325"/>
            <a:ext cx="365125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800">
                <a:cs typeface="Arial" panose="020B0604020202020204" pitchFamily="34" charset="0"/>
              </a:defRPr>
            </a:lvl1pPr>
          </a:lstStyle>
          <a:p>
            <a:fld id="{FE5C016B-51DF-47EA-BADF-AFA3F42CCD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1554163" y="6537325"/>
            <a:ext cx="5942012" cy="22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800">
                <a:cs typeface="Arial" panose="020B0604020202020204" pitchFamily="34" charset="0"/>
              </a:defRPr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5212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5212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274638" y="550863"/>
            <a:ext cx="8594725" cy="1587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163" y="228600"/>
            <a:ext cx="585787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7589838" y="6565900"/>
            <a:ext cx="13716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723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723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723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723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92075" algn="r">
              <a:lnSpc>
                <a:spcPct val="100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en-US" sz="800"/>
              <a:t>© 2014 IBM Corporation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7889FB"/>
          </a:solidFill>
          <a:latin typeface="+mj-lt"/>
          <a:ea typeface="+mj-ea"/>
          <a:cs typeface="+mj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7889FB"/>
          </a:solidFill>
          <a:latin typeface="Arial" panose="020B0604020202020204" pitchFamily="34" charset="0"/>
          <a:ea typeface="SimSun" panose="02010600030101010101" pitchFamily="2" charset="-122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7889FB"/>
          </a:solidFill>
          <a:latin typeface="Arial" panose="020B0604020202020204" pitchFamily="34" charset="0"/>
          <a:ea typeface="SimSun" panose="02010600030101010101" pitchFamily="2" charset="-122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7889FB"/>
          </a:solidFill>
          <a:latin typeface="Arial" panose="020B0604020202020204" pitchFamily="34" charset="0"/>
          <a:ea typeface="SimSun" panose="02010600030101010101" pitchFamily="2" charset="-122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7889FB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7889FB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7889FB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7889FB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7889FB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173038" indent="-173038" algn="l" defTabSz="457200" rtl="0" fontAlgn="base" hangingPunct="0">
        <a:lnSpc>
          <a:spcPct val="93000"/>
        </a:lnSpc>
        <a:spcBef>
          <a:spcPts val="1213"/>
        </a:spcBef>
        <a:spcAft>
          <a:spcPct val="0"/>
        </a:spcAft>
        <a:buClr>
          <a:srgbClr val="000000"/>
        </a:buClr>
        <a:buSzPct val="55000"/>
        <a:buFont typeface="Times New Roman" panose="02020603050405020304" pitchFamily="18" charset="0"/>
        <a:buChar char="■"/>
        <a:defRPr sz="1600" kern="1200">
          <a:solidFill>
            <a:srgbClr val="000000"/>
          </a:solidFill>
          <a:latin typeface="+mn-lt"/>
          <a:ea typeface="+mn-ea"/>
          <a:cs typeface="+mn-cs"/>
        </a:defRPr>
      </a:lvl1pPr>
      <a:lvl2pPr marL="511175" indent="-163513" algn="l" defTabSz="457200" rtl="0" fontAlgn="base" hangingPunct="0">
        <a:lnSpc>
          <a:spcPct val="93000"/>
        </a:lnSpc>
        <a:spcBef>
          <a:spcPts val="1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858838" indent="-173038" algn="l" defTabSz="457200" rtl="0" fontAlgn="base" hangingPunct="0">
        <a:lnSpc>
          <a:spcPct val="93000"/>
        </a:lnSpc>
        <a:spcBef>
          <a:spcPts val="1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206500" indent="-173038" algn="l" defTabSz="457200" rtl="0" fontAlgn="base" hangingPunct="0">
        <a:spcBef>
          <a:spcPts val="438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1535113" indent="-163513" algn="l" defTabSz="457200" rtl="0" fontAlgn="base" hangingPunct="0">
        <a:spcBef>
          <a:spcPts val="438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»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17FC34B-5621-45F4-90A1-65DCC50D43C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346075" y="1398588"/>
            <a:ext cx="8732838" cy="139065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200" b="1"/>
              <a:t>ICCAD-2014 CAD Contest in Design for Manufacturability Flow </a:t>
            </a:r>
            <a:br>
              <a:rPr lang="en-US" altLang="en-US" sz="2200" b="1"/>
            </a:br>
            <a:r>
              <a:rPr lang="en-US" altLang="en-US" sz="2200" b="1"/>
              <a:t>for Advanced Semiconductor Nodes and Benchmark Suite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82563" y="530225"/>
            <a:ext cx="77724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US" altLang="en-US" sz="1100"/>
          </a:p>
          <a:p>
            <a:pPr>
              <a:lnSpc>
                <a:spcPct val="100000"/>
              </a:lnSpc>
            </a:pPr>
            <a:r>
              <a:rPr lang="en-US" altLang="en-US" sz="1100"/>
              <a:t>11/4/2014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46075" y="3111500"/>
            <a:ext cx="8732838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200"/>
              <a:t>Rasit O. Topaloglu, Ph.D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87579F1-B793-4101-BD0C-0C679B747E8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4" name="Footer Placeholder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182563" y="593725"/>
            <a:ext cx="8686800" cy="731838"/>
          </a:xfrm>
          <a:ln/>
        </p:spPr>
        <p:txBody>
          <a:bodyPr tIns="70416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/>
              <a:t>Objectives: Minimize Line Hotspot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14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5263" y="1870075"/>
                <a:ext cx="8686800" cy="4575175"/>
              </a:xfrm>
              <a:ln/>
            </p:spPr>
            <p:txBody>
              <a:bodyPr tIns="65124"/>
              <a:lstStyle/>
              <a:p>
                <a: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altLang="en-US" sz="2200" dirty="0" smtClean="0"/>
                  <a:t>Minimize slot line deviation, i.e., variation of density per window from column average</a:t>
                </a:r>
              </a:p>
              <a:p>
                <a:pPr lvl="1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altLang="en-US" sz="1800" dirty="0"/>
                  <a:t>This metric is an approximation of measuring deviations after lithographic tools implement an automated fix</a:t>
                </a:r>
              </a:p>
              <a:p>
                <a:pPr lvl="1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altLang="en-US" sz="1800" dirty="0"/>
                  <a:t>Variations are added up for all columns and layers</a:t>
                </a:r>
              </a:p>
              <a:p>
                <a:pPr lvl="1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altLang="en-US" sz="1800" dirty="0"/>
                  <a:t>Alternating row and column averages per layer would be used in actual implementations </a:t>
                </a:r>
              </a:p>
              <a:p>
                <a: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altLang="en-US" sz="2200" dirty="0"/>
                  <a:t>Accounts for 20% </a:t>
                </a:r>
                <a:r>
                  <a:rPr lang="en-US" altLang="en-US" sz="2200" dirty="0" smtClean="0"/>
                  <a:t>of </a:t>
                </a:r>
                <a:r>
                  <a:rPr lang="en-US" altLang="en-US" sz="2200" dirty="0"/>
                  <a:t>final </a:t>
                </a:r>
                <a:r>
                  <a:rPr lang="en-US" altLang="en-US" sz="2200" dirty="0" smtClean="0"/>
                  <a:t>score </a:t>
                </a:r>
                <a:r>
                  <a:rPr lang="en-US" altLang="en-US" sz="22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  <m:r>
                      <a:rPr lang="en-US" alt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en-US" sz="2200" dirty="0"/>
                  <a:t> ) </a:t>
                </a:r>
                <a:endParaRPr lang="en-US" altLang="en-US" sz="2200" dirty="0"/>
              </a:p>
              <a:p>
                <a: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endParaRPr lang="en-US" altLang="en-US" sz="2200" dirty="0"/>
              </a:p>
            </p:txBody>
          </p:sp>
        </mc:Choice>
        <mc:Fallback>
          <p:sp>
            <p:nvSpPr>
              <p:cNvPr id="1331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5263" y="1870075"/>
                <a:ext cx="8686800" cy="4575175"/>
              </a:xfrm>
              <a:blipFill rotWithShape="0">
                <a:blip r:embed="rId3"/>
                <a:stretch>
                  <a:fillRect t="-933" r="-772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676650" y="4684713"/>
            <a:ext cx="169863" cy="1793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821113" y="4684713"/>
            <a:ext cx="169862" cy="1793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965575" y="4684713"/>
            <a:ext cx="169863" cy="1793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110038" y="4684713"/>
            <a:ext cx="169862" cy="1793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4252913" y="4684713"/>
            <a:ext cx="169862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4397375" y="4684713"/>
            <a:ext cx="169863" cy="1793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540250" y="4684713"/>
            <a:ext cx="169863" cy="1793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4684713" y="4684713"/>
            <a:ext cx="169862" cy="1793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4829175" y="4684713"/>
            <a:ext cx="169863" cy="1793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4973638" y="4684713"/>
            <a:ext cx="169862" cy="1793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3676650" y="4864100"/>
            <a:ext cx="169863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3821113" y="4864100"/>
            <a:ext cx="169862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3965575" y="4864100"/>
            <a:ext cx="169863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4110038" y="4864100"/>
            <a:ext cx="169862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4252913" y="4864100"/>
            <a:ext cx="169862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4397375" y="4864100"/>
            <a:ext cx="169863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4540250" y="4864100"/>
            <a:ext cx="169863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4684713" y="4864100"/>
            <a:ext cx="169862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4829175" y="4864100"/>
            <a:ext cx="169863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4973638" y="4864100"/>
            <a:ext cx="169862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3676650" y="5045075"/>
            <a:ext cx="169863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3821113" y="5045075"/>
            <a:ext cx="169862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3965575" y="5045075"/>
            <a:ext cx="169863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4110038" y="5045075"/>
            <a:ext cx="169862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4252913" y="5045075"/>
            <a:ext cx="169862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4397375" y="5045075"/>
            <a:ext cx="169863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4540250" y="5045075"/>
            <a:ext cx="169863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4684713" y="5045075"/>
            <a:ext cx="169862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4829175" y="5045075"/>
            <a:ext cx="169863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4" name="Rectangle 32"/>
          <p:cNvSpPr>
            <a:spLocks noChangeArrowheads="1"/>
          </p:cNvSpPr>
          <p:nvPr/>
        </p:nvSpPr>
        <p:spPr bwMode="auto">
          <a:xfrm>
            <a:off x="4973638" y="5045075"/>
            <a:ext cx="169862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3676650" y="5224463"/>
            <a:ext cx="169863" cy="1793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3821113" y="5224463"/>
            <a:ext cx="169862" cy="1793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3965575" y="5224463"/>
            <a:ext cx="169863" cy="1793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36"/>
          <p:cNvSpPr>
            <a:spLocks noChangeArrowheads="1"/>
          </p:cNvSpPr>
          <p:nvPr/>
        </p:nvSpPr>
        <p:spPr bwMode="auto">
          <a:xfrm>
            <a:off x="4110038" y="5224463"/>
            <a:ext cx="169862" cy="1793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4252913" y="5224463"/>
            <a:ext cx="169862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0" name="Rectangle 38"/>
          <p:cNvSpPr>
            <a:spLocks noChangeArrowheads="1"/>
          </p:cNvSpPr>
          <p:nvPr/>
        </p:nvSpPr>
        <p:spPr bwMode="auto">
          <a:xfrm>
            <a:off x="4397375" y="5224463"/>
            <a:ext cx="169863" cy="1793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1" name="Rectangle 39"/>
          <p:cNvSpPr>
            <a:spLocks noChangeArrowheads="1"/>
          </p:cNvSpPr>
          <p:nvPr/>
        </p:nvSpPr>
        <p:spPr bwMode="auto">
          <a:xfrm>
            <a:off x="4540250" y="5224463"/>
            <a:ext cx="169863" cy="1793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2" name="Rectangle 40"/>
          <p:cNvSpPr>
            <a:spLocks noChangeArrowheads="1"/>
          </p:cNvSpPr>
          <p:nvPr/>
        </p:nvSpPr>
        <p:spPr bwMode="auto">
          <a:xfrm>
            <a:off x="4684713" y="5224463"/>
            <a:ext cx="169862" cy="1793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3" name="Rectangle 41"/>
          <p:cNvSpPr>
            <a:spLocks noChangeArrowheads="1"/>
          </p:cNvSpPr>
          <p:nvPr/>
        </p:nvSpPr>
        <p:spPr bwMode="auto">
          <a:xfrm>
            <a:off x="4829175" y="5224463"/>
            <a:ext cx="169863" cy="1793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4" name="Rectangle 42"/>
          <p:cNvSpPr>
            <a:spLocks noChangeArrowheads="1"/>
          </p:cNvSpPr>
          <p:nvPr/>
        </p:nvSpPr>
        <p:spPr bwMode="auto">
          <a:xfrm>
            <a:off x="4973638" y="5224463"/>
            <a:ext cx="169862" cy="1793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5" name="Rectangle 43"/>
          <p:cNvSpPr>
            <a:spLocks noChangeArrowheads="1"/>
          </p:cNvSpPr>
          <p:nvPr/>
        </p:nvSpPr>
        <p:spPr bwMode="auto">
          <a:xfrm>
            <a:off x="3676650" y="5403850"/>
            <a:ext cx="169863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6" name="Rectangle 44"/>
          <p:cNvSpPr>
            <a:spLocks noChangeArrowheads="1"/>
          </p:cNvSpPr>
          <p:nvPr/>
        </p:nvSpPr>
        <p:spPr bwMode="auto">
          <a:xfrm>
            <a:off x="3821113" y="5405438"/>
            <a:ext cx="169862" cy="1793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Rectangle 45"/>
          <p:cNvSpPr>
            <a:spLocks noChangeArrowheads="1"/>
          </p:cNvSpPr>
          <p:nvPr/>
        </p:nvSpPr>
        <p:spPr bwMode="auto">
          <a:xfrm>
            <a:off x="3965575" y="5403850"/>
            <a:ext cx="169863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8" name="Rectangle 46"/>
          <p:cNvSpPr>
            <a:spLocks noChangeArrowheads="1"/>
          </p:cNvSpPr>
          <p:nvPr/>
        </p:nvSpPr>
        <p:spPr bwMode="auto">
          <a:xfrm>
            <a:off x="4110038" y="5405438"/>
            <a:ext cx="169862" cy="1793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9" name="Rectangle 47"/>
          <p:cNvSpPr>
            <a:spLocks noChangeArrowheads="1"/>
          </p:cNvSpPr>
          <p:nvPr/>
        </p:nvSpPr>
        <p:spPr bwMode="auto">
          <a:xfrm>
            <a:off x="4252913" y="5403850"/>
            <a:ext cx="169862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60" name="Rectangle 48"/>
          <p:cNvSpPr>
            <a:spLocks noChangeArrowheads="1"/>
          </p:cNvSpPr>
          <p:nvPr/>
        </p:nvSpPr>
        <p:spPr bwMode="auto">
          <a:xfrm>
            <a:off x="4397375" y="5405438"/>
            <a:ext cx="169863" cy="1793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61" name="Rectangle 49"/>
          <p:cNvSpPr>
            <a:spLocks noChangeArrowheads="1"/>
          </p:cNvSpPr>
          <p:nvPr/>
        </p:nvSpPr>
        <p:spPr bwMode="auto">
          <a:xfrm>
            <a:off x="4540250" y="5403850"/>
            <a:ext cx="169863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62" name="Rectangle 50"/>
          <p:cNvSpPr>
            <a:spLocks noChangeArrowheads="1"/>
          </p:cNvSpPr>
          <p:nvPr/>
        </p:nvSpPr>
        <p:spPr bwMode="auto">
          <a:xfrm>
            <a:off x="4684713" y="5405438"/>
            <a:ext cx="169862" cy="1793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63" name="Rectangle 51"/>
          <p:cNvSpPr>
            <a:spLocks noChangeArrowheads="1"/>
          </p:cNvSpPr>
          <p:nvPr/>
        </p:nvSpPr>
        <p:spPr bwMode="auto">
          <a:xfrm>
            <a:off x="4829175" y="5403850"/>
            <a:ext cx="169863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64" name="Rectangle 52"/>
          <p:cNvSpPr>
            <a:spLocks noChangeArrowheads="1"/>
          </p:cNvSpPr>
          <p:nvPr/>
        </p:nvSpPr>
        <p:spPr bwMode="auto">
          <a:xfrm>
            <a:off x="4973638" y="5405438"/>
            <a:ext cx="169862" cy="1793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65" name="Rectangle 53"/>
          <p:cNvSpPr>
            <a:spLocks noChangeArrowheads="1"/>
          </p:cNvSpPr>
          <p:nvPr/>
        </p:nvSpPr>
        <p:spPr bwMode="auto">
          <a:xfrm>
            <a:off x="3676650" y="5584825"/>
            <a:ext cx="169863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66" name="Rectangle 54"/>
          <p:cNvSpPr>
            <a:spLocks noChangeArrowheads="1"/>
          </p:cNvSpPr>
          <p:nvPr/>
        </p:nvSpPr>
        <p:spPr bwMode="auto">
          <a:xfrm>
            <a:off x="3821113" y="5584825"/>
            <a:ext cx="169862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67" name="Rectangle 55"/>
          <p:cNvSpPr>
            <a:spLocks noChangeArrowheads="1"/>
          </p:cNvSpPr>
          <p:nvPr/>
        </p:nvSpPr>
        <p:spPr bwMode="auto">
          <a:xfrm>
            <a:off x="3965575" y="5584825"/>
            <a:ext cx="169863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68" name="Rectangle 56"/>
          <p:cNvSpPr>
            <a:spLocks noChangeArrowheads="1"/>
          </p:cNvSpPr>
          <p:nvPr/>
        </p:nvSpPr>
        <p:spPr bwMode="auto">
          <a:xfrm>
            <a:off x="4110038" y="5584825"/>
            <a:ext cx="169862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69" name="Rectangle 57"/>
          <p:cNvSpPr>
            <a:spLocks noChangeArrowheads="1"/>
          </p:cNvSpPr>
          <p:nvPr/>
        </p:nvSpPr>
        <p:spPr bwMode="auto">
          <a:xfrm>
            <a:off x="4252913" y="5584825"/>
            <a:ext cx="169862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70" name="Rectangle 58"/>
          <p:cNvSpPr>
            <a:spLocks noChangeArrowheads="1"/>
          </p:cNvSpPr>
          <p:nvPr/>
        </p:nvSpPr>
        <p:spPr bwMode="auto">
          <a:xfrm>
            <a:off x="4397375" y="5584825"/>
            <a:ext cx="169863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71" name="Rectangle 59"/>
          <p:cNvSpPr>
            <a:spLocks noChangeArrowheads="1"/>
          </p:cNvSpPr>
          <p:nvPr/>
        </p:nvSpPr>
        <p:spPr bwMode="auto">
          <a:xfrm>
            <a:off x="4540250" y="5584825"/>
            <a:ext cx="169863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72" name="Rectangle 60"/>
          <p:cNvSpPr>
            <a:spLocks noChangeArrowheads="1"/>
          </p:cNvSpPr>
          <p:nvPr/>
        </p:nvSpPr>
        <p:spPr bwMode="auto">
          <a:xfrm>
            <a:off x="4684713" y="5584825"/>
            <a:ext cx="169862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73" name="Rectangle 61"/>
          <p:cNvSpPr>
            <a:spLocks noChangeArrowheads="1"/>
          </p:cNvSpPr>
          <p:nvPr/>
        </p:nvSpPr>
        <p:spPr bwMode="auto">
          <a:xfrm>
            <a:off x="4829175" y="5584825"/>
            <a:ext cx="169863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74" name="Rectangle 62"/>
          <p:cNvSpPr>
            <a:spLocks noChangeArrowheads="1"/>
          </p:cNvSpPr>
          <p:nvPr/>
        </p:nvSpPr>
        <p:spPr bwMode="auto">
          <a:xfrm>
            <a:off x="4973638" y="5584825"/>
            <a:ext cx="169862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75" name="Rectangle 63"/>
          <p:cNvSpPr>
            <a:spLocks noChangeArrowheads="1"/>
          </p:cNvSpPr>
          <p:nvPr/>
        </p:nvSpPr>
        <p:spPr bwMode="auto">
          <a:xfrm>
            <a:off x="3676650" y="5764213"/>
            <a:ext cx="169863" cy="1793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76" name="Rectangle 64"/>
          <p:cNvSpPr>
            <a:spLocks noChangeArrowheads="1"/>
          </p:cNvSpPr>
          <p:nvPr/>
        </p:nvSpPr>
        <p:spPr bwMode="auto">
          <a:xfrm>
            <a:off x="3821113" y="5764213"/>
            <a:ext cx="169862" cy="1793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77" name="Rectangle 65"/>
          <p:cNvSpPr>
            <a:spLocks noChangeArrowheads="1"/>
          </p:cNvSpPr>
          <p:nvPr/>
        </p:nvSpPr>
        <p:spPr bwMode="auto">
          <a:xfrm>
            <a:off x="3965575" y="5764213"/>
            <a:ext cx="169863" cy="1793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78" name="Rectangle 66"/>
          <p:cNvSpPr>
            <a:spLocks noChangeArrowheads="1"/>
          </p:cNvSpPr>
          <p:nvPr/>
        </p:nvSpPr>
        <p:spPr bwMode="auto">
          <a:xfrm>
            <a:off x="4110038" y="5764213"/>
            <a:ext cx="169862" cy="1793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79" name="Rectangle 67"/>
          <p:cNvSpPr>
            <a:spLocks noChangeArrowheads="1"/>
          </p:cNvSpPr>
          <p:nvPr/>
        </p:nvSpPr>
        <p:spPr bwMode="auto">
          <a:xfrm>
            <a:off x="4252913" y="5764213"/>
            <a:ext cx="169862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80" name="Rectangle 68"/>
          <p:cNvSpPr>
            <a:spLocks noChangeArrowheads="1"/>
          </p:cNvSpPr>
          <p:nvPr/>
        </p:nvSpPr>
        <p:spPr bwMode="auto">
          <a:xfrm>
            <a:off x="4397375" y="5764213"/>
            <a:ext cx="169863" cy="1793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81" name="Rectangle 69"/>
          <p:cNvSpPr>
            <a:spLocks noChangeArrowheads="1"/>
          </p:cNvSpPr>
          <p:nvPr/>
        </p:nvSpPr>
        <p:spPr bwMode="auto">
          <a:xfrm>
            <a:off x="4540250" y="5764213"/>
            <a:ext cx="169863" cy="1793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82" name="Rectangle 70"/>
          <p:cNvSpPr>
            <a:spLocks noChangeArrowheads="1"/>
          </p:cNvSpPr>
          <p:nvPr/>
        </p:nvSpPr>
        <p:spPr bwMode="auto">
          <a:xfrm>
            <a:off x="4684713" y="5764213"/>
            <a:ext cx="169862" cy="1793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83" name="Rectangle 71"/>
          <p:cNvSpPr>
            <a:spLocks noChangeArrowheads="1"/>
          </p:cNvSpPr>
          <p:nvPr/>
        </p:nvSpPr>
        <p:spPr bwMode="auto">
          <a:xfrm>
            <a:off x="4829175" y="5764213"/>
            <a:ext cx="169863" cy="1793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84" name="Rectangle 72"/>
          <p:cNvSpPr>
            <a:spLocks noChangeArrowheads="1"/>
          </p:cNvSpPr>
          <p:nvPr/>
        </p:nvSpPr>
        <p:spPr bwMode="auto">
          <a:xfrm>
            <a:off x="4973638" y="5764213"/>
            <a:ext cx="169862" cy="1793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85" name="Rectangle 73"/>
          <p:cNvSpPr>
            <a:spLocks noChangeArrowheads="1"/>
          </p:cNvSpPr>
          <p:nvPr/>
        </p:nvSpPr>
        <p:spPr bwMode="auto">
          <a:xfrm>
            <a:off x="3676650" y="5943600"/>
            <a:ext cx="169863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86" name="Rectangle 74"/>
          <p:cNvSpPr>
            <a:spLocks noChangeArrowheads="1"/>
          </p:cNvSpPr>
          <p:nvPr/>
        </p:nvSpPr>
        <p:spPr bwMode="auto">
          <a:xfrm>
            <a:off x="3821113" y="5945188"/>
            <a:ext cx="169862" cy="1793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87" name="Rectangle 75"/>
          <p:cNvSpPr>
            <a:spLocks noChangeArrowheads="1"/>
          </p:cNvSpPr>
          <p:nvPr/>
        </p:nvSpPr>
        <p:spPr bwMode="auto">
          <a:xfrm>
            <a:off x="3965575" y="5943600"/>
            <a:ext cx="169863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88" name="Rectangle 76"/>
          <p:cNvSpPr>
            <a:spLocks noChangeArrowheads="1"/>
          </p:cNvSpPr>
          <p:nvPr/>
        </p:nvSpPr>
        <p:spPr bwMode="auto">
          <a:xfrm>
            <a:off x="4110038" y="5945188"/>
            <a:ext cx="169862" cy="1793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89" name="Rectangle 77"/>
          <p:cNvSpPr>
            <a:spLocks noChangeArrowheads="1"/>
          </p:cNvSpPr>
          <p:nvPr/>
        </p:nvSpPr>
        <p:spPr bwMode="auto">
          <a:xfrm>
            <a:off x="4252913" y="5943600"/>
            <a:ext cx="169862" cy="179388"/>
          </a:xfrm>
          <a:prstGeom prst="rect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90" name="Rectangle 78"/>
          <p:cNvSpPr>
            <a:spLocks noChangeArrowheads="1"/>
          </p:cNvSpPr>
          <p:nvPr/>
        </p:nvSpPr>
        <p:spPr bwMode="auto">
          <a:xfrm>
            <a:off x="4397375" y="5945188"/>
            <a:ext cx="169863" cy="1793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91" name="Rectangle 79"/>
          <p:cNvSpPr>
            <a:spLocks noChangeArrowheads="1"/>
          </p:cNvSpPr>
          <p:nvPr/>
        </p:nvSpPr>
        <p:spPr bwMode="auto">
          <a:xfrm>
            <a:off x="4540250" y="5943600"/>
            <a:ext cx="169863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92" name="Rectangle 80"/>
          <p:cNvSpPr>
            <a:spLocks noChangeArrowheads="1"/>
          </p:cNvSpPr>
          <p:nvPr/>
        </p:nvSpPr>
        <p:spPr bwMode="auto">
          <a:xfrm>
            <a:off x="4684713" y="5945188"/>
            <a:ext cx="169862" cy="1793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93" name="Rectangle 81"/>
          <p:cNvSpPr>
            <a:spLocks noChangeArrowheads="1"/>
          </p:cNvSpPr>
          <p:nvPr/>
        </p:nvSpPr>
        <p:spPr bwMode="auto">
          <a:xfrm>
            <a:off x="4829175" y="5943600"/>
            <a:ext cx="169863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94" name="Rectangle 82"/>
          <p:cNvSpPr>
            <a:spLocks noChangeArrowheads="1"/>
          </p:cNvSpPr>
          <p:nvPr/>
        </p:nvSpPr>
        <p:spPr bwMode="auto">
          <a:xfrm>
            <a:off x="4973638" y="5945188"/>
            <a:ext cx="169862" cy="1793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95" name="Rectangle 83"/>
          <p:cNvSpPr>
            <a:spLocks noChangeArrowheads="1"/>
          </p:cNvSpPr>
          <p:nvPr/>
        </p:nvSpPr>
        <p:spPr bwMode="auto">
          <a:xfrm>
            <a:off x="3676650" y="6124575"/>
            <a:ext cx="169863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96" name="Rectangle 84"/>
          <p:cNvSpPr>
            <a:spLocks noChangeArrowheads="1"/>
          </p:cNvSpPr>
          <p:nvPr/>
        </p:nvSpPr>
        <p:spPr bwMode="auto">
          <a:xfrm>
            <a:off x="3821113" y="6124575"/>
            <a:ext cx="169862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97" name="Rectangle 85"/>
          <p:cNvSpPr>
            <a:spLocks noChangeArrowheads="1"/>
          </p:cNvSpPr>
          <p:nvPr/>
        </p:nvSpPr>
        <p:spPr bwMode="auto">
          <a:xfrm>
            <a:off x="3965575" y="6124575"/>
            <a:ext cx="169863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98" name="Rectangle 86"/>
          <p:cNvSpPr>
            <a:spLocks noChangeArrowheads="1"/>
          </p:cNvSpPr>
          <p:nvPr/>
        </p:nvSpPr>
        <p:spPr bwMode="auto">
          <a:xfrm>
            <a:off x="4110038" y="6124575"/>
            <a:ext cx="169862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99" name="Rectangle 87"/>
          <p:cNvSpPr>
            <a:spLocks noChangeArrowheads="1"/>
          </p:cNvSpPr>
          <p:nvPr/>
        </p:nvSpPr>
        <p:spPr bwMode="auto">
          <a:xfrm>
            <a:off x="4252913" y="6124575"/>
            <a:ext cx="169862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00" name="Rectangle 88"/>
          <p:cNvSpPr>
            <a:spLocks noChangeArrowheads="1"/>
          </p:cNvSpPr>
          <p:nvPr/>
        </p:nvSpPr>
        <p:spPr bwMode="auto">
          <a:xfrm>
            <a:off x="4397375" y="6124575"/>
            <a:ext cx="169863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01" name="Rectangle 89"/>
          <p:cNvSpPr>
            <a:spLocks noChangeArrowheads="1"/>
          </p:cNvSpPr>
          <p:nvPr/>
        </p:nvSpPr>
        <p:spPr bwMode="auto">
          <a:xfrm>
            <a:off x="4540250" y="6124575"/>
            <a:ext cx="169863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02" name="Rectangle 90"/>
          <p:cNvSpPr>
            <a:spLocks noChangeArrowheads="1"/>
          </p:cNvSpPr>
          <p:nvPr/>
        </p:nvSpPr>
        <p:spPr bwMode="auto">
          <a:xfrm>
            <a:off x="4684713" y="6124575"/>
            <a:ext cx="169862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03" name="Rectangle 91"/>
          <p:cNvSpPr>
            <a:spLocks noChangeArrowheads="1"/>
          </p:cNvSpPr>
          <p:nvPr/>
        </p:nvSpPr>
        <p:spPr bwMode="auto">
          <a:xfrm>
            <a:off x="4829175" y="6124575"/>
            <a:ext cx="169863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04" name="Rectangle 92"/>
          <p:cNvSpPr>
            <a:spLocks noChangeArrowheads="1"/>
          </p:cNvSpPr>
          <p:nvPr/>
        </p:nvSpPr>
        <p:spPr bwMode="auto">
          <a:xfrm>
            <a:off x="4973638" y="6124575"/>
            <a:ext cx="169862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05" name="Rectangle 93"/>
          <p:cNvSpPr>
            <a:spLocks noChangeArrowheads="1"/>
          </p:cNvSpPr>
          <p:nvPr/>
        </p:nvSpPr>
        <p:spPr bwMode="auto">
          <a:xfrm>
            <a:off x="5118100" y="4684713"/>
            <a:ext cx="169863" cy="1793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06" name="Rectangle 94"/>
          <p:cNvSpPr>
            <a:spLocks noChangeArrowheads="1"/>
          </p:cNvSpPr>
          <p:nvPr/>
        </p:nvSpPr>
        <p:spPr bwMode="auto">
          <a:xfrm>
            <a:off x="5118100" y="4865688"/>
            <a:ext cx="169863" cy="1793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07" name="Rectangle 95"/>
          <p:cNvSpPr>
            <a:spLocks noChangeArrowheads="1"/>
          </p:cNvSpPr>
          <p:nvPr/>
        </p:nvSpPr>
        <p:spPr bwMode="auto">
          <a:xfrm>
            <a:off x="5118100" y="5045075"/>
            <a:ext cx="169863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08" name="Rectangle 96"/>
          <p:cNvSpPr>
            <a:spLocks noChangeArrowheads="1"/>
          </p:cNvSpPr>
          <p:nvPr/>
        </p:nvSpPr>
        <p:spPr bwMode="auto">
          <a:xfrm>
            <a:off x="5118100" y="5224463"/>
            <a:ext cx="169863" cy="1793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09" name="Rectangle 97"/>
          <p:cNvSpPr>
            <a:spLocks noChangeArrowheads="1"/>
          </p:cNvSpPr>
          <p:nvPr/>
        </p:nvSpPr>
        <p:spPr bwMode="auto">
          <a:xfrm>
            <a:off x="5118100" y="5405438"/>
            <a:ext cx="169863" cy="1793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0" name="Rectangle 98"/>
          <p:cNvSpPr>
            <a:spLocks noChangeArrowheads="1"/>
          </p:cNvSpPr>
          <p:nvPr/>
        </p:nvSpPr>
        <p:spPr bwMode="auto">
          <a:xfrm>
            <a:off x="5118100" y="5584825"/>
            <a:ext cx="169863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1" name="Rectangle 99"/>
          <p:cNvSpPr>
            <a:spLocks noChangeArrowheads="1"/>
          </p:cNvSpPr>
          <p:nvPr/>
        </p:nvSpPr>
        <p:spPr bwMode="auto">
          <a:xfrm>
            <a:off x="5118100" y="5765800"/>
            <a:ext cx="169863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2" name="Rectangle 100"/>
          <p:cNvSpPr>
            <a:spLocks noChangeArrowheads="1"/>
          </p:cNvSpPr>
          <p:nvPr/>
        </p:nvSpPr>
        <p:spPr bwMode="auto">
          <a:xfrm>
            <a:off x="5118100" y="5945188"/>
            <a:ext cx="169863" cy="1793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3" name="Rectangle 101"/>
          <p:cNvSpPr>
            <a:spLocks noChangeArrowheads="1"/>
          </p:cNvSpPr>
          <p:nvPr/>
        </p:nvSpPr>
        <p:spPr bwMode="auto">
          <a:xfrm>
            <a:off x="5118100" y="6124575"/>
            <a:ext cx="169863" cy="1793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B67E010-6295-4631-9943-8546ACCBAA7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04" name="Footer Placeholder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82563" y="593725"/>
            <a:ext cx="8686800" cy="731838"/>
          </a:xfrm>
          <a:ln/>
        </p:spPr>
        <p:txBody>
          <a:bodyPr tIns="70416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/>
              <a:t>Objectives: Minimize Outliers Hotspot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3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82563" y="1874838"/>
                <a:ext cx="8686800" cy="4575175"/>
              </a:xfrm>
              <a:ln/>
            </p:spPr>
            <p:txBody>
              <a:bodyPr tIns="65124"/>
              <a:lstStyle/>
              <a:p>
                <a: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altLang="en-US" sz="2200" dirty="0"/>
                  <a:t>Minimize outliers, i.e., variation of density per window from 3 sigma corners</a:t>
                </a:r>
              </a:p>
              <a:p>
                <a: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altLang="en-US" sz="2200" dirty="0"/>
                  <a:t>Variations beyond 3 sigma corners are added up in absolute terms for each window and layer</a:t>
                </a:r>
              </a:p>
              <a:p>
                <a: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altLang="en-US" sz="2200" dirty="0"/>
                  <a:t>Accounts for 15% </a:t>
                </a:r>
                <a:r>
                  <a:rPr lang="en-US" altLang="en-US" sz="2200" dirty="0" smtClean="0"/>
                  <a:t>of </a:t>
                </a:r>
                <a:r>
                  <a:rPr lang="en-US" altLang="en-US" sz="2200" dirty="0"/>
                  <a:t>final </a:t>
                </a:r>
                <a:r>
                  <a:rPr lang="en-US" altLang="en-US" sz="2200" dirty="0" smtClean="0"/>
                  <a:t>score </a:t>
                </a:r>
                <a:r>
                  <a:rPr lang="en-US" altLang="en-US" sz="22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altLang="en-US" sz="2200" dirty="0" smtClean="0"/>
                  <a:t>15</a:t>
                </a:r>
                <a:r>
                  <a:rPr lang="en-US" altLang="en-US" sz="2200" dirty="0"/>
                  <a:t> ) </a:t>
                </a:r>
                <a:endParaRPr lang="en-US" altLang="en-US" sz="2200" dirty="0"/>
              </a:p>
            </p:txBody>
          </p:sp>
        </mc:Choice>
        <mc:Fallback>
          <p:sp>
            <p:nvSpPr>
              <p:cNvPr id="1433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2563" y="1874838"/>
                <a:ext cx="8686800" cy="4575175"/>
              </a:xfrm>
              <a:blipFill rotWithShape="0">
                <a:blip r:embed="rId3"/>
                <a:stretch>
                  <a:fillRect t="-933" r="-126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676650" y="4684713"/>
            <a:ext cx="169863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821113" y="4684713"/>
            <a:ext cx="169862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965575" y="4684713"/>
            <a:ext cx="169863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110038" y="4684713"/>
            <a:ext cx="169862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252913" y="4684713"/>
            <a:ext cx="169862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397375" y="4684713"/>
            <a:ext cx="169863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541838" y="4684713"/>
            <a:ext cx="169862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686300" y="4684713"/>
            <a:ext cx="169863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4829175" y="4684713"/>
            <a:ext cx="169863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4973638" y="4684713"/>
            <a:ext cx="169862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3676650" y="4864100"/>
            <a:ext cx="169863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3821113" y="4865688"/>
            <a:ext cx="169862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3965575" y="4864100"/>
            <a:ext cx="169863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4110038" y="4865688"/>
            <a:ext cx="169862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4252913" y="4864100"/>
            <a:ext cx="169862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4397375" y="4865688"/>
            <a:ext cx="169863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4541838" y="4864100"/>
            <a:ext cx="169862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686300" y="4865688"/>
            <a:ext cx="169863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829175" y="4864100"/>
            <a:ext cx="169863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973638" y="4865688"/>
            <a:ext cx="169862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3676650" y="5045075"/>
            <a:ext cx="169863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3821113" y="5045075"/>
            <a:ext cx="169862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3965575" y="5045075"/>
            <a:ext cx="169863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110038" y="5045075"/>
            <a:ext cx="169862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252913" y="5045075"/>
            <a:ext cx="169862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4397375" y="5045075"/>
            <a:ext cx="169863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4541838" y="5045075"/>
            <a:ext cx="169862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4686300" y="5045075"/>
            <a:ext cx="169863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4829175" y="5045075"/>
            <a:ext cx="169863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4973638" y="5045075"/>
            <a:ext cx="169862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3676650" y="5224463"/>
            <a:ext cx="169863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3821113" y="5224463"/>
            <a:ext cx="169862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1" name="Rectangle 35"/>
          <p:cNvSpPr>
            <a:spLocks noChangeArrowheads="1"/>
          </p:cNvSpPr>
          <p:nvPr/>
        </p:nvSpPr>
        <p:spPr bwMode="auto">
          <a:xfrm>
            <a:off x="3965575" y="5224463"/>
            <a:ext cx="169863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2" name="Rectangle 36"/>
          <p:cNvSpPr>
            <a:spLocks noChangeArrowheads="1"/>
          </p:cNvSpPr>
          <p:nvPr/>
        </p:nvSpPr>
        <p:spPr bwMode="auto">
          <a:xfrm>
            <a:off x="4110038" y="5224463"/>
            <a:ext cx="169862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Rectangle 37"/>
          <p:cNvSpPr>
            <a:spLocks noChangeArrowheads="1"/>
          </p:cNvSpPr>
          <p:nvPr/>
        </p:nvSpPr>
        <p:spPr bwMode="auto">
          <a:xfrm>
            <a:off x="4252913" y="5224463"/>
            <a:ext cx="169862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4" name="Rectangle 38"/>
          <p:cNvSpPr>
            <a:spLocks noChangeArrowheads="1"/>
          </p:cNvSpPr>
          <p:nvPr/>
        </p:nvSpPr>
        <p:spPr bwMode="auto">
          <a:xfrm>
            <a:off x="4397375" y="5224463"/>
            <a:ext cx="169863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4541838" y="5224463"/>
            <a:ext cx="169862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6" name="Rectangle 40"/>
          <p:cNvSpPr>
            <a:spLocks noChangeArrowheads="1"/>
          </p:cNvSpPr>
          <p:nvPr/>
        </p:nvSpPr>
        <p:spPr bwMode="auto">
          <a:xfrm>
            <a:off x="4686300" y="5224463"/>
            <a:ext cx="169863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4829175" y="5224463"/>
            <a:ext cx="169863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4973638" y="5224463"/>
            <a:ext cx="169862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9" name="Rectangle 43"/>
          <p:cNvSpPr>
            <a:spLocks noChangeArrowheads="1"/>
          </p:cNvSpPr>
          <p:nvPr/>
        </p:nvSpPr>
        <p:spPr bwMode="auto">
          <a:xfrm>
            <a:off x="3676650" y="5405438"/>
            <a:ext cx="169863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Rectangle 44"/>
          <p:cNvSpPr>
            <a:spLocks noChangeArrowheads="1"/>
          </p:cNvSpPr>
          <p:nvPr/>
        </p:nvSpPr>
        <p:spPr bwMode="auto">
          <a:xfrm>
            <a:off x="3821113" y="5405438"/>
            <a:ext cx="169862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Rectangle 45"/>
          <p:cNvSpPr>
            <a:spLocks noChangeArrowheads="1"/>
          </p:cNvSpPr>
          <p:nvPr/>
        </p:nvSpPr>
        <p:spPr bwMode="auto">
          <a:xfrm>
            <a:off x="3965575" y="5405438"/>
            <a:ext cx="169863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Rectangle 46"/>
          <p:cNvSpPr>
            <a:spLocks noChangeArrowheads="1"/>
          </p:cNvSpPr>
          <p:nvPr/>
        </p:nvSpPr>
        <p:spPr bwMode="auto">
          <a:xfrm>
            <a:off x="4110038" y="5405438"/>
            <a:ext cx="169862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Rectangle 47"/>
          <p:cNvSpPr>
            <a:spLocks noChangeArrowheads="1"/>
          </p:cNvSpPr>
          <p:nvPr/>
        </p:nvSpPr>
        <p:spPr bwMode="auto">
          <a:xfrm>
            <a:off x="4252913" y="5405438"/>
            <a:ext cx="169862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4397375" y="5405438"/>
            <a:ext cx="169863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4541838" y="5405438"/>
            <a:ext cx="169862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4686300" y="5405438"/>
            <a:ext cx="169863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4829175" y="5405438"/>
            <a:ext cx="169863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4973638" y="5405438"/>
            <a:ext cx="169862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9" name="Rectangle 53"/>
          <p:cNvSpPr>
            <a:spLocks noChangeArrowheads="1"/>
          </p:cNvSpPr>
          <p:nvPr/>
        </p:nvSpPr>
        <p:spPr bwMode="auto">
          <a:xfrm>
            <a:off x="3676650" y="5584825"/>
            <a:ext cx="169863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Rectangle 54"/>
          <p:cNvSpPr>
            <a:spLocks noChangeArrowheads="1"/>
          </p:cNvSpPr>
          <p:nvPr/>
        </p:nvSpPr>
        <p:spPr bwMode="auto">
          <a:xfrm>
            <a:off x="3821113" y="5584825"/>
            <a:ext cx="169862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91" name="Rectangle 55"/>
          <p:cNvSpPr>
            <a:spLocks noChangeArrowheads="1"/>
          </p:cNvSpPr>
          <p:nvPr/>
        </p:nvSpPr>
        <p:spPr bwMode="auto">
          <a:xfrm>
            <a:off x="3965575" y="5584825"/>
            <a:ext cx="169863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Rectangle 56"/>
          <p:cNvSpPr>
            <a:spLocks noChangeArrowheads="1"/>
          </p:cNvSpPr>
          <p:nvPr/>
        </p:nvSpPr>
        <p:spPr bwMode="auto">
          <a:xfrm>
            <a:off x="4110038" y="5584825"/>
            <a:ext cx="169862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4252913" y="5584825"/>
            <a:ext cx="169862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94" name="Rectangle 58"/>
          <p:cNvSpPr>
            <a:spLocks noChangeArrowheads="1"/>
          </p:cNvSpPr>
          <p:nvPr/>
        </p:nvSpPr>
        <p:spPr bwMode="auto">
          <a:xfrm>
            <a:off x="4397375" y="5584825"/>
            <a:ext cx="169863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95" name="Rectangle 59"/>
          <p:cNvSpPr>
            <a:spLocks noChangeArrowheads="1"/>
          </p:cNvSpPr>
          <p:nvPr/>
        </p:nvSpPr>
        <p:spPr bwMode="auto">
          <a:xfrm>
            <a:off x="4541838" y="5584825"/>
            <a:ext cx="169862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96" name="Rectangle 60"/>
          <p:cNvSpPr>
            <a:spLocks noChangeArrowheads="1"/>
          </p:cNvSpPr>
          <p:nvPr/>
        </p:nvSpPr>
        <p:spPr bwMode="auto">
          <a:xfrm>
            <a:off x="4686300" y="5584825"/>
            <a:ext cx="169863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97" name="Rectangle 61"/>
          <p:cNvSpPr>
            <a:spLocks noChangeArrowheads="1"/>
          </p:cNvSpPr>
          <p:nvPr/>
        </p:nvSpPr>
        <p:spPr bwMode="auto">
          <a:xfrm>
            <a:off x="4829175" y="5584825"/>
            <a:ext cx="169863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98" name="Rectangle 62"/>
          <p:cNvSpPr>
            <a:spLocks noChangeArrowheads="1"/>
          </p:cNvSpPr>
          <p:nvPr/>
        </p:nvSpPr>
        <p:spPr bwMode="auto">
          <a:xfrm>
            <a:off x="4973638" y="5584825"/>
            <a:ext cx="169862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99" name="Rectangle 63"/>
          <p:cNvSpPr>
            <a:spLocks noChangeArrowheads="1"/>
          </p:cNvSpPr>
          <p:nvPr/>
        </p:nvSpPr>
        <p:spPr bwMode="auto">
          <a:xfrm>
            <a:off x="3676650" y="5764213"/>
            <a:ext cx="169863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00" name="Rectangle 64"/>
          <p:cNvSpPr>
            <a:spLocks noChangeArrowheads="1"/>
          </p:cNvSpPr>
          <p:nvPr/>
        </p:nvSpPr>
        <p:spPr bwMode="auto">
          <a:xfrm>
            <a:off x="3821113" y="5765800"/>
            <a:ext cx="169862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01" name="Rectangle 65"/>
          <p:cNvSpPr>
            <a:spLocks noChangeArrowheads="1"/>
          </p:cNvSpPr>
          <p:nvPr/>
        </p:nvSpPr>
        <p:spPr bwMode="auto">
          <a:xfrm>
            <a:off x="3965575" y="5764213"/>
            <a:ext cx="169863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02" name="Rectangle 66"/>
          <p:cNvSpPr>
            <a:spLocks noChangeArrowheads="1"/>
          </p:cNvSpPr>
          <p:nvPr/>
        </p:nvSpPr>
        <p:spPr bwMode="auto">
          <a:xfrm>
            <a:off x="4110038" y="5765800"/>
            <a:ext cx="169862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03" name="Rectangle 67"/>
          <p:cNvSpPr>
            <a:spLocks noChangeArrowheads="1"/>
          </p:cNvSpPr>
          <p:nvPr/>
        </p:nvSpPr>
        <p:spPr bwMode="auto">
          <a:xfrm>
            <a:off x="4252913" y="5764213"/>
            <a:ext cx="169862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04" name="Rectangle 68"/>
          <p:cNvSpPr>
            <a:spLocks noChangeArrowheads="1"/>
          </p:cNvSpPr>
          <p:nvPr/>
        </p:nvSpPr>
        <p:spPr bwMode="auto">
          <a:xfrm>
            <a:off x="4397375" y="5765800"/>
            <a:ext cx="169863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05" name="Rectangle 69"/>
          <p:cNvSpPr>
            <a:spLocks noChangeArrowheads="1"/>
          </p:cNvSpPr>
          <p:nvPr/>
        </p:nvSpPr>
        <p:spPr bwMode="auto">
          <a:xfrm>
            <a:off x="4541838" y="5764213"/>
            <a:ext cx="169862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06" name="Rectangle 70"/>
          <p:cNvSpPr>
            <a:spLocks noChangeArrowheads="1"/>
          </p:cNvSpPr>
          <p:nvPr/>
        </p:nvSpPr>
        <p:spPr bwMode="auto">
          <a:xfrm>
            <a:off x="4686300" y="5765800"/>
            <a:ext cx="169863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07" name="Rectangle 71"/>
          <p:cNvSpPr>
            <a:spLocks noChangeArrowheads="1"/>
          </p:cNvSpPr>
          <p:nvPr/>
        </p:nvSpPr>
        <p:spPr bwMode="auto">
          <a:xfrm>
            <a:off x="4829175" y="5764213"/>
            <a:ext cx="169863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08" name="Rectangle 72"/>
          <p:cNvSpPr>
            <a:spLocks noChangeArrowheads="1"/>
          </p:cNvSpPr>
          <p:nvPr/>
        </p:nvSpPr>
        <p:spPr bwMode="auto">
          <a:xfrm>
            <a:off x="4973638" y="5765800"/>
            <a:ext cx="169862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09" name="Rectangle 73"/>
          <p:cNvSpPr>
            <a:spLocks noChangeArrowheads="1"/>
          </p:cNvSpPr>
          <p:nvPr/>
        </p:nvSpPr>
        <p:spPr bwMode="auto">
          <a:xfrm>
            <a:off x="3676650" y="5945188"/>
            <a:ext cx="169863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10" name="Rectangle 74"/>
          <p:cNvSpPr>
            <a:spLocks noChangeArrowheads="1"/>
          </p:cNvSpPr>
          <p:nvPr/>
        </p:nvSpPr>
        <p:spPr bwMode="auto">
          <a:xfrm>
            <a:off x="3821113" y="5945188"/>
            <a:ext cx="169862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11" name="Rectangle 75"/>
          <p:cNvSpPr>
            <a:spLocks noChangeArrowheads="1"/>
          </p:cNvSpPr>
          <p:nvPr/>
        </p:nvSpPr>
        <p:spPr bwMode="auto">
          <a:xfrm>
            <a:off x="3965575" y="5945188"/>
            <a:ext cx="169863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12" name="Rectangle 76"/>
          <p:cNvSpPr>
            <a:spLocks noChangeArrowheads="1"/>
          </p:cNvSpPr>
          <p:nvPr/>
        </p:nvSpPr>
        <p:spPr bwMode="auto">
          <a:xfrm>
            <a:off x="4110038" y="5945188"/>
            <a:ext cx="169862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13" name="Rectangle 77"/>
          <p:cNvSpPr>
            <a:spLocks noChangeArrowheads="1"/>
          </p:cNvSpPr>
          <p:nvPr/>
        </p:nvSpPr>
        <p:spPr bwMode="auto">
          <a:xfrm>
            <a:off x="4252913" y="5945188"/>
            <a:ext cx="169862" cy="179387"/>
          </a:xfrm>
          <a:prstGeom prst="rect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14" name="Rectangle 78"/>
          <p:cNvSpPr>
            <a:spLocks noChangeArrowheads="1"/>
          </p:cNvSpPr>
          <p:nvPr/>
        </p:nvSpPr>
        <p:spPr bwMode="auto">
          <a:xfrm>
            <a:off x="4397375" y="5945188"/>
            <a:ext cx="169863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15" name="Rectangle 79"/>
          <p:cNvSpPr>
            <a:spLocks noChangeArrowheads="1"/>
          </p:cNvSpPr>
          <p:nvPr/>
        </p:nvSpPr>
        <p:spPr bwMode="auto">
          <a:xfrm>
            <a:off x="4541838" y="5945188"/>
            <a:ext cx="169862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16" name="Rectangle 80"/>
          <p:cNvSpPr>
            <a:spLocks noChangeArrowheads="1"/>
          </p:cNvSpPr>
          <p:nvPr/>
        </p:nvSpPr>
        <p:spPr bwMode="auto">
          <a:xfrm>
            <a:off x="4686300" y="5945188"/>
            <a:ext cx="169863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17" name="Rectangle 81"/>
          <p:cNvSpPr>
            <a:spLocks noChangeArrowheads="1"/>
          </p:cNvSpPr>
          <p:nvPr/>
        </p:nvSpPr>
        <p:spPr bwMode="auto">
          <a:xfrm>
            <a:off x="4829175" y="5945188"/>
            <a:ext cx="169863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18" name="Rectangle 82"/>
          <p:cNvSpPr>
            <a:spLocks noChangeArrowheads="1"/>
          </p:cNvSpPr>
          <p:nvPr/>
        </p:nvSpPr>
        <p:spPr bwMode="auto">
          <a:xfrm>
            <a:off x="4973638" y="5945188"/>
            <a:ext cx="169862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19" name="Rectangle 83"/>
          <p:cNvSpPr>
            <a:spLocks noChangeArrowheads="1"/>
          </p:cNvSpPr>
          <p:nvPr/>
        </p:nvSpPr>
        <p:spPr bwMode="auto">
          <a:xfrm>
            <a:off x="3676650" y="6124575"/>
            <a:ext cx="169863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20" name="Rectangle 84"/>
          <p:cNvSpPr>
            <a:spLocks noChangeArrowheads="1"/>
          </p:cNvSpPr>
          <p:nvPr/>
        </p:nvSpPr>
        <p:spPr bwMode="auto">
          <a:xfrm>
            <a:off x="3821113" y="6124575"/>
            <a:ext cx="169862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21" name="Rectangle 85"/>
          <p:cNvSpPr>
            <a:spLocks noChangeArrowheads="1"/>
          </p:cNvSpPr>
          <p:nvPr/>
        </p:nvSpPr>
        <p:spPr bwMode="auto">
          <a:xfrm>
            <a:off x="3965575" y="6124575"/>
            <a:ext cx="169863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22" name="Rectangle 86"/>
          <p:cNvSpPr>
            <a:spLocks noChangeArrowheads="1"/>
          </p:cNvSpPr>
          <p:nvPr/>
        </p:nvSpPr>
        <p:spPr bwMode="auto">
          <a:xfrm>
            <a:off x="4110038" y="6124575"/>
            <a:ext cx="169862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23" name="Rectangle 87"/>
          <p:cNvSpPr>
            <a:spLocks noChangeArrowheads="1"/>
          </p:cNvSpPr>
          <p:nvPr/>
        </p:nvSpPr>
        <p:spPr bwMode="auto">
          <a:xfrm>
            <a:off x="4252913" y="6124575"/>
            <a:ext cx="169862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24" name="Rectangle 88"/>
          <p:cNvSpPr>
            <a:spLocks noChangeArrowheads="1"/>
          </p:cNvSpPr>
          <p:nvPr/>
        </p:nvSpPr>
        <p:spPr bwMode="auto">
          <a:xfrm>
            <a:off x="4397375" y="6124575"/>
            <a:ext cx="169863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25" name="Rectangle 89"/>
          <p:cNvSpPr>
            <a:spLocks noChangeArrowheads="1"/>
          </p:cNvSpPr>
          <p:nvPr/>
        </p:nvSpPr>
        <p:spPr bwMode="auto">
          <a:xfrm>
            <a:off x="4541838" y="6124575"/>
            <a:ext cx="169862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26" name="Rectangle 90"/>
          <p:cNvSpPr>
            <a:spLocks noChangeArrowheads="1"/>
          </p:cNvSpPr>
          <p:nvPr/>
        </p:nvSpPr>
        <p:spPr bwMode="auto">
          <a:xfrm>
            <a:off x="4686300" y="6124575"/>
            <a:ext cx="169863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27" name="Rectangle 91"/>
          <p:cNvSpPr>
            <a:spLocks noChangeArrowheads="1"/>
          </p:cNvSpPr>
          <p:nvPr/>
        </p:nvSpPr>
        <p:spPr bwMode="auto">
          <a:xfrm>
            <a:off x="4829175" y="6124575"/>
            <a:ext cx="169863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28" name="Rectangle 92"/>
          <p:cNvSpPr>
            <a:spLocks noChangeArrowheads="1"/>
          </p:cNvSpPr>
          <p:nvPr/>
        </p:nvSpPr>
        <p:spPr bwMode="auto">
          <a:xfrm>
            <a:off x="4973638" y="6124575"/>
            <a:ext cx="169862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29" name="Rectangle 93"/>
          <p:cNvSpPr>
            <a:spLocks noChangeArrowheads="1"/>
          </p:cNvSpPr>
          <p:nvPr/>
        </p:nvSpPr>
        <p:spPr bwMode="auto">
          <a:xfrm>
            <a:off x="5118100" y="4684713"/>
            <a:ext cx="169863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0" name="Rectangle 94"/>
          <p:cNvSpPr>
            <a:spLocks noChangeArrowheads="1"/>
          </p:cNvSpPr>
          <p:nvPr/>
        </p:nvSpPr>
        <p:spPr bwMode="auto">
          <a:xfrm>
            <a:off x="5118100" y="4865688"/>
            <a:ext cx="169863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1" name="Rectangle 95"/>
          <p:cNvSpPr>
            <a:spLocks noChangeArrowheads="1"/>
          </p:cNvSpPr>
          <p:nvPr/>
        </p:nvSpPr>
        <p:spPr bwMode="auto">
          <a:xfrm>
            <a:off x="5118100" y="5045075"/>
            <a:ext cx="169863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2" name="Rectangle 96"/>
          <p:cNvSpPr>
            <a:spLocks noChangeArrowheads="1"/>
          </p:cNvSpPr>
          <p:nvPr/>
        </p:nvSpPr>
        <p:spPr bwMode="auto">
          <a:xfrm>
            <a:off x="5118100" y="5226050"/>
            <a:ext cx="169863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3" name="Rectangle 97"/>
          <p:cNvSpPr>
            <a:spLocks noChangeArrowheads="1"/>
          </p:cNvSpPr>
          <p:nvPr/>
        </p:nvSpPr>
        <p:spPr bwMode="auto">
          <a:xfrm>
            <a:off x="5118100" y="5405438"/>
            <a:ext cx="169863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4" name="Rectangle 98"/>
          <p:cNvSpPr>
            <a:spLocks noChangeArrowheads="1"/>
          </p:cNvSpPr>
          <p:nvPr/>
        </p:nvSpPr>
        <p:spPr bwMode="auto">
          <a:xfrm>
            <a:off x="5118100" y="5584825"/>
            <a:ext cx="169863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5" name="Rectangle 99"/>
          <p:cNvSpPr>
            <a:spLocks noChangeArrowheads="1"/>
          </p:cNvSpPr>
          <p:nvPr/>
        </p:nvSpPr>
        <p:spPr bwMode="auto">
          <a:xfrm>
            <a:off x="5118100" y="5765800"/>
            <a:ext cx="169863" cy="179388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6" name="Rectangle 100"/>
          <p:cNvSpPr>
            <a:spLocks noChangeArrowheads="1"/>
          </p:cNvSpPr>
          <p:nvPr/>
        </p:nvSpPr>
        <p:spPr bwMode="auto">
          <a:xfrm>
            <a:off x="5118100" y="5945188"/>
            <a:ext cx="169863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7" name="Rectangle 101"/>
          <p:cNvSpPr>
            <a:spLocks noChangeArrowheads="1"/>
          </p:cNvSpPr>
          <p:nvPr/>
        </p:nvSpPr>
        <p:spPr bwMode="auto">
          <a:xfrm>
            <a:off x="5118100" y="6126163"/>
            <a:ext cx="169863" cy="179387"/>
          </a:xfrm>
          <a:prstGeom prst="rect">
            <a:avLst/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501EF97-EFF0-49D7-9640-0901C7226A9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182563" y="593725"/>
            <a:ext cx="8686800" cy="881063"/>
          </a:xfrm>
          <a:ln/>
        </p:spPr>
        <p:txBody>
          <a:bodyPr tIns="70416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/>
              <a:t>Objectives: Minimize Runtime, Layout, and Memory Sizes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6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82563" y="1874838"/>
                <a:ext cx="8686800" cy="4575175"/>
              </a:xfrm>
              <a:ln/>
            </p:spPr>
            <p:txBody>
              <a:bodyPr tIns="65124"/>
              <a:lstStyle/>
              <a:p>
                <a: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altLang="en-US" sz="2200" dirty="0" smtClean="0"/>
                  <a:t>Layout (final GDS) size results in usability limitations as well as increases data transfer times </a:t>
                </a:r>
              </a:p>
              <a:p>
                <a: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altLang="en-US" sz="2200" dirty="0"/>
                  <a:t>Layout hierarchy can be exploited to significantly reduce layout size</a:t>
                </a:r>
              </a:p>
              <a:p>
                <a: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altLang="en-US" sz="2200" dirty="0"/>
                  <a:t>Multiple cores can be used to minimize runtime.</a:t>
                </a:r>
              </a:p>
              <a:p>
                <a: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altLang="en-US" sz="2200" dirty="0"/>
                  <a:t>Runtime accounts for 15% </a:t>
                </a:r>
                <a:r>
                  <a:rPr lang="en-US" altLang="en-US" sz="2200" dirty="0" smtClean="0"/>
                  <a:t>of </a:t>
                </a:r>
                <a:r>
                  <a:rPr lang="en-US" altLang="en-US" sz="2200" dirty="0"/>
                  <a:t>final </a:t>
                </a:r>
                <a:r>
                  <a:rPr lang="en-US" altLang="en-US" sz="2200" dirty="0" smtClean="0"/>
                  <a:t>score </a:t>
                </a:r>
                <a:r>
                  <a:rPr lang="en-US" altLang="en-US" sz="22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US" altLang="en-US" sz="2200" dirty="0"/>
                  <a:t> ) </a:t>
                </a:r>
                <a:r>
                  <a:rPr lang="en-US" altLang="en-US" sz="2200" dirty="0" smtClean="0"/>
                  <a:t>; </a:t>
                </a:r>
                <a:r>
                  <a:rPr lang="en-US" altLang="en-US" sz="2200" dirty="0"/>
                  <a:t>whereas layout and memory size 5% </a:t>
                </a:r>
                <a:r>
                  <a:rPr lang="en-US" altLang="en-US" sz="2200" dirty="0" smtClean="0"/>
                  <a:t>each </a:t>
                </a:r>
                <a:r>
                  <a:rPr lang="en-US" altLang="en-US" sz="22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05</m:t>
                    </m:r>
                  </m:oMath>
                </a14:m>
                <a:r>
                  <a:rPr lang="en-US" altLang="en-US" sz="2200" dirty="0"/>
                  <a:t> ) </a:t>
                </a:r>
                <a:endParaRPr lang="en-US" altLang="en-US" sz="2200" dirty="0"/>
              </a:p>
            </p:txBody>
          </p:sp>
        </mc:Choice>
        <mc:Fallback>
          <p:sp>
            <p:nvSpPr>
              <p:cNvPr id="1536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2563" y="1874838"/>
                <a:ext cx="8686800" cy="4575175"/>
              </a:xfrm>
              <a:blipFill rotWithShape="0">
                <a:blip r:embed="rId3"/>
                <a:stretch>
                  <a:fillRect t="-93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F366DE3-5BB1-4A21-912C-EC51D2370FC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182563" y="593725"/>
            <a:ext cx="8686800" cy="731838"/>
          </a:xfrm>
          <a:ln/>
        </p:spPr>
        <p:txBody>
          <a:bodyPr tIns="70416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/>
              <a:t>Evaluation System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563" y="1874838"/>
            <a:ext cx="8686800" cy="4575175"/>
          </a:xfrm>
          <a:ln/>
        </p:spPr>
        <p:txBody>
          <a:bodyPr tIns="65124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200"/>
              <a:t>Only open-source solvers can be used. Stand-alone tools that may require special licenses may not be used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200"/>
              <a:t>Compiled programs are run on a system with four central processing units (CPU) with eight cores each. Each core has a 256KB L2 cache, and each CPU has a 20MB L3 cache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200"/>
              <a:t>Core speed is 2.6GHz according to ``/proc/cpuinfo" file. Specifications indicate 2GHz with 2.8GHz at turbo boost for this processor model. The processors run at 95W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200"/>
              <a:t>Memory of the system is 64GB DDR3-1600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6D72302-2C1D-4C3D-B4C7-019522EA4BD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182563" y="593725"/>
            <a:ext cx="8686800" cy="731838"/>
          </a:xfrm>
          <a:ln/>
        </p:spPr>
        <p:txBody>
          <a:bodyPr tIns="70416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/>
              <a:t>Evaluation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10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82563" y="1874838"/>
                <a:ext cx="8686800" cy="4746625"/>
              </a:xfrm>
              <a:ln/>
            </p:spPr>
            <p:txBody>
              <a:bodyPr tIns="65124"/>
              <a:lstStyle/>
              <a:p>
                <a: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altLang="en-US" sz="2200" dirty="0"/>
                  <a:t>To compute the score, we merge fills with original hidden design layers. Results with design-rule clean outputs are considered for each portion of the score</a:t>
                </a:r>
              </a:p>
              <a:p>
                <a: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altLang="en-US" sz="2200" dirty="0"/>
                  <a:t>Formula below is used for each </a:t>
                </a:r>
                <a:r>
                  <a:rPr lang="en-US" altLang="en-US" sz="2200" i="1" dirty="0"/>
                  <a:t>X</a:t>
                </a:r>
                <a:r>
                  <a:rPr lang="en-US" altLang="en-US" sz="2200" dirty="0"/>
                  <a:t>, where </a:t>
                </a:r>
                <a:r>
                  <a:rPr lang="en-US" altLang="en-US" sz="2200" i="1" dirty="0"/>
                  <a:t>X</a:t>
                </a:r>
                <a:r>
                  <a:rPr lang="en-US" altLang="en-US" sz="2200" dirty="0"/>
                  <a:t> can be any of performance, variation, runtime, etc. score. Each resultant term is multiplied </a:t>
                </a:r>
                <a:r>
                  <a:rPr lang="en-US" altLang="en-US" sz="2200" dirty="0" smtClean="0"/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en-US" sz="2200" dirty="0" smtClean="0"/>
                  <a:t> and </a:t>
                </a:r>
                <a:r>
                  <a:rPr lang="en-US" altLang="en-US" sz="2200" dirty="0"/>
                  <a:t>summed up to get the final score</a:t>
                </a:r>
              </a:p>
              <a:p>
                <a: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endParaRPr lang="en-US" altLang="en-US" sz="2200" dirty="0"/>
              </a:p>
              <a:p>
                <a: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endParaRPr lang="en-US" altLang="en-US" sz="2200" dirty="0"/>
              </a:p>
              <a:p>
                <a: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endParaRPr lang="en-US" altLang="en-US" sz="2200" dirty="0"/>
              </a:p>
              <a:p>
                <a: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altLang="en-US" sz="2200" dirty="0"/>
                  <a:t>With the formula above using ternary operator, negative scores per item are set to 0, i.e., do not degrade the final score</a:t>
                </a:r>
              </a:p>
              <a:p>
                <a: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altLang="en-US" sz="2200" dirty="0"/>
                  <a:t>All </a:t>
                </a:r>
                <a:r>
                  <a:rPr lang="en-US" altLang="en-US" sz="2200" dirty="0" err="1"/>
                  <a:t>testcases</a:t>
                </a:r>
                <a:r>
                  <a:rPr lang="en-US" altLang="en-US" sz="2200" dirty="0"/>
                  <a:t> furthermore are given equal weight; score averaged</a:t>
                </a:r>
              </a:p>
            </p:txBody>
          </p:sp>
        </mc:Choice>
        <mc:Fallback>
          <p:sp>
            <p:nvSpPr>
              <p:cNvPr id="1741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2563" y="1874838"/>
                <a:ext cx="8686800" cy="4746625"/>
              </a:xfrm>
              <a:blipFill rotWithShape="0">
                <a:blip r:embed="rId3"/>
                <a:stretch>
                  <a:fillRect t="-900" r="-1123" b="-3085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4233863"/>
            <a:ext cx="40957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8F838CF-3165-4C89-BC7B-F6023AA6882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182563" y="593725"/>
            <a:ext cx="8686800" cy="731838"/>
          </a:xfrm>
          <a:ln/>
        </p:spPr>
        <p:txBody>
          <a:bodyPr tIns="70416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/>
              <a:t>Analysis of and Prevention Against Trivial Solutions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563" y="1874838"/>
            <a:ext cx="8686800" cy="4575175"/>
          </a:xfrm>
          <a:ln/>
        </p:spPr>
        <p:txBody>
          <a:bodyPr tIns="65124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200"/>
              <a:t>We have used both no-fill and max-fill solutions to analyze trivial solutions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200"/>
              <a:t>These solutions are not DRC-clean, but provide good targets for performance score parameters if carefully used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200"/>
              <a:t>Outlier score is normalized by multiplying with variation score against max-fill trivial solution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200"/>
              <a:t>Results with non-zero performance and variation scores only got scored for runtime, size, memory, and line outliers. They are set to 0 otherwise against trivial solutions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220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A5B8694-27C9-493F-B196-976FE95E98C9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17" name="Footer Placeholder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57" name="Rectangle 1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182563" y="593725"/>
                <a:ext cx="8686800" cy="731838"/>
              </a:xfrm>
              <a:ln/>
            </p:spPr>
            <p:txBody>
              <a:bodyPr tIns="70416"/>
              <a:lstStyle/>
              <a:p>
                <a: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altLang="en-US" sz="2800" dirty="0" smtClean="0"/>
                  <a:t>Tuning Parameters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en-US" sz="2800" dirty="0" smtClean="0"/>
                  <a:t>) </a:t>
                </a:r>
                <a:r>
                  <a:rPr lang="en-US" altLang="en-US" sz="2800" dirty="0"/>
                  <a:t>for Contest </a:t>
                </a:r>
              </a:p>
            </p:txBody>
          </p:sp>
        </mc:Choice>
        <mc:Fallback>
          <p:sp>
            <p:nvSpPr>
              <p:cNvPr id="19457" name="Rectang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2563" y="593725"/>
                <a:ext cx="8686800" cy="731838"/>
              </a:xfrm>
              <a:blipFill rotWithShape="0">
                <a:blip r:embed="rId3"/>
                <a:stretch>
                  <a:fillRect l="-1474" t="-916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458" name="Group 2"/>
          <p:cNvGraphicFramePr>
            <a:graphicFrameLocks noGrp="1"/>
          </p:cNvGraphicFramePr>
          <p:nvPr/>
        </p:nvGraphicFramePr>
        <p:xfrm>
          <a:off x="398463" y="1422400"/>
          <a:ext cx="8347075" cy="2521399"/>
        </p:xfrm>
        <a:graphic>
          <a:graphicData uri="http://schemas.openxmlformats.org/drawingml/2006/table">
            <a:tbl>
              <a:tblPr/>
              <a:tblGrid>
                <a:gridCol w="815975"/>
                <a:gridCol w="1198562"/>
                <a:gridCol w="995363"/>
                <a:gridCol w="1057275"/>
                <a:gridCol w="1100137"/>
                <a:gridCol w="920750"/>
                <a:gridCol w="920750"/>
                <a:gridCol w="1338263"/>
              </a:tblGrid>
              <a:tr h="788988">
                <a:tc>
                  <a:txBody>
                    <a:bodyPr/>
                    <a:lstStyle>
                      <a:lvl1pPr marL="173038" indent="-173038">
                        <a:spcBef>
                          <a:spcPts val="1213"/>
                        </a:spcBef>
                        <a:buSzPct val="5500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511175" indent="-163513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 marL="858838" indent="-173038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206500" indent="-173038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 marL="1535113" indent="-163513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19923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4495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29067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3639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55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endParaRPr kumimoji="0" lang="en-GB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67968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3038" indent="-173038">
                        <a:spcBef>
                          <a:spcPts val="1213"/>
                        </a:spcBef>
                        <a:buSzPct val="5500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511175" indent="-163513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 marL="858838" indent="-173038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206500" indent="-173038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 marL="1535113" indent="-163513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19923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4495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29067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3639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55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SimSun" panose="02010600030101010101" pitchFamily="2" charset="-122"/>
                          <a:cs typeface="Arial Unicode MS" panose="020B0604020202020204" pitchFamily="34" charset="-128"/>
                        </a:rPr>
                        <a:t>Performance Degrade</a:t>
                      </a:r>
                    </a:p>
                  </a:txBody>
                  <a:tcPr marL="90000" marR="90000" marT="46800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3038" indent="-173038">
                        <a:spcBef>
                          <a:spcPts val="1213"/>
                        </a:spcBef>
                        <a:buSzPct val="5500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511175" indent="-163513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 marL="858838" indent="-173038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206500" indent="-173038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 marL="1535113" indent="-163513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19923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4495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29067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3639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55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SimSun" panose="02010600030101010101" pitchFamily="2" charset="-122"/>
                          <a:cs typeface="Arial Unicode MS" panose="020B0604020202020204" pitchFamily="34" charset="-128"/>
                        </a:rPr>
                        <a:t>Variation</a:t>
                      </a:r>
                    </a:p>
                  </a:txBody>
                  <a:tcPr marL="90000" marR="90000" marT="46800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3038" indent="-173038">
                        <a:spcBef>
                          <a:spcPts val="1213"/>
                        </a:spcBef>
                        <a:buSzPct val="5500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511175" indent="-163513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 marL="858838" indent="-173038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206500" indent="-173038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 marL="1535113" indent="-163513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19923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4495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29067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3639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55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SimSun" panose="02010600030101010101" pitchFamily="2" charset="-122"/>
                          <a:cs typeface="Arial Unicode MS" panose="020B0604020202020204" pitchFamily="34" charset="-128"/>
                        </a:rPr>
                        <a:t>Runtime (s)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55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Gothic" panose="020B0609070205080204" pitchFamily="49" charset="-128"/>
                      </a:endParaRPr>
                    </a:p>
                  </a:txBody>
                  <a:tcPr marL="90000" marR="90000" marT="46800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3038" indent="-173038">
                        <a:spcBef>
                          <a:spcPts val="1213"/>
                        </a:spcBef>
                        <a:buSzPct val="5500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511175" indent="-163513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 marL="858838" indent="-173038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206500" indent="-173038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 marL="1535113" indent="-163513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19923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4495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29067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3639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55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SimSun" panose="02010600030101010101" pitchFamily="2" charset="-122"/>
                          <a:cs typeface="Arial Unicode MS" panose="020B0604020202020204" pitchFamily="34" charset="-128"/>
                        </a:rPr>
                        <a:t>Size (Mb)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55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Gothic" panose="020B0609070205080204" pitchFamily="49" charset="-128"/>
                      </a:endParaRPr>
                    </a:p>
                  </a:txBody>
                  <a:tcPr marL="90000" marR="90000" marT="46800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3038" indent="-173038">
                        <a:spcBef>
                          <a:spcPts val="1213"/>
                        </a:spcBef>
                        <a:buSzPct val="5500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511175" indent="-163513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 marL="858838" indent="-173038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206500" indent="-173038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 marL="1535113" indent="-163513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19923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4495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29067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3639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55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SimSun" panose="02010600030101010101" pitchFamily="2" charset="-122"/>
                          <a:cs typeface="Arial Unicode MS" panose="020B0604020202020204" pitchFamily="34" charset="-128"/>
                        </a:rPr>
                        <a:t>Memory (Mb)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55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Gothic" panose="020B0609070205080204" pitchFamily="49" charset="-128"/>
                      </a:endParaRPr>
                    </a:p>
                  </a:txBody>
                  <a:tcPr marL="90000" marR="90000" marT="46800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3038" indent="-173038">
                        <a:spcBef>
                          <a:spcPts val="1213"/>
                        </a:spcBef>
                        <a:buSzPct val="5500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511175" indent="-163513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 marL="858838" indent="-173038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206500" indent="-173038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 marL="1535113" indent="-163513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19923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4495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29067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3639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55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SimSun" panose="02010600030101010101" pitchFamily="2" charset="-122"/>
                          <a:cs typeface="Arial Unicode MS" panose="020B0604020202020204" pitchFamily="34" charset="-128"/>
                        </a:rPr>
                        <a:t>Line Hotspot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55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Gothic" panose="020B0609070205080204" pitchFamily="49" charset="-128"/>
                      </a:endParaRPr>
                    </a:p>
                  </a:txBody>
                  <a:tcPr marL="90000" marR="90000" marT="46800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3038" indent="-173038">
                        <a:spcBef>
                          <a:spcPts val="1213"/>
                        </a:spcBef>
                        <a:buSzPct val="5500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511175" indent="-163513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 marL="858838" indent="-173038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206500" indent="-173038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 marL="1535113" indent="-163513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19923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4495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29067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3639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55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SimSun" panose="02010600030101010101" pitchFamily="2" charset="-122"/>
                          <a:cs typeface="Arial Unicode MS" panose="020B0604020202020204" pitchFamily="34" charset="-128"/>
                        </a:rPr>
                        <a:t>Normalized Outlier</a:t>
                      </a:r>
                    </a:p>
                  </a:txBody>
                  <a:tcPr marL="90000" marR="90000" marT="46800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>
                      <a:lvl1pPr marL="173038" indent="-173038">
                        <a:spcBef>
                          <a:spcPts val="1213"/>
                        </a:spcBef>
                        <a:buSzPct val="5500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511175" indent="-163513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 marL="858838" indent="-173038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206500" indent="-173038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 marL="1535113" indent="-163513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19923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4495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29067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3639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55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SimSun" panose="02010600030101010101" pitchFamily="2" charset="-122"/>
                          <a:cs typeface="Arial Unicode MS" panose="020B0604020202020204" pitchFamily="34" charset="-128"/>
                        </a:rPr>
                        <a:t>s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55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Gothic" panose="020B0609070205080204" pitchFamily="49" charset="-128"/>
                      </a:endParaRPr>
                    </a:p>
                  </a:txBody>
                  <a:tcPr marL="90000" marR="90000" marT="46800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3038" indent="-173038">
                        <a:spcBef>
                          <a:spcPts val="1213"/>
                        </a:spcBef>
                        <a:buSzPct val="5500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511175" indent="-163513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 marL="858838" indent="-173038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206500" indent="-173038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 marL="1535113" indent="-163513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19923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4495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29067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3639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55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SimSun" panose="02010600030101010101" pitchFamily="2" charset="-122"/>
                          <a:cs typeface="Arial Unicode MS" panose="020B0604020202020204" pitchFamily="34" charset="-128"/>
                        </a:rPr>
                        <a:t>79154</a:t>
                      </a:r>
                    </a:p>
                  </a:txBody>
                  <a:tcPr marL="90000" marR="90000" marT="46800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3038" indent="-173038">
                        <a:spcBef>
                          <a:spcPts val="1213"/>
                        </a:spcBef>
                        <a:buSzPct val="5500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511175" indent="-163513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 marL="858838" indent="-173038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206500" indent="-173038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 marL="1535113" indent="-163513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19923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4495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29067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3639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55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SimSun" panose="02010600030101010101" pitchFamily="2" charset="-122"/>
                          <a:cs typeface="Arial Unicode MS" panose="020B0604020202020204" pitchFamily="34" charset="-128"/>
                        </a:rPr>
                        <a:t>0.077</a:t>
                      </a:r>
                    </a:p>
                  </a:txBody>
                  <a:tcPr marL="90000" marR="90000" marT="46800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3038" indent="-173038">
                        <a:spcBef>
                          <a:spcPts val="1213"/>
                        </a:spcBef>
                        <a:buSzPct val="5500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511175" indent="-163513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 marL="858838" indent="-173038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206500" indent="-173038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 marL="1535113" indent="-163513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19923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4495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29067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3639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55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SimSun" panose="02010600030101010101" pitchFamily="2" charset="-122"/>
                          <a:cs typeface="Arial Unicode MS" panose="020B0604020202020204" pitchFamily="34" charset="-128"/>
                        </a:rPr>
                        <a:t>60</a:t>
                      </a:r>
                    </a:p>
                  </a:txBody>
                  <a:tcPr marL="90000" marR="90000" marT="46800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3038" indent="-173038">
                        <a:spcBef>
                          <a:spcPts val="1213"/>
                        </a:spcBef>
                        <a:buSzPct val="5500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511175" indent="-163513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 marL="858838" indent="-173038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206500" indent="-173038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 marL="1535113" indent="-163513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19923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4495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29067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3639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55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SimSun" panose="02010600030101010101" pitchFamily="2" charset="-122"/>
                          <a:cs typeface="Arial Unicode MS" panose="020B0604020202020204" pitchFamily="34" charset="-128"/>
                        </a:rPr>
                        <a:t>32</a:t>
                      </a:r>
                    </a:p>
                  </a:txBody>
                  <a:tcPr marL="90000" marR="90000" marT="46800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3038" indent="-173038">
                        <a:spcBef>
                          <a:spcPts val="1213"/>
                        </a:spcBef>
                        <a:buSzPct val="5500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511175" indent="-163513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 marL="858838" indent="-173038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206500" indent="-173038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 marL="1535113" indent="-163513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19923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4495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29067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3639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55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SimSun" panose="02010600030101010101" pitchFamily="2" charset="-122"/>
                          <a:cs typeface="Arial Unicode MS" panose="020B0604020202020204" pitchFamily="34" charset="-128"/>
                        </a:rPr>
                        <a:t>1024</a:t>
                      </a:r>
                    </a:p>
                  </a:txBody>
                  <a:tcPr marL="90000" marR="90000" marT="46800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3038" indent="-173038">
                        <a:spcBef>
                          <a:spcPts val="1213"/>
                        </a:spcBef>
                        <a:buSzPct val="5500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511175" indent="-163513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 marL="858838" indent="-173038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206500" indent="-173038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 marL="1535113" indent="-163513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19923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4495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29067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3639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55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SimSun" panose="02010600030101010101" pitchFamily="2" charset="-122"/>
                          <a:cs typeface="Arial Unicode MS" panose="020B0604020202020204" pitchFamily="34" charset="-128"/>
                        </a:rPr>
                        <a:t>11.758</a:t>
                      </a:r>
                    </a:p>
                  </a:txBody>
                  <a:tcPr marL="90000" marR="90000" marT="46800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3038" indent="-173038">
                        <a:spcBef>
                          <a:spcPts val="1213"/>
                        </a:spcBef>
                        <a:buSzPct val="5500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511175" indent="-163513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 marL="858838" indent="-173038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206500" indent="-173038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 marL="1535113" indent="-163513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19923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4495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29067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3639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55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SimSun" panose="02010600030101010101" pitchFamily="2" charset="-122"/>
                          <a:cs typeface="Arial Unicode MS" panose="020B0604020202020204" pitchFamily="34" charset="-128"/>
                        </a:rPr>
                        <a:t>0.014319</a:t>
                      </a:r>
                    </a:p>
                  </a:txBody>
                  <a:tcPr marL="90000" marR="90000" marT="46800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>
                      <a:lvl1pPr marL="173038" indent="-173038">
                        <a:spcBef>
                          <a:spcPts val="1213"/>
                        </a:spcBef>
                        <a:buSzPct val="5500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511175" indent="-163513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 marL="858838" indent="-173038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206500" indent="-173038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 marL="1535113" indent="-163513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19923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4495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29067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3639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55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SimSun" panose="02010600030101010101" pitchFamily="2" charset="-122"/>
                          <a:cs typeface="Arial Unicode MS" panose="020B0604020202020204" pitchFamily="34" charset="-128"/>
                        </a:rPr>
                        <a:t>b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55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Gothic" panose="020B0609070205080204" pitchFamily="49" charset="-128"/>
                      </a:endParaRPr>
                    </a:p>
                  </a:txBody>
                  <a:tcPr marL="90000" marR="90000" marT="46800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3038" indent="-173038">
                        <a:spcBef>
                          <a:spcPts val="1213"/>
                        </a:spcBef>
                        <a:buSzPct val="5500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511175" indent="-163513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 marL="858838" indent="-173038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206500" indent="-173038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 marL="1535113" indent="-163513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19923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4495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29067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3639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55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SimSun" panose="02010600030101010101" pitchFamily="2" charset="-122"/>
                          <a:cs typeface="Arial Unicode MS" panose="020B0604020202020204" pitchFamily="34" charset="-128"/>
                        </a:rPr>
                        <a:t>6111303</a:t>
                      </a:r>
                    </a:p>
                  </a:txBody>
                  <a:tcPr marL="90000" marR="90000" marT="46800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3038" indent="-173038">
                        <a:spcBef>
                          <a:spcPts val="1213"/>
                        </a:spcBef>
                        <a:buSzPct val="5500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511175" indent="-163513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 marL="858838" indent="-173038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206500" indent="-173038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 marL="1535113" indent="-163513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19923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4495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29067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3639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55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SimSun" panose="02010600030101010101" pitchFamily="2" charset="-122"/>
                          <a:cs typeface="Arial Unicode MS" panose="020B0604020202020204" pitchFamily="34" charset="-128"/>
                        </a:rPr>
                        <a:t>0.517</a:t>
                      </a:r>
                    </a:p>
                  </a:txBody>
                  <a:tcPr marL="90000" marR="90000" marT="46800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3038" indent="-173038">
                        <a:spcBef>
                          <a:spcPts val="1213"/>
                        </a:spcBef>
                        <a:buSzPct val="5500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511175" indent="-163513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 marL="858838" indent="-173038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206500" indent="-173038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 marL="1535113" indent="-163513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19923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4495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29067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3639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55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SimSun" panose="02010600030101010101" pitchFamily="2" charset="-122"/>
                          <a:cs typeface="Arial Unicode MS" panose="020B0604020202020204" pitchFamily="34" charset="-128"/>
                        </a:rPr>
                        <a:t>600</a:t>
                      </a:r>
                    </a:p>
                  </a:txBody>
                  <a:tcPr marL="90000" marR="90000" marT="46800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3038" indent="-173038">
                        <a:spcBef>
                          <a:spcPts val="1213"/>
                        </a:spcBef>
                        <a:buSzPct val="5500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511175" indent="-163513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 marL="858838" indent="-173038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206500" indent="-173038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 marL="1535113" indent="-163513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19923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4495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29067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3639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55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SimSun" panose="02010600030101010101" pitchFamily="2" charset="-122"/>
                          <a:cs typeface="Arial Unicode MS" panose="020B0604020202020204" pitchFamily="34" charset="-128"/>
                        </a:rPr>
                        <a:t>2048</a:t>
                      </a:r>
                    </a:p>
                  </a:txBody>
                  <a:tcPr marL="90000" marR="90000" marT="46800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3038" indent="-173038">
                        <a:spcBef>
                          <a:spcPts val="1213"/>
                        </a:spcBef>
                        <a:buSzPct val="5500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511175" indent="-163513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 marL="858838" indent="-173038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206500" indent="-173038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 marL="1535113" indent="-163513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19923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4495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29067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3639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55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SimSun" panose="02010600030101010101" pitchFamily="2" charset="-122"/>
                          <a:cs typeface="Arial Unicode MS" panose="020B0604020202020204" pitchFamily="34" charset="-128"/>
                        </a:rPr>
                        <a:t>32768</a:t>
                      </a:r>
                    </a:p>
                  </a:txBody>
                  <a:tcPr marL="90000" marR="90000" marT="46800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3038" indent="-173038">
                        <a:spcBef>
                          <a:spcPts val="1213"/>
                        </a:spcBef>
                        <a:buSzPct val="5500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511175" indent="-163513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 marL="858838" indent="-173038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206500" indent="-173038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 marL="1535113" indent="-163513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19923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4495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29067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3639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55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SimSun" panose="02010600030101010101" pitchFamily="2" charset="-122"/>
                          <a:cs typeface="Arial Unicode MS" panose="020B0604020202020204" pitchFamily="34" charset="-128"/>
                        </a:rPr>
                        <a:t>3578</a:t>
                      </a:r>
                    </a:p>
                  </a:txBody>
                  <a:tcPr marL="90000" marR="90000" marT="46800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3038" indent="-173038">
                        <a:spcBef>
                          <a:spcPts val="1213"/>
                        </a:spcBef>
                        <a:buSzPct val="5500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511175" indent="-163513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 marL="858838" indent="-173038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206500" indent="-173038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 marL="1535113" indent="-163513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19923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4495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29067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3639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55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SimSun" panose="02010600030101010101" pitchFamily="2" charset="-122"/>
                          <a:cs typeface="Arial Unicode MS" panose="020B0604020202020204" pitchFamily="34" charset="-128"/>
                        </a:rPr>
                        <a:t>22.801251</a:t>
                      </a:r>
                    </a:p>
                  </a:txBody>
                  <a:tcPr marL="90000" marR="90000" marT="46800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>
                      <a:lvl1pPr marL="173038" indent="-173038">
                        <a:spcBef>
                          <a:spcPts val="1213"/>
                        </a:spcBef>
                        <a:buSzPct val="5500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511175" indent="-163513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 marL="858838" indent="-173038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206500" indent="-173038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 marL="1535113" indent="-163513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19923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4495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29067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3639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55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SimSun" panose="02010600030101010101" pitchFamily="2" charset="-122"/>
                          <a:cs typeface="Arial Unicode MS" panose="020B0604020202020204" pitchFamily="34" charset="-128"/>
                        </a:rPr>
                        <a:t>m 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55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Gothic" panose="020B0609070205080204" pitchFamily="49" charset="-128"/>
                      </a:endParaRPr>
                    </a:p>
                  </a:txBody>
                  <a:tcPr marL="90000" marR="90000" marT="46800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3038" indent="-173038">
                        <a:spcBef>
                          <a:spcPts val="1213"/>
                        </a:spcBef>
                        <a:buSzPct val="5500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511175" indent="-163513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 marL="858838" indent="-173038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206500" indent="-173038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 marL="1535113" indent="-163513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19923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4495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29067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3639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55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SimSun" panose="02010600030101010101" pitchFamily="2" charset="-122"/>
                          <a:cs typeface="Arial Unicode MS" panose="020B0604020202020204" pitchFamily="34" charset="-128"/>
                        </a:rPr>
                        <a:t>10276835</a:t>
                      </a:r>
                    </a:p>
                  </a:txBody>
                  <a:tcPr marL="90000" marR="90000" marT="46800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3038" indent="-173038">
                        <a:spcBef>
                          <a:spcPts val="1213"/>
                        </a:spcBef>
                        <a:buSzPct val="5500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511175" indent="-163513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 marL="858838" indent="-173038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206500" indent="-173038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 marL="1535113" indent="-163513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19923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4495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29067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3639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55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SimSun" panose="02010600030101010101" pitchFamily="2" charset="-122"/>
                          <a:cs typeface="Arial Unicode MS" panose="020B0604020202020204" pitchFamily="34" charset="-128"/>
                        </a:rPr>
                        <a:t>0.53</a:t>
                      </a:r>
                    </a:p>
                  </a:txBody>
                  <a:tcPr marL="90000" marR="90000" marT="46800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3038" indent="-173038">
                        <a:spcBef>
                          <a:spcPts val="1213"/>
                        </a:spcBef>
                        <a:buSzPct val="5500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511175" indent="-163513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 marL="858838" indent="-173038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206500" indent="-173038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 marL="1535113" indent="-163513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19923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4495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29067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3639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55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SimSun" panose="02010600030101010101" pitchFamily="2" charset="-122"/>
                          <a:cs typeface="Arial Unicode MS" panose="020B0604020202020204" pitchFamily="34" charset="-128"/>
                        </a:rPr>
                        <a:t>1200</a:t>
                      </a:r>
                    </a:p>
                  </a:txBody>
                  <a:tcPr marL="90000" marR="90000" marT="46800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3038" indent="-173038">
                        <a:spcBef>
                          <a:spcPts val="1213"/>
                        </a:spcBef>
                        <a:buSzPct val="5500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511175" indent="-163513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 marL="858838" indent="-173038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206500" indent="-173038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 marL="1535113" indent="-163513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19923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4495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29067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3639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55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SimSun" panose="02010600030101010101" pitchFamily="2" charset="-122"/>
                          <a:cs typeface="Arial Unicode MS" panose="020B0604020202020204" pitchFamily="34" charset="-128"/>
                        </a:rPr>
                        <a:t>1536</a:t>
                      </a:r>
                    </a:p>
                  </a:txBody>
                  <a:tcPr marL="90000" marR="90000" marT="46800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3038" indent="-173038">
                        <a:spcBef>
                          <a:spcPts val="1213"/>
                        </a:spcBef>
                        <a:buSzPct val="5500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511175" indent="-163513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 marL="858838" indent="-173038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206500" indent="-173038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 marL="1535113" indent="-163513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19923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4495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29067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3639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55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SimSun" panose="02010600030101010101" pitchFamily="2" charset="-122"/>
                          <a:cs typeface="Arial Unicode MS" panose="020B0604020202020204" pitchFamily="34" charset="-128"/>
                        </a:rPr>
                        <a:t>32768</a:t>
                      </a:r>
                    </a:p>
                  </a:txBody>
                  <a:tcPr marL="90000" marR="90000" marT="46800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3038" indent="-173038">
                        <a:spcBef>
                          <a:spcPts val="1213"/>
                        </a:spcBef>
                        <a:buSzPct val="5500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511175" indent="-163513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 marL="858838" indent="-173038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206500" indent="-173038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 marL="1535113" indent="-163513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19923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4495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29067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3639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55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SimSun" panose="02010600030101010101" pitchFamily="2" charset="-122"/>
                          <a:cs typeface="Arial Unicode MS" panose="020B0604020202020204" pitchFamily="34" charset="-128"/>
                        </a:rPr>
                        <a:t>6052</a:t>
                      </a:r>
                    </a:p>
                  </a:txBody>
                  <a:tcPr marL="90000" marR="90000" marT="46800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3038" indent="-173038">
                        <a:spcBef>
                          <a:spcPts val="1213"/>
                        </a:spcBef>
                        <a:buSzPct val="5500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511175" indent="-163513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 marL="858838" indent="-173038">
                        <a:spcBef>
                          <a:spcPts val="100"/>
                        </a:spcBef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206500" indent="-173038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 marL="1535113" indent="-163513">
                        <a:spcBef>
                          <a:spcPts val="438"/>
                        </a:spcBef>
                        <a:buClr>
                          <a:srgbClr val="FFFFFF"/>
                        </a:buClr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19923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4495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29067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363913" indent="-163513" defTabSz="457200" fontAlgn="base" hangingPunct="0">
                        <a:spcBef>
                          <a:spcPts val="438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55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SimSun" panose="02010600030101010101" pitchFamily="2" charset="-122"/>
                          <a:cs typeface="Arial Unicode MS" panose="020B0604020202020204" pitchFamily="34" charset="-128"/>
                        </a:rPr>
                        <a:t>27.56</a:t>
                      </a:r>
                    </a:p>
                  </a:txBody>
                  <a:tcPr marL="90000" marR="90000" marT="46800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567" name="Oval 111"/>
          <p:cNvSpPr>
            <a:spLocks noChangeArrowheads="1"/>
          </p:cNvSpPr>
          <p:nvPr/>
        </p:nvSpPr>
        <p:spPr bwMode="auto">
          <a:xfrm>
            <a:off x="3952875" y="4037013"/>
            <a:ext cx="225425" cy="192087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8" name="Oval 112"/>
          <p:cNvSpPr>
            <a:spLocks noChangeArrowheads="1"/>
          </p:cNvSpPr>
          <p:nvPr/>
        </p:nvSpPr>
        <p:spPr bwMode="auto">
          <a:xfrm>
            <a:off x="4960938" y="4037013"/>
            <a:ext cx="225425" cy="192087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9" name="Oval 113"/>
          <p:cNvSpPr>
            <a:spLocks noChangeArrowheads="1"/>
          </p:cNvSpPr>
          <p:nvPr/>
        </p:nvSpPr>
        <p:spPr bwMode="auto">
          <a:xfrm>
            <a:off x="5897563" y="4037013"/>
            <a:ext cx="225425" cy="192087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0" name="Rectangle 114"/>
          <p:cNvSpPr>
            <a:spLocks noGrp="1" noChangeArrowheads="1"/>
          </p:cNvSpPr>
          <p:nvPr>
            <p:ph type="body" idx="1"/>
          </p:nvPr>
        </p:nvSpPr>
        <p:spPr>
          <a:xfrm>
            <a:off x="182563" y="4592638"/>
            <a:ext cx="8686800" cy="1954212"/>
          </a:xfrm>
          <a:ln/>
        </p:spPr>
        <p:txBody>
          <a:bodyPr tIns="65124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200">
                <a:solidFill>
                  <a:srgbClr val="FF6600"/>
                </a:solidFill>
              </a:rPr>
              <a:t>Runtime, size, and memory</a:t>
            </a:r>
            <a:r>
              <a:rPr lang="en-US" altLang="en-US" sz="2200"/>
              <a:t> picked by checking distribution of results and picking a round number that is close to the maximum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200"/>
              <a:t>Variation score is picked from no-fill trivial solution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200"/>
              <a:t>Other scores are picked as maximum of no-fill and maximum fill trivial solutions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B25392F-56BE-4729-B8FF-5C2F4BE40DF4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5" name="Footer Placeholder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182563" y="593725"/>
            <a:ext cx="8686800" cy="731838"/>
          </a:xfrm>
          <a:ln/>
        </p:spPr>
        <p:txBody>
          <a:bodyPr tIns="70416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/>
              <a:t>Output Examples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4179888"/>
            <a:ext cx="2286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775" y="4202113"/>
            <a:ext cx="2286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4208463"/>
            <a:ext cx="2286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69863" y="5132388"/>
            <a:ext cx="3492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6168" rIns="90000" bIns="45000"/>
          <a:lstStyle/>
          <a:p>
            <a:r>
              <a:rPr lang="en-US" altLang="en-US" i="1"/>
              <a:t>b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503363" y="1143000"/>
            <a:ext cx="60483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6168" rIns="90000" bIns="45000"/>
          <a:lstStyle/>
          <a:p>
            <a:r>
              <a:rPr lang="en-US" altLang="en-US"/>
              <a:t>M1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203700" y="1143000"/>
            <a:ext cx="604838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6168" rIns="90000" bIns="45000"/>
          <a:lstStyle/>
          <a:p>
            <a:r>
              <a:rPr lang="en-US" altLang="en-US"/>
              <a:t>M2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6904038" y="1143000"/>
            <a:ext cx="60483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6168" rIns="90000" bIns="45000"/>
          <a:lstStyle/>
          <a:p>
            <a:r>
              <a:rPr lang="en-US" altLang="en-US"/>
              <a:t>M3</a:t>
            </a:r>
          </a:p>
        </p:txBody>
      </p:sp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2170113"/>
            <a:ext cx="2286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8" y="2149475"/>
            <a:ext cx="2286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491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988" y="2155825"/>
            <a:ext cx="2286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169863" y="2360613"/>
            <a:ext cx="431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6168" rIns="90000" bIns="45000"/>
          <a:lstStyle/>
          <a:p>
            <a:r>
              <a:rPr lang="en-US" altLang="en-US" i="1"/>
              <a:t>m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B25392F-56BE-4729-B8FF-5C2F4BE40DF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5" name="Footer Placeholder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182563" y="593725"/>
            <a:ext cx="8686800" cy="731838"/>
          </a:xfrm>
          <a:ln/>
        </p:spPr>
        <p:txBody>
          <a:bodyPr tIns="70416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 dirty="0" smtClean="0"/>
              <a:t>Scores</a:t>
            </a:r>
            <a:endParaRPr lang="en-US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1182253"/>
            <a:ext cx="7753350" cy="514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9345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B2870F4-05AB-47BA-9FCB-B1BF72D874CE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182563" y="593725"/>
            <a:ext cx="8686800" cy="731838"/>
          </a:xfrm>
          <a:ln/>
        </p:spPr>
        <p:txBody>
          <a:bodyPr tIns="70416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/>
              <a:t>Acknowledgments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563" y="1874838"/>
            <a:ext cx="8686800" cy="4575175"/>
          </a:xfrm>
          <a:ln/>
        </p:spPr>
        <p:txBody>
          <a:bodyPr tIns="65124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200"/>
              <a:t>Thanks to 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200"/>
              <a:t> Nick (王煜勛) for compiling and running all testcases and implementing a core and memory utilization characterization script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200"/>
              <a:t> Tai-Chen Chen (陳泰蓁) of National Central University for pointing out an issue with the hidden testcase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200"/>
              <a:t> Feedback from participating teams and their advisors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220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A12280D-0278-4C4B-8210-A733A11C8666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182563" y="593725"/>
            <a:ext cx="8686800" cy="731838"/>
          </a:xfrm>
          <a:ln/>
        </p:spPr>
        <p:txBody>
          <a:bodyPr tIns="70416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/>
              <a:t>On Fill Insertion for Manufacturability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563" y="1874838"/>
            <a:ext cx="8686800" cy="4575175"/>
          </a:xfrm>
          <a:ln/>
        </p:spPr>
        <p:txBody>
          <a:bodyPr tIns="65124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200"/>
              <a:t>One of original methods to improve yield as part of design for manufacturability efforts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200"/>
              <a:t>Fills not only benefit chemical-mechanical polishing process, but also help reduce device to device variability as well as lithographic printability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200"/>
              <a:t>Has been utilized for several generations, and will keep on being utilized at least beyond 7nm technology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200"/>
              <a:t>New technologies such as EUV and DSA will utilize fills also, thereby a contest to teach and improve several aspects of the fill insertion process would be beneficial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220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E5D5EEA-9482-48BF-B2EC-8C21C1DB437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182563" y="593725"/>
            <a:ext cx="8686800" cy="731838"/>
          </a:xfrm>
          <a:ln/>
        </p:spPr>
        <p:txBody>
          <a:bodyPr tIns="70416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/>
              <a:t>Inputs (1/2)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563" y="1874838"/>
            <a:ext cx="8686800" cy="4575175"/>
          </a:xfrm>
          <a:ln/>
        </p:spPr>
        <p:txBody>
          <a:bodyPr tIns="65124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200"/>
              <a:t>Layout in GDS format with regions identified to fill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200"/>
              <a:t> Testcase </a:t>
            </a:r>
            <a:r>
              <a:rPr lang="en-US" altLang="en-US" sz="2200" i="1"/>
              <a:t>s</a:t>
            </a:r>
            <a:r>
              <a:rPr lang="en-US" altLang="en-US" sz="2200"/>
              <a:t> and testcase </a:t>
            </a:r>
            <a:r>
              <a:rPr lang="en-US" altLang="en-US" sz="2200" i="1"/>
              <a:t>b</a:t>
            </a:r>
            <a:r>
              <a:rPr lang="en-US" altLang="en-US" sz="2200"/>
              <a:t> have been available during </a:t>
            </a:r>
            <a:r>
              <a:rPr lang="en-US" altLang="en-US" sz="2200" i="1"/>
              <a:t>alpha</a:t>
            </a:r>
            <a:r>
              <a:rPr lang="en-US" altLang="en-US" sz="2200"/>
              <a:t> and </a:t>
            </a:r>
            <a:r>
              <a:rPr lang="en-US" altLang="en-US" sz="2200" i="1"/>
              <a:t>beta</a:t>
            </a:r>
            <a:r>
              <a:rPr lang="en-US" altLang="en-US" sz="2200"/>
              <a:t> phases of the contest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200"/>
              <a:t> An additional hidden testcase is also added in final phase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200"/>
              <a:t>Density statistics for no-fill are given as ASCII data files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200"/>
              <a:t>Notes: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200"/>
              <a:t> Statistics from no-fill case should be used towards the solution, however the non-fillable areas in the testcases could have been used to estimate these statistics before they were available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200"/>
              <a:t> 20um non-overlapping square windows starting from the lower left corner are used for these computations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E33CDEC-12C2-47BB-9A8D-FF0AB03DCB8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182563" y="593725"/>
            <a:ext cx="8686800" cy="731838"/>
          </a:xfrm>
          <a:ln/>
        </p:spPr>
        <p:txBody>
          <a:bodyPr tIns="70416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/>
              <a:t>Inputs (2/2)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563" y="1874838"/>
            <a:ext cx="8686800" cy="4575175"/>
          </a:xfrm>
          <a:ln/>
        </p:spPr>
        <p:txBody>
          <a:bodyPr tIns="65124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200"/>
              <a:t>Design rules relevant to the problem are given. Minimum metal width and space are 32nm, minimum metal area is 4800nm</a:t>
            </a:r>
            <a:r>
              <a:rPr lang="en-US" altLang="en-US" sz="2200" baseline="33000"/>
              <a:t>2</a:t>
            </a:r>
            <a:r>
              <a:rPr lang="en-US" altLang="en-US" sz="2200"/>
              <a:t>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200"/>
              <a:t>In actual technology implementation, there are many more rules relevant, however we want to keep the rules simple so that teams could focus on the core problem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200"/>
              <a:t>Space rules apply in rectilinear directions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660900" y="5046663"/>
            <a:ext cx="265113" cy="11318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868738" y="5046663"/>
            <a:ext cx="265112" cy="11318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 flipH="1">
            <a:off x="3857625" y="4433888"/>
            <a:ext cx="1079500" cy="2540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3987800" y="4699000"/>
            <a:ext cx="1588" cy="33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 flipH="1" flipV="1">
            <a:off x="4130675" y="5576888"/>
            <a:ext cx="525463" cy="7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3C67DF4-CB55-4296-AE29-3ED5A6E0E5C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182563" y="593725"/>
            <a:ext cx="8686800" cy="731838"/>
          </a:xfrm>
          <a:ln/>
        </p:spPr>
        <p:txBody>
          <a:bodyPr tIns="70416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/>
              <a:t>Input Examples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230313"/>
            <a:ext cx="3130550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95288" y="4113213"/>
            <a:ext cx="3432175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6168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en-US"/>
              <a:t>testcase </a:t>
            </a:r>
            <a:r>
              <a:rPr lang="en-US" altLang="en-US" i="1"/>
              <a:t>b</a:t>
            </a:r>
            <a:r>
              <a:rPr lang="en-US" altLang="en-US"/>
              <a:t>; 2.3x2.3 mm</a:t>
            </a:r>
            <a:r>
              <a:rPr lang="en-US" altLang="en-US" baseline="33000"/>
              <a:t>2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9517063" y="3379788"/>
            <a:ext cx="100012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168" rIns="0" bIns="0"/>
          <a:lstStyle/>
          <a:p>
            <a:r>
              <a:rPr lang="en-US" altLang="en-US" baseline="33000"/>
              <a:t>2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643438" y="4797425"/>
            <a:ext cx="3821112" cy="17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6168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en-US" b="1"/>
              <a:t>input file:</a:t>
            </a:r>
          </a:p>
          <a:p>
            <a:r>
              <a:rPr lang="en-US" altLang="en-US"/>
              <a:t>0 0 0.22289664 0.501408</a:t>
            </a:r>
          </a:p>
          <a:p>
            <a:r>
              <a:rPr lang="en-US" altLang="en-US"/>
              <a:t>0 20 0.24273208 0.501536</a:t>
            </a:r>
          </a:p>
          <a:p>
            <a:r>
              <a:rPr lang="en-US" altLang="en-US"/>
              <a:t>0 40 0.322388 0.501751</a:t>
            </a:r>
          </a:p>
          <a:p>
            <a:r>
              <a:rPr lang="en-US" altLang="en-US"/>
              <a:t>0 60 0.282762 0.501514</a:t>
            </a: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1258888"/>
            <a:ext cx="4429125" cy="27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4578350"/>
            <a:ext cx="3109913" cy="106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395288" y="5726113"/>
            <a:ext cx="3854450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6168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en-US"/>
              <a:t>testcase </a:t>
            </a:r>
            <a:r>
              <a:rPr lang="en-US" altLang="en-US" i="1"/>
              <a:t>m</a:t>
            </a:r>
            <a:r>
              <a:rPr lang="en-US" altLang="en-US"/>
              <a:t>; 1x6.5 mm</a:t>
            </a:r>
            <a:r>
              <a:rPr lang="en-US" altLang="en-US" baseline="33000"/>
              <a:t>2</a:t>
            </a:r>
          </a:p>
          <a:p>
            <a:r>
              <a:rPr lang="en-US" altLang="en-US"/>
              <a:t>testcase s is 0.4x0.16 mm</a:t>
            </a:r>
            <a:r>
              <a:rPr lang="en-US" altLang="en-US" baseline="33000"/>
              <a:t>2 </a:t>
            </a:r>
          </a:p>
          <a:p>
            <a:r>
              <a:rPr lang="en-US" altLang="en-US"/>
              <a:t>but vertical instead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4138613" y="4076700"/>
            <a:ext cx="4910137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6168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en-US"/>
              <a:t> zoom within M1 shown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en-US"/>
              <a:t> can only fill within colored regions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CB549D5-7A69-4DB8-92B2-EABA7A6FEE3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82563" y="593725"/>
            <a:ext cx="8686800" cy="731838"/>
          </a:xfrm>
          <a:ln/>
        </p:spPr>
        <p:txBody>
          <a:bodyPr tIns="70416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/>
              <a:t>Layout Restrictions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563" y="1874838"/>
            <a:ext cx="8686800" cy="4575175"/>
          </a:xfrm>
          <a:ln/>
        </p:spPr>
        <p:txBody>
          <a:bodyPr tIns="65124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200"/>
              <a:t>Fills use the same design rules as other polygons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200"/>
              <a:t>Fills can only be rectangles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200">
                <a:solidFill>
                  <a:srgbClr val="33FF99"/>
                </a:solidFill>
              </a:rPr>
              <a:t>Fills can abut the fillable region boundaries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200"/>
              <a:t>Lowest numbered layer is at the bottom of the stack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200"/>
              <a:t>Layers are ordered by the layer numbers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200"/>
              <a:t>Layers provided in the layout are neighbors to each other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200"/>
              <a:t>Fills do not have any direction restrictions, they can be horizontal or vertical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200"/>
              <a:t> In practice, there are preferred lengths per layer and wrong-way  features may be allowed up to a certain length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8001000" y="1651000"/>
            <a:ext cx="392113" cy="582613"/>
          </a:xfrm>
          <a:prstGeom prst="rect">
            <a:avLst/>
          </a:prstGeom>
          <a:solidFill>
            <a:srgbClr val="33FF99"/>
          </a:solidFill>
          <a:ln w="9525">
            <a:solidFill>
              <a:srgbClr val="33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6878638" y="1417638"/>
            <a:ext cx="1524000" cy="1662112"/>
          </a:xfrm>
          <a:prstGeom prst="roundRect">
            <a:avLst>
              <a:gd name="adj" fmla="val 102"/>
            </a:avLst>
          </a:prstGeom>
          <a:noFill/>
          <a:ln w="45720">
            <a:solidFill>
              <a:srgbClr val="33FF99"/>
            </a:solidFill>
            <a:prstDash val="sys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EEDB8AE-A777-49A3-B84F-73FE1708B453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182563" y="593725"/>
            <a:ext cx="8686800" cy="731838"/>
          </a:xfrm>
          <a:ln/>
        </p:spPr>
        <p:txBody>
          <a:bodyPr tIns="70416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/>
              <a:t>Output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563" y="1874838"/>
            <a:ext cx="8686800" cy="4575175"/>
          </a:xfrm>
          <a:ln/>
        </p:spPr>
        <p:txBody>
          <a:bodyPr tIns="65124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200"/>
              <a:t>The output is a layout in GDS format with fills that adhere to the provided design rules.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5495DE1-A07F-4ED0-9CCF-9EADA127E9D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182563" y="593725"/>
            <a:ext cx="8686800" cy="731838"/>
          </a:xfrm>
          <a:ln/>
        </p:spPr>
        <p:txBody>
          <a:bodyPr tIns="70416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/>
              <a:t>Objectives: Minimize Performance Degradation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6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82563" y="1874838"/>
                <a:ext cx="8686800" cy="4575175"/>
              </a:xfrm>
              <a:ln/>
            </p:spPr>
            <p:txBody>
              <a:bodyPr tIns="65124"/>
              <a:lstStyle/>
              <a:p>
                <a: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altLang="en-US" sz="2200" dirty="0" smtClean="0"/>
                  <a:t>Total area of fill and overlap of fill with neighboring (top and bottom averaged if both exist) layer non-fill regions as well as other fills that are inserted in these layers</a:t>
                </a:r>
              </a:p>
              <a:p>
                <a: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altLang="en-US" sz="2200" dirty="0"/>
                  <a:t>Computation repeated for each layer and result is added up. </a:t>
                </a:r>
                <a:r>
                  <a:rPr lang="en-US" altLang="en-US" sz="2200" dirty="0" smtClean="0"/>
                  <a:t>Please refer to </a:t>
                </a:r>
                <a:endParaRPr lang="en-US" altLang="en-US" sz="2200" dirty="0"/>
              </a:p>
              <a:p>
                <a:pPr lvl="1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altLang="en-US" sz="2200" dirty="0" smtClean="0"/>
                  <a:t> [</a:t>
                </a:r>
                <a:r>
                  <a:rPr lang="en-US" altLang="en-US" sz="2200" dirty="0" err="1" smtClean="0"/>
                  <a:t>Kahng</a:t>
                </a:r>
                <a:r>
                  <a:rPr lang="en-US" altLang="en-US" sz="2200" dirty="0" smtClean="0"/>
                  <a:t> &amp; </a:t>
                </a:r>
                <a:r>
                  <a:rPr lang="en-US" altLang="en-US" sz="2200" dirty="0" err="1" smtClean="0"/>
                  <a:t>Topaloglu</a:t>
                </a:r>
                <a:r>
                  <a:rPr lang="en-US" altLang="en-US" sz="2200" dirty="0" smtClean="0"/>
                  <a:t>, ISQED’07, pp. 467]  </a:t>
                </a:r>
                <a:r>
                  <a:rPr lang="en-US" altLang="en-US" sz="2200" dirty="0"/>
                  <a:t>for improved characterization of fill impact</a:t>
                </a:r>
              </a:p>
              <a:p>
                <a:pPr lvl="1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altLang="en-US" sz="2200" dirty="0" smtClean="0"/>
                  <a:t> [</a:t>
                </a:r>
                <a:r>
                  <a:rPr lang="en-US" altLang="en-US" sz="2200" dirty="0" err="1" smtClean="0"/>
                  <a:t>Kahng</a:t>
                </a:r>
                <a:r>
                  <a:rPr lang="en-US" altLang="en-US" sz="2200" dirty="0" smtClean="0"/>
                  <a:t> &amp; </a:t>
                </a:r>
                <a:r>
                  <a:rPr lang="en-US" altLang="en-US" sz="2200" dirty="0" err="1" smtClean="0"/>
                  <a:t>Topaloglu</a:t>
                </a:r>
                <a:r>
                  <a:rPr lang="en-US" altLang="en-US" sz="2200" dirty="0" smtClean="0"/>
                  <a:t>, ISQED’07, pp. 444] </a:t>
                </a:r>
                <a:r>
                  <a:rPr lang="en-US" altLang="en-US" sz="2200" dirty="0"/>
                  <a:t>and </a:t>
                </a:r>
                <a:r>
                  <a:rPr lang="en-US" altLang="en-US" sz="2200" dirty="0" smtClean="0"/>
                  <a:t>[Xiang, Deng, </a:t>
                </a:r>
                <a:r>
                  <a:rPr lang="en-US" altLang="en-US" sz="2200" dirty="0" err="1" smtClean="0"/>
                  <a:t>Puri</a:t>
                </a:r>
                <a:r>
                  <a:rPr lang="en-US" altLang="en-US" sz="2200" dirty="0" smtClean="0"/>
                  <a:t>, Chao, &amp;Wong, ISPD’07] for </a:t>
                </a:r>
                <a:r>
                  <a:rPr lang="en-US" altLang="en-US" sz="2200" dirty="0"/>
                  <a:t>ways to automate fill insertion while taking performance into account.</a:t>
                </a:r>
              </a:p>
              <a:p>
                <a: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altLang="en-US" sz="2200" dirty="0"/>
                  <a:t>Accounts for 20% </a:t>
                </a:r>
                <a:r>
                  <a:rPr lang="en-US" altLang="en-US" sz="2200" dirty="0" smtClean="0"/>
                  <a:t>of </a:t>
                </a:r>
                <a:r>
                  <a:rPr lang="en-US" altLang="en-US" sz="2200" dirty="0"/>
                  <a:t>final </a:t>
                </a:r>
                <a:r>
                  <a:rPr lang="en-US" altLang="en-US" sz="2200" dirty="0" smtClean="0"/>
                  <a:t>score </a:t>
                </a:r>
                <a:r>
                  <a:rPr lang="en-US" altLang="en-US" sz="22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US" altLang="en-US" sz="2200" dirty="0"/>
                  <a:t> ) </a:t>
                </a:r>
                <a:endParaRPr lang="en-US" altLang="en-US" sz="2200" dirty="0"/>
              </a:p>
              <a:p>
                <a: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endParaRPr lang="en-US" altLang="en-US" dirty="0"/>
              </a:p>
              <a:p>
                <a: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endParaRPr lang="en-US" altLang="en-US" sz="2200" dirty="0"/>
              </a:p>
            </p:txBody>
          </p:sp>
        </mc:Choice>
        <mc:Fallback>
          <p:sp>
            <p:nvSpPr>
              <p:cNvPr id="1126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2563" y="1874838"/>
                <a:ext cx="8686800" cy="4575175"/>
              </a:xfrm>
              <a:blipFill rotWithShape="0">
                <a:blip r:embed="rId3"/>
                <a:stretch>
                  <a:fillRect t="-933" r="-561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822" y="5226613"/>
            <a:ext cx="2410706" cy="126705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B85602C-FDA8-4B00-A936-36BE9B6AB42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182563" y="593725"/>
            <a:ext cx="8686800" cy="731838"/>
          </a:xfrm>
          <a:ln/>
        </p:spPr>
        <p:txBody>
          <a:bodyPr tIns="70416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/>
              <a:t>Objectives: Minimize Variation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90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82563" y="1874838"/>
                <a:ext cx="8686800" cy="4575175"/>
              </a:xfrm>
              <a:ln/>
            </p:spPr>
            <p:txBody>
              <a:bodyPr tIns="65124"/>
              <a:lstStyle/>
              <a:p>
                <a: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altLang="en-US" sz="2200" dirty="0"/>
                  <a:t>Minimize variation, i.e., chip density standard deviations</a:t>
                </a:r>
              </a:p>
              <a:p>
                <a: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altLang="en-US" sz="2200" dirty="0"/>
                  <a:t>Standard deviations of window densities per layer are added up towards the score for this part</a:t>
                </a:r>
              </a:p>
              <a:p>
                <a: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altLang="en-US" sz="2200" dirty="0"/>
                  <a:t>Accounts for 20% </a:t>
                </a:r>
                <a:r>
                  <a:rPr lang="en-US" altLang="en-US" sz="2200" dirty="0" smtClean="0"/>
                  <a:t>of </a:t>
                </a:r>
                <a:r>
                  <a:rPr lang="en-US" altLang="en-US" sz="2200" dirty="0"/>
                  <a:t>final score</a:t>
                </a:r>
                <a:r>
                  <a:rPr lang="en-US" altLang="en-US" sz="2200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US" altLang="en-US" sz="2200" dirty="0"/>
                  <a:t> ) </a:t>
                </a:r>
                <a:endParaRPr lang="en-US" altLang="en-US" sz="2200" dirty="0"/>
              </a:p>
            </p:txBody>
          </p:sp>
        </mc:Choice>
        <mc:Fallback>
          <p:sp>
            <p:nvSpPr>
              <p:cNvPr id="1229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2563" y="1874838"/>
                <a:ext cx="8686800" cy="4575175"/>
              </a:xfrm>
              <a:blipFill rotWithShape="0">
                <a:blip r:embed="rId3"/>
                <a:stretch>
                  <a:fillRect t="-93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11322</TotalTime>
  <Words>1229</Words>
  <Application>Microsoft Office PowerPoint</Application>
  <PresentationFormat>On-screen Show (4:3)</PresentationFormat>
  <Paragraphs>249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Times New Roman</vt:lpstr>
      <vt:lpstr>Arial</vt:lpstr>
      <vt:lpstr>SimSun</vt:lpstr>
      <vt:lpstr>Wingdings</vt:lpstr>
      <vt:lpstr>Symbol</vt:lpstr>
      <vt:lpstr>Arial Unicode MS</vt:lpstr>
      <vt:lpstr>MS Gothic</vt:lpstr>
      <vt:lpstr>Office Theme</vt:lpstr>
      <vt:lpstr>Office Theme</vt:lpstr>
      <vt:lpstr>ICCAD-2014 CAD Contest in Design for Manufacturability Flow  for Advanced Semiconductor Nodes and Benchmark Suite</vt:lpstr>
      <vt:lpstr>On Fill Insertion for Manufacturability</vt:lpstr>
      <vt:lpstr>Inputs (1/2)</vt:lpstr>
      <vt:lpstr>Inputs (2/2)</vt:lpstr>
      <vt:lpstr>Input Examples</vt:lpstr>
      <vt:lpstr>Layout Restrictions</vt:lpstr>
      <vt:lpstr>Output</vt:lpstr>
      <vt:lpstr>Objectives: Minimize Performance Degradation</vt:lpstr>
      <vt:lpstr>Objectives: Minimize Variation</vt:lpstr>
      <vt:lpstr>Objectives: Minimize Line Hotspot</vt:lpstr>
      <vt:lpstr>Objectives: Minimize Outliers Hotspot</vt:lpstr>
      <vt:lpstr>Objectives: Minimize Runtime, Layout, and Memory Sizes</vt:lpstr>
      <vt:lpstr>Evaluation System</vt:lpstr>
      <vt:lpstr>Evaluation </vt:lpstr>
      <vt:lpstr>Analysis of and Prevention Against Trivial Solutions</vt:lpstr>
      <vt:lpstr>Tuning Parameters (β_X) for Contest </vt:lpstr>
      <vt:lpstr>Output Examples</vt:lpstr>
      <vt:lpstr>Scores</vt:lpstr>
      <vt:lpstr>Acknowledgments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ICCAD-2014 CAD Contest in Design for Manufacturability Flow  for Advanced Semiconductor Nodes and Benchmark Suite</dc:title>
  <cp:lastModifiedBy>IBM_ADMIN</cp:lastModifiedBy>
  <cp:revision>329</cp:revision>
  <cp:lastPrinted>1601-01-01T00:00:00Z</cp:lastPrinted>
  <dcterms:created xsi:type="dcterms:W3CDTF">2012-01-31T20:51:52Z</dcterms:created>
  <dcterms:modified xsi:type="dcterms:W3CDTF">2014-11-02T21:04:22Z</dcterms:modified>
</cp:coreProperties>
</file>