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3225800"/>
          </a:xfrm>
        </p:spPr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054600"/>
            <a:ext cx="8825658" cy="584200"/>
          </a:xfrm>
        </p:spPr>
        <p:txBody>
          <a:bodyPr/>
          <a:lstStyle/>
          <a:p>
            <a:r>
              <a:rPr lang="en-US" dirty="0" smtClean="0"/>
              <a:t>LET’S BEGIN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933700"/>
            <a:ext cx="38227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97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787400" y="825500"/>
            <a:ext cx="9224963" cy="5829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//@</a:t>
            </a:r>
            <a:r>
              <a:rPr lang="en-US" dirty="0"/>
              <a:t>InjectMocks annotation is used to create and inject the mock object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@InjectMocks </a:t>
            </a:r>
          </a:p>
          <a:p>
            <a:pPr marL="0" indent="0">
              <a:buNone/>
            </a:pPr>
            <a:r>
              <a:rPr lang="en-US" dirty="0"/>
              <a:t>   MathApplication </a:t>
            </a:r>
            <a:r>
              <a:rPr lang="en-US" dirty="0" err="1"/>
              <a:t>mathApplication</a:t>
            </a:r>
            <a:r>
              <a:rPr lang="en-US" dirty="0"/>
              <a:t> = new MathApplication();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//@</a:t>
            </a:r>
            <a:r>
              <a:rPr lang="en-US" dirty="0"/>
              <a:t>Mock annotation is used to create the mock object to be injected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@</a:t>
            </a:r>
            <a:r>
              <a:rPr lang="en-US" dirty="0"/>
              <a:t>Mock</a:t>
            </a:r>
          </a:p>
          <a:p>
            <a:pPr marL="0" indent="0">
              <a:buNone/>
            </a:pPr>
            <a:r>
              <a:rPr lang="en-US" dirty="0"/>
              <a:t>   CalculatorService calcService;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074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736600" y="889000"/>
            <a:ext cx="9313863" cy="5359400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  @Test</a:t>
            </a:r>
          </a:p>
          <a:p>
            <a:pPr marL="0" indent="0">
              <a:buNone/>
            </a:pPr>
            <a:r>
              <a:rPr lang="en-US" dirty="0"/>
              <a:t>   public void testAdd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//add the behavior of calc service to add two numbers</a:t>
            </a:r>
          </a:p>
          <a:p>
            <a:pPr marL="0" indent="0">
              <a:buNone/>
            </a:pPr>
            <a:r>
              <a:rPr lang="en-US" dirty="0"/>
              <a:t>      when(calcService.add(10.0,20.0)).thenReturn(30.00);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      //test the add functionality</a:t>
            </a:r>
          </a:p>
          <a:p>
            <a:pPr marL="0" indent="0">
              <a:buNone/>
            </a:pPr>
            <a:r>
              <a:rPr lang="en-US" dirty="0"/>
              <a:t>      Assert.assertEquals(</a:t>
            </a:r>
            <a:r>
              <a:rPr lang="en-US" dirty="0" err="1"/>
              <a:t>mathApplication.add</a:t>
            </a:r>
            <a:r>
              <a:rPr lang="en-US" dirty="0"/>
              <a:t>(10.0, 20.0),30.0,0);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7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452718"/>
            <a:ext cx="9263434" cy="1198282"/>
          </a:xfrm>
        </p:spPr>
        <p:txBody>
          <a:bodyPr/>
          <a:lstStyle/>
          <a:p>
            <a:r>
              <a:rPr lang="en-US" b="1" dirty="0"/>
              <a:t>Step 4 − Execute test cases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400" y="1892300"/>
            <a:ext cx="9008453" cy="4356099"/>
          </a:xfrm>
        </p:spPr>
        <p:txBody>
          <a:bodyPr/>
          <a:lstStyle/>
          <a:p>
            <a:r>
              <a:rPr lang="en-US" dirty="0"/>
              <a:t>Create a java class file named </a:t>
            </a:r>
            <a:r>
              <a:rPr lang="en-US" dirty="0" smtClean="0"/>
              <a:t>TestRunner</a:t>
            </a:r>
            <a:r>
              <a:rPr lang="en-US" dirty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1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0" y="452718"/>
            <a:ext cx="9072934" cy="906182"/>
          </a:xfrm>
        </p:spPr>
        <p:txBody>
          <a:bodyPr/>
          <a:lstStyle/>
          <a:p>
            <a:r>
              <a:rPr lang="en-US" b="1" i="1" dirty="0"/>
              <a:t>File: TestRunner.java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143000"/>
            <a:ext cx="9529153" cy="51053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import org.junit.runner.JUnitCore;</a:t>
            </a:r>
          </a:p>
          <a:p>
            <a:pPr marL="0" indent="0">
              <a:buNone/>
            </a:pPr>
            <a:r>
              <a:rPr lang="en-US" dirty="0"/>
              <a:t>import org.junit.runner.Result;</a:t>
            </a:r>
          </a:p>
          <a:p>
            <a:pPr marL="0" indent="0">
              <a:buNone/>
            </a:pPr>
            <a:r>
              <a:rPr lang="en-US" dirty="0"/>
              <a:t>import org.junit.runner.notification.Failure;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smtClean="0"/>
              <a:t>TestRunner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public static void main(String[] 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Result </a:t>
            </a:r>
            <a:r>
              <a:rPr lang="en-US" dirty="0"/>
              <a:t>result</a:t>
            </a:r>
            <a:r>
              <a:rPr lang="en-US" dirty="0"/>
              <a:t> = JUnitCore.runClasses(</a:t>
            </a:r>
            <a:r>
              <a:rPr lang="en-US" dirty="0" err="1"/>
              <a:t>MathApplicationTester.class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System.out.println(</a:t>
            </a:r>
            <a:r>
              <a:rPr lang="en-US" dirty="0" err="1" smtClean="0"/>
              <a:t>result.wasSuccessful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96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39700"/>
            <a:ext cx="9404723" cy="1713548"/>
          </a:xfrm>
        </p:spPr>
        <p:txBody>
          <a:bodyPr/>
          <a:lstStyle/>
          <a:p>
            <a:r>
              <a:rPr lang="en-US" b="1" dirty="0"/>
              <a:t>Step 5 − Verify the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run the Test Runner to see the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86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393700"/>
            <a:ext cx="9478353" cy="58546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5400" dirty="0" smtClean="0"/>
          </a:p>
          <a:p>
            <a:pPr marL="0" indent="0">
              <a:buNone/>
            </a:pPr>
            <a:r>
              <a:rPr lang="en-US" sz="5400" dirty="0" smtClean="0"/>
              <a:t>  </a:t>
            </a:r>
            <a:r>
              <a:rPr lang="en-US" sz="8600" dirty="0" smtClean="0"/>
              <a:t>Thank you!                     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endParaRPr lang="en-US" sz="5400" dirty="0" smtClean="0"/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endParaRPr lang="en-US" sz="5400" dirty="0" smtClean="0"/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endParaRPr lang="en-US" sz="5400" dirty="0" smtClean="0"/>
          </a:p>
          <a:p>
            <a:pPr marL="0" indent="0">
              <a:buNone/>
            </a:pPr>
            <a:r>
              <a:rPr lang="en-US" sz="5400" dirty="0" smtClean="0"/>
              <a:t>                                         </a:t>
            </a:r>
            <a:r>
              <a:rPr lang="en-US" sz="4000" dirty="0" smtClean="0"/>
              <a:t>- Rashmi Jaiswal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5400" dirty="0" smtClean="0"/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endParaRPr lang="en-US" sz="5400" dirty="0" smtClean="0"/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endParaRPr lang="en-US" sz="5400" dirty="0" smtClean="0"/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endParaRPr lang="en-US" sz="5400" dirty="0" smtClean="0"/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300" y="-177800"/>
            <a:ext cx="381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24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           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Mockito is a mocking </a:t>
            </a:r>
            <a:r>
              <a:rPr lang="en-US" dirty="0" smtClean="0"/>
              <a:t>framework.</a:t>
            </a:r>
          </a:p>
          <a:p>
            <a:r>
              <a:rPr lang="en-US" dirty="0" smtClean="0"/>
              <a:t>Used </a:t>
            </a:r>
            <a:r>
              <a:rPr lang="en-US" dirty="0"/>
              <a:t>for effective unit testing of JAVA </a:t>
            </a:r>
            <a:r>
              <a:rPr lang="en-US" dirty="0" smtClean="0"/>
              <a:t>applications.</a:t>
            </a:r>
          </a:p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improve the quality of </a:t>
            </a:r>
            <a:r>
              <a:rPr lang="en-US" dirty="0" smtClean="0"/>
              <a:t>our </a:t>
            </a:r>
            <a:r>
              <a:rPr lang="en-US" dirty="0"/>
              <a:t>software through unit testing and test-driven development.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882" y="0"/>
            <a:ext cx="2857500" cy="16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7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27000"/>
            <a:ext cx="9742489" cy="1726248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to use :              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reate </a:t>
            </a:r>
            <a:r>
              <a:rPr lang="en-US" dirty="0"/>
              <a:t>a Math Application which uses CalculatorService to perform basic mathematical operations such as addition, subtraction, multiply, and division</a:t>
            </a:r>
            <a:r>
              <a:rPr lang="en-US" dirty="0" smtClean="0"/>
              <a:t>.</a:t>
            </a:r>
          </a:p>
          <a:p>
            <a:r>
              <a:rPr lang="en-US" b="1" dirty="0"/>
              <a:t>Step 1 − Create an interface called </a:t>
            </a:r>
            <a:r>
              <a:rPr lang="en-US" b="1" dirty="0" smtClean="0"/>
              <a:t>as CalculatorService </a:t>
            </a:r>
            <a:r>
              <a:rPr lang="en-US" b="1" dirty="0"/>
              <a:t>to provide mathematical </a:t>
            </a:r>
            <a:r>
              <a:rPr lang="en-US" b="1" dirty="0" smtClean="0"/>
              <a:t>functions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-279400"/>
            <a:ext cx="381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52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File: CalculatorService.java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interface CalculatorService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public double add(double input1, double input2);</a:t>
            </a:r>
          </a:p>
          <a:p>
            <a:pPr marL="0" indent="0">
              <a:buNone/>
            </a:pPr>
            <a:r>
              <a:rPr lang="en-US" dirty="0"/>
              <a:t>   public double subtract(double input1, double input2);</a:t>
            </a:r>
          </a:p>
          <a:p>
            <a:pPr marL="0" indent="0">
              <a:buNone/>
            </a:pPr>
            <a:r>
              <a:rPr lang="en-US" dirty="0"/>
              <a:t>   public double multiply(double input1, double input2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public </a:t>
            </a:r>
            <a:r>
              <a:rPr lang="en-US" dirty="0"/>
              <a:t>double divide(double input1, double input2);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77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660400"/>
            <a:ext cx="9404723" cy="1384300"/>
          </a:xfrm>
        </p:spPr>
        <p:txBody>
          <a:bodyPr/>
          <a:lstStyle/>
          <a:p>
            <a:r>
              <a:rPr lang="en-US" b="1" dirty="0"/>
              <a:t>Step 2 − Create a JAVA class to represent MathApplication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540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75982"/>
          </a:xfrm>
        </p:spPr>
        <p:txBody>
          <a:bodyPr/>
          <a:lstStyle/>
          <a:p>
            <a:r>
              <a:rPr lang="en-US" b="1" i="1" dirty="0"/>
              <a:t>File: MathApplication.java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1900"/>
            <a:ext cx="8946541" cy="54991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public class MathApplication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private </a:t>
            </a:r>
            <a:r>
              <a:rPr lang="en-US" dirty="0"/>
              <a:t>CalculatorService calcService;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public </a:t>
            </a:r>
            <a:r>
              <a:rPr lang="en-US" dirty="0"/>
              <a:t>void setCalculatorService(CalculatorService calcService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this.calcService = calcService;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/>
              <a:t>  </a:t>
            </a:r>
            <a:r>
              <a:rPr lang="en-US" smtClean="0"/>
              <a:t>  </a:t>
            </a:r>
            <a:r>
              <a:rPr lang="en-US" dirty="0"/>
              <a:t>public double add(double input1, double input2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return calcService.add(input1, input2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98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673100"/>
            <a:ext cx="9351353" cy="59436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  public double subtract(double input1, double input2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/>
              <a:t>return calcService.subtract(input1, input2);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public double multiply(double input1, double input2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return calcService.multiply(input1, input2);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public double divide(double input1, double input2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return calcService.divide(input1, input2);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40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0482"/>
          </a:xfrm>
        </p:spPr>
        <p:txBody>
          <a:bodyPr/>
          <a:lstStyle/>
          <a:p>
            <a:r>
              <a:rPr lang="en-US" b="1" dirty="0"/>
              <a:t>Step 3 − Test the MathApplication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0" y="1968500"/>
            <a:ext cx="10148889" cy="4279899"/>
          </a:xfrm>
        </p:spPr>
        <p:txBody>
          <a:bodyPr>
            <a:normAutofit/>
          </a:bodyPr>
          <a:lstStyle/>
          <a:p>
            <a:r>
              <a:rPr lang="en-US" sz="2800" dirty="0"/>
              <a:t>Let's test the MathApplication class, by injecting in it a mock of calculatorService. Mock will be created by Mockito.</a:t>
            </a:r>
          </a:p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050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452718"/>
            <a:ext cx="9720634" cy="855382"/>
          </a:xfrm>
        </p:spPr>
        <p:txBody>
          <a:bodyPr/>
          <a:lstStyle/>
          <a:p>
            <a:r>
              <a:rPr lang="en-US" b="1" i="1" dirty="0"/>
              <a:t>File: MathApplicationTester.java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193800"/>
            <a:ext cx="9944100" cy="50545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600" dirty="0"/>
              <a:t>import static org.mockito.Mockito.when;</a:t>
            </a:r>
          </a:p>
          <a:p>
            <a:endParaRPr lang="en-US" sz="2900" dirty="0"/>
          </a:p>
          <a:p>
            <a:pPr marL="0" indent="0">
              <a:buNone/>
            </a:pPr>
            <a:r>
              <a:rPr lang="en-US" sz="2600" dirty="0"/>
              <a:t>import org.junit.Assert;</a:t>
            </a:r>
          </a:p>
          <a:p>
            <a:pPr marL="0" indent="0">
              <a:buNone/>
            </a:pPr>
            <a:r>
              <a:rPr lang="en-US" sz="2600" dirty="0"/>
              <a:t>import org.junit.Test;</a:t>
            </a:r>
          </a:p>
          <a:p>
            <a:pPr marL="0" indent="0">
              <a:buNone/>
            </a:pPr>
            <a:r>
              <a:rPr lang="en-US" sz="2600" dirty="0"/>
              <a:t>import org.junit.runner.RunWith;</a:t>
            </a:r>
          </a:p>
          <a:p>
            <a:pPr marL="0" indent="0">
              <a:buNone/>
            </a:pPr>
            <a:r>
              <a:rPr lang="en-US" sz="2600" dirty="0"/>
              <a:t>import org.mockito.InjectMocks;</a:t>
            </a:r>
          </a:p>
          <a:p>
            <a:pPr marL="0" indent="0">
              <a:buNone/>
            </a:pPr>
            <a:r>
              <a:rPr lang="en-US" sz="2600" dirty="0"/>
              <a:t>import org.mockito.Mock;</a:t>
            </a:r>
          </a:p>
          <a:p>
            <a:pPr marL="0" indent="0">
              <a:buNone/>
            </a:pPr>
            <a:r>
              <a:rPr lang="en-US" sz="2600" dirty="0"/>
              <a:t>import org.mockito.runners.MockitoJUnitRunner;</a:t>
            </a:r>
          </a:p>
          <a:p>
            <a:endParaRPr lang="en-US" sz="2600" dirty="0"/>
          </a:p>
          <a:p>
            <a:pPr marL="0" indent="0">
              <a:buNone/>
            </a:pPr>
            <a:r>
              <a:rPr lang="en-US" sz="2600" dirty="0"/>
              <a:t>// @RunWith attaches a runner with the test class to initialize the test data</a:t>
            </a:r>
          </a:p>
          <a:p>
            <a:pPr marL="0" indent="0">
              <a:buNone/>
            </a:pPr>
            <a:r>
              <a:rPr lang="en-US" sz="2600" dirty="0"/>
              <a:t>@RunWith(</a:t>
            </a:r>
            <a:r>
              <a:rPr lang="en-US" sz="2600" dirty="0" err="1"/>
              <a:t>MockitoJUnitRunner.class</a:t>
            </a:r>
            <a:r>
              <a:rPr lang="en-US" sz="2600" dirty="0"/>
              <a:t>)</a:t>
            </a:r>
          </a:p>
          <a:p>
            <a:pPr marL="0" indent="0">
              <a:buNone/>
            </a:pPr>
            <a:r>
              <a:rPr lang="en-US" sz="2600" dirty="0"/>
              <a:t>public class </a:t>
            </a:r>
            <a:r>
              <a:rPr lang="en-US" sz="2600" dirty="0" smtClean="0"/>
              <a:t>MathApplicationTester</a:t>
            </a:r>
          </a:p>
          <a:p>
            <a:pPr marL="0" indent="0">
              <a:buNone/>
            </a:pPr>
            <a:r>
              <a:rPr lang="en-US" sz="2600" dirty="0" smtClean="0"/>
              <a:t> </a:t>
            </a:r>
            <a:r>
              <a:rPr lang="en-US" sz="2600" dirty="0"/>
              <a:t>{</a:t>
            </a:r>
          </a:p>
          <a:p>
            <a:pPr marL="0" indent="0">
              <a:buNone/>
            </a:pPr>
            <a:r>
              <a:rPr lang="en-US" sz="2600" dirty="0"/>
              <a:t>	</a:t>
            </a:r>
          </a:p>
          <a:p>
            <a:pPr marL="0" indent="0">
              <a:buNone/>
            </a:pPr>
            <a:endParaRPr lang="en-US" sz="2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62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453</Words>
  <Application>Microsoft Office PowerPoint</Application>
  <PresentationFormat>Widescreen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   </vt:lpstr>
      <vt:lpstr>Introduction                         </vt:lpstr>
      <vt:lpstr> How to use :                           </vt:lpstr>
      <vt:lpstr>File: CalculatorService.java</vt:lpstr>
      <vt:lpstr>Step 2 − Create a JAVA class to represent MathApplication</vt:lpstr>
      <vt:lpstr>File: MathApplication.java</vt:lpstr>
      <vt:lpstr>PowerPoint Presentation</vt:lpstr>
      <vt:lpstr>Step 3 − Test the MathApplication class</vt:lpstr>
      <vt:lpstr>File: MathApplicationTester.java</vt:lpstr>
      <vt:lpstr>PowerPoint Presentation</vt:lpstr>
      <vt:lpstr>PowerPoint Presentation</vt:lpstr>
      <vt:lpstr>Step 4 − Execute test cases  </vt:lpstr>
      <vt:lpstr>File: TestRunner.java  </vt:lpstr>
      <vt:lpstr>Step 5 − Verify the Result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trainee</dc:creator>
  <cp:lastModifiedBy>trainee</cp:lastModifiedBy>
  <cp:revision>34</cp:revision>
  <dcterms:created xsi:type="dcterms:W3CDTF">2018-06-04T09:41:28Z</dcterms:created>
  <dcterms:modified xsi:type="dcterms:W3CDTF">2018-06-04T11:08:03Z</dcterms:modified>
</cp:coreProperties>
</file>