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14" r:id="rId1"/>
  </p:sldMasterIdLst>
  <p:notesMasterIdLst>
    <p:notesMasterId r:id="rId23"/>
  </p:notesMasterIdLst>
  <p:sldIdLst>
    <p:sldId id="256" r:id="rId2"/>
    <p:sldId id="257" r:id="rId3"/>
    <p:sldId id="258" r:id="rId4"/>
    <p:sldId id="259" r:id="rId5"/>
    <p:sldId id="260" r:id="rId6"/>
    <p:sldId id="261" r:id="rId7"/>
    <p:sldId id="262" r:id="rId8"/>
    <p:sldId id="263" r:id="rId9"/>
    <p:sldId id="266" r:id="rId10"/>
    <p:sldId id="278" r:id="rId11"/>
    <p:sldId id="271" r:id="rId12"/>
    <p:sldId id="281" r:id="rId13"/>
    <p:sldId id="282" r:id="rId14"/>
    <p:sldId id="283" r:id="rId15"/>
    <p:sldId id="285" r:id="rId16"/>
    <p:sldId id="286" r:id="rId17"/>
    <p:sldId id="287" r:id="rId18"/>
    <p:sldId id="288" r:id="rId19"/>
    <p:sldId id="289" r:id="rId20"/>
    <p:sldId id="290" r:id="rId21"/>
    <p:sldId id="295" r:id="rId22"/>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CC3300"/>
    <a:srgbClr val="0000FF"/>
    <a:srgbClr val="FF0000"/>
    <a:srgbClr val="D36259"/>
    <a:srgbClr val="008000"/>
    <a:srgbClr val="00CC00"/>
    <a:srgbClr val="66FF33"/>
    <a:srgbClr val="66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95" autoAdjust="0"/>
  </p:normalViewPr>
  <p:slideViewPr>
    <p:cSldViewPr>
      <p:cViewPr>
        <p:scale>
          <a:sx n="100" d="100"/>
          <a:sy n="100" d="100"/>
        </p:scale>
        <p:origin x="-516"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0EF5CC01-6C51-4FF8-95A8-0C4516B186C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BA147661-B98A-4A4C-91BC-B484728BF342}" type="slidenum">
              <a:rPr lang="en-US" smtClean="0">
                <a:latin typeface="Arial" pitchFamily="34" charset="0"/>
              </a:rPr>
              <a:pPr/>
              <a:t>2</a:t>
            </a:fld>
            <a:endParaRPr lang="en-US" smtClean="0">
              <a:latin typeface="Arial"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latin typeface="Arial" charset="0"/>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latin typeface="Arial" charset="0"/>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EC82EF97-464A-4C0D-9560-6349B2E3DBE8}" type="slidenum">
              <a:rPr lang="en-US"/>
              <a:pPr>
                <a:defRPr/>
              </a:pPr>
              <a:t>‹#›</a:t>
            </a:fld>
            <a:endParaRPr lang="en-US"/>
          </a:p>
        </p:txBody>
      </p:sp>
    </p:spTree>
  </p:cSld>
  <p:clrMapOvr>
    <a:masterClrMapping/>
  </p:clrMapOvr>
  <p:transition advTm="10000">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7D27DCF-F811-4842-901D-3F5FBF57B9AA}" type="slidenum">
              <a:rPr lang="en-US"/>
              <a:pPr>
                <a:defRPr/>
              </a:pPr>
              <a:t>‹#›</a:t>
            </a:fld>
            <a:endParaRPr lang="en-US"/>
          </a:p>
        </p:txBody>
      </p:sp>
    </p:spTree>
  </p:cSld>
  <p:clrMapOvr>
    <a:masterClrMapping/>
  </p:clrMapOvr>
  <p:transition advTm="10000">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288332E-EB70-4243-B3FC-3790496F7E1D}" type="slidenum">
              <a:rPr lang="en-US"/>
              <a:pPr>
                <a:defRPr/>
              </a:pPr>
              <a:t>‹#›</a:t>
            </a:fld>
            <a:endParaRPr lang="en-US"/>
          </a:p>
        </p:txBody>
      </p:sp>
    </p:spTree>
  </p:cSld>
  <p:clrMapOvr>
    <a:masterClrMapping/>
  </p:clrMapOvr>
  <p:transition advTm="10000">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1622BA5-08EB-4794-BC2C-95594E2325D1}" type="slidenum">
              <a:rPr lang="en-US"/>
              <a:pPr>
                <a:defRPr/>
              </a:pPr>
              <a:t>‹#›</a:t>
            </a:fld>
            <a:endParaRPr lang="en-US"/>
          </a:p>
        </p:txBody>
      </p:sp>
    </p:spTree>
  </p:cSld>
  <p:clrMapOvr>
    <a:masterClrMapping/>
  </p:clrMapOvr>
  <p:transition advTm="10000">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latin typeface="Arial" charset="0"/>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latin typeface="Arial" charset="0"/>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5CB50B5D-BE42-473F-9501-A411C07FD5D3}" type="slidenum">
              <a:rPr lang="en-US"/>
              <a:pPr>
                <a:defRPr/>
              </a:pPr>
              <a:t>‹#›</a:t>
            </a:fld>
            <a:endParaRPr lang="en-US"/>
          </a:p>
        </p:txBody>
      </p:sp>
    </p:spTree>
  </p:cSld>
  <p:clrMapOvr>
    <a:masterClrMapping/>
  </p:clrMapOvr>
  <p:transition advTm="10000">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6587F8EC-685B-4107-AAFF-20AD954D2EB7}" type="slidenum">
              <a:rPr lang="en-US"/>
              <a:pPr>
                <a:defRPr/>
              </a:pPr>
              <a:t>‹#›</a:t>
            </a:fld>
            <a:endParaRPr lang="en-US"/>
          </a:p>
        </p:txBody>
      </p:sp>
    </p:spTree>
  </p:cSld>
  <p:clrMapOvr>
    <a:masterClrMapping/>
  </p:clrMapOvr>
  <p:transition advTm="10000">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4EC60FAF-FD61-4544-96CB-10FB00F11ADD}" type="slidenum">
              <a:rPr lang="en-US"/>
              <a:pPr>
                <a:defRPr/>
              </a:pPr>
              <a:t>‹#›</a:t>
            </a:fld>
            <a:endParaRPr lang="en-US"/>
          </a:p>
        </p:txBody>
      </p:sp>
    </p:spTree>
  </p:cSld>
  <p:clrMapOvr>
    <a:masterClrMapping/>
  </p:clrMapOvr>
  <p:transition advTm="10000">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F3AEBAB0-7EED-41D0-83D4-6ED43E6DFA31}" type="slidenum">
              <a:rPr lang="en-US"/>
              <a:pPr>
                <a:defRPr/>
              </a:pPr>
              <a:t>‹#›</a:t>
            </a:fld>
            <a:endParaRPr lang="en-US"/>
          </a:p>
        </p:txBody>
      </p:sp>
    </p:spTree>
  </p:cSld>
  <p:clrMapOvr>
    <a:masterClrMapping/>
  </p:clrMapOvr>
  <p:transition advTm="10000">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5ED2CBD-0D9E-4E0F-82A1-D878A1FF618B}" type="slidenum">
              <a:rPr lang="en-US"/>
              <a:pPr>
                <a:defRPr/>
              </a:pPr>
              <a:t>‹#›</a:t>
            </a:fld>
            <a:endParaRPr lang="en-US"/>
          </a:p>
        </p:txBody>
      </p:sp>
    </p:spTree>
  </p:cSld>
  <p:clrMapOvr>
    <a:masterClrMapping/>
  </p:clrMapOvr>
  <p:transition advTm="10000">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6ADE637E-B7A2-4B3B-A737-A97DEA9F9400}" type="slidenum">
              <a:rPr lang="en-US"/>
              <a:pPr>
                <a:defRPr/>
              </a:pPr>
              <a:t>‹#›</a:t>
            </a:fld>
            <a:endParaRPr lang="en-US"/>
          </a:p>
        </p:txBody>
      </p:sp>
    </p:spTree>
  </p:cSld>
  <p:clrMapOvr>
    <a:masterClrMapping/>
  </p:clrMapOvr>
  <p:transition advTm="10000">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C16BB7E-4E6B-4CB7-A569-3FA20CA5D781}" type="slidenum">
              <a:rPr lang="en-US"/>
              <a:pPr>
                <a:defRPr/>
              </a:pPr>
              <a:t>‹#›</a:t>
            </a:fld>
            <a:endParaRPr lang="en-US"/>
          </a:p>
        </p:txBody>
      </p:sp>
    </p:spTree>
  </p:cSld>
  <p:clrMapOvr>
    <a:masterClrMapping/>
  </p:clrMapOvr>
  <p:transition advTm="10000">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latin typeface="Arial" charset="0"/>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latin typeface="Arial" charset="0"/>
            </a:endParaRPr>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endParaRPr lang="en-US" smtClean="0"/>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latin typeface="Arial" charset="0"/>
              </a:defRPr>
            </a:lvl1pPr>
          </a:lstStyle>
          <a:p>
            <a:pPr>
              <a:defRPr/>
            </a:pPr>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latin typeface="Arial" charset="0"/>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latin typeface="Arial" charset="0"/>
              </a:defRPr>
            </a:lvl1pPr>
          </a:lstStyle>
          <a:p>
            <a:pPr>
              <a:defRPr/>
            </a:pPr>
            <a:fld id="{B66F5EFD-EF36-46C8-938E-10F76A6B83AF}"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4149" r:id="rId1"/>
    <p:sldLayoutId id="2147484143" r:id="rId2"/>
    <p:sldLayoutId id="2147484150" r:id="rId3"/>
    <p:sldLayoutId id="2147484144" r:id="rId4"/>
    <p:sldLayoutId id="2147484151" r:id="rId5"/>
    <p:sldLayoutId id="2147484145" r:id="rId6"/>
    <p:sldLayoutId id="2147484146" r:id="rId7"/>
    <p:sldLayoutId id="2147484152" r:id="rId8"/>
    <p:sldLayoutId id="2147484153" r:id="rId9"/>
    <p:sldLayoutId id="2147484147" r:id="rId10"/>
    <p:sldLayoutId id="2147484148" r:id="rId11"/>
  </p:sldLayoutIdLst>
  <p:transition advTm="10000">
    <p:comb/>
  </p:transition>
  <p:txStyles>
    <p:titleStyle>
      <a:lvl1pPr algn="l" rtl="0" eaLnBrk="1" fontAlgn="base" hangingPunct="1">
        <a:spcBef>
          <a:spcPct val="0"/>
        </a:spcBef>
        <a:spcAft>
          <a:spcPct val="0"/>
        </a:spcAft>
        <a:defRPr sz="4600" kern="1200">
          <a:solidFill>
            <a:schemeClr val="tx1"/>
          </a:solidFill>
          <a:latin typeface="+mj-lt"/>
          <a:ea typeface="+mj-ea"/>
          <a:cs typeface="+mj-cs"/>
        </a:defRPr>
      </a:lvl1pPr>
      <a:lvl2pPr algn="l" rtl="0" eaLnBrk="1" fontAlgn="base" hangingPunct="1">
        <a:spcBef>
          <a:spcPct val="0"/>
        </a:spcBef>
        <a:spcAft>
          <a:spcPct val="0"/>
        </a:spcAft>
        <a:defRPr sz="4600">
          <a:solidFill>
            <a:schemeClr val="tx1"/>
          </a:solidFill>
          <a:latin typeface="Franklin Gothic Book"/>
        </a:defRPr>
      </a:lvl2pPr>
      <a:lvl3pPr algn="l" rtl="0" eaLnBrk="1" fontAlgn="base" hangingPunct="1">
        <a:spcBef>
          <a:spcPct val="0"/>
        </a:spcBef>
        <a:spcAft>
          <a:spcPct val="0"/>
        </a:spcAft>
        <a:defRPr sz="4600">
          <a:solidFill>
            <a:schemeClr val="tx1"/>
          </a:solidFill>
          <a:latin typeface="Franklin Gothic Book"/>
        </a:defRPr>
      </a:lvl3pPr>
      <a:lvl4pPr algn="l" rtl="0" eaLnBrk="1" fontAlgn="base" hangingPunct="1">
        <a:spcBef>
          <a:spcPct val="0"/>
        </a:spcBef>
        <a:spcAft>
          <a:spcPct val="0"/>
        </a:spcAft>
        <a:defRPr sz="4600">
          <a:solidFill>
            <a:schemeClr val="tx1"/>
          </a:solidFill>
          <a:latin typeface="Franklin Gothic Book"/>
        </a:defRPr>
      </a:lvl4pPr>
      <a:lvl5pPr algn="l" rtl="0" eaLnBrk="1" fontAlgn="base" hangingPunct="1">
        <a:spcBef>
          <a:spcPct val="0"/>
        </a:spcBef>
        <a:spcAft>
          <a:spcPct val="0"/>
        </a:spcAft>
        <a:defRPr sz="4600">
          <a:solidFill>
            <a:schemeClr val="tx1"/>
          </a:solidFill>
          <a:latin typeface="Franklin Gothic Book"/>
        </a:defRPr>
      </a:lvl5pPr>
      <a:lvl6pPr marL="457200" algn="l" rtl="0" eaLnBrk="1" fontAlgn="base" hangingPunct="1">
        <a:spcBef>
          <a:spcPct val="0"/>
        </a:spcBef>
        <a:spcAft>
          <a:spcPct val="0"/>
        </a:spcAft>
        <a:defRPr sz="4600">
          <a:solidFill>
            <a:schemeClr val="tx1"/>
          </a:solidFill>
          <a:latin typeface="Franklin Gothic Book"/>
        </a:defRPr>
      </a:lvl6pPr>
      <a:lvl7pPr marL="914400" algn="l" rtl="0" eaLnBrk="1" fontAlgn="base" hangingPunct="1">
        <a:spcBef>
          <a:spcPct val="0"/>
        </a:spcBef>
        <a:spcAft>
          <a:spcPct val="0"/>
        </a:spcAft>
        <a:defRPr sz="4600">
          <a:solidFill>
            <a:schemeClr val="tx1"/>
          </a:solidFill>
          <a:latin typeface="Franklin Gothic Book"/>
        </a:defRPr>
      </a:lvl7pPr>
      <a:lvl8pPr marL="1371600" algn="l" rtl="0" eaLnBrk="1" fontAlgn="base" hangingPunct="1">
        <a:spcBef>
          <a:spcPct val="0"/>
        </a:spcBef>
        <a:spcAft>
          <a:spcPct val="0"/>
        </a:spcAft>
        <a:defRPr sz="4600">
          <a:solidFill>
            <a:schemeClr val="tx1"/>
          </a:solidFill>
          <a:latin typeface="Franklin Gothic Book"/>
        </a:defRPr>
      </a:lvl8pPr>
      <a:lvl9pPr marL="1828800" algn="l" rtl="0" eaLnBrk="1" fontAlgn="base" hangingPunct="1">
        <a:spcBef>
          <a:spcPct val="0"/>
        </a:spcBef>
        <a:spcAft>
          <a:spcPct val="0"/>
        </a:spcAft>
        <a:defRPr sz="4600">
          <a:solidFill>
            <a:schemeClr val="tx1"/>
          </a:solidFill>
          <a:latin typeface="Franklin Gothic Book"/>
        </a:defRPr>
      </a:lvl9pPr>
    </p:titleStyle>
    <p:bodyStyle>
      <a:lvl1pPr marL="419100" indent="-382588" algn="l" rtl="0" eaLnBrk="1" fontAlgn="base" hangingPunct="1">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1" fontAlgn="base" hangingPunct="1">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1" fontAlgn="base" hangingPunct="1">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1" fontAlgn="base" hangingPunct="1">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1" fontAlgn="base" hangingPunct="1">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4.png"/><Relationship Id="rId7" Type="http://schemas.openxmlformats.org/officeDocument/2006/relationships/image" Target="http://www.hanford.gov/fire/graphics/a-1.gif"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wmf"/><Relationship Id="rId4" Type="http://schemas.openxmlformats.org/officeDocument/2006/relationships/image" Target="../media/image5.png"/><Relationship Id="rId9"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6"/>
          <p:cNvSpPr>
            <a:spLocks noGrp="1"/>
          </p:cNvSpPr>
          <p:nvPr>
            <p:ph type="subTitle" idx="1"/>
          </p:nvPr>
        </p:nvSpPr>
        <p:spPr>
          <a:xfrm>
            <a:off x="457200" y="304800"/>
            <a:ext cx="7948613" cy="1752600"/>
          </a:xfrm>
        </p:spPr>
        <p:txBody>
          <a:bodyPr/>
          <a:lstStyle/>
          <a:p>
            <a:pPr algn="ctr" eaLnBrk="1" hangingPunct="1"/>
            <a:r>
              <a:rPr lang="en-IN" sz="3600" smtClean="0">
                <a:latin typeface="Microsoft Himalaya" pitchFamily="2" charset="0"/>
                <a:ea typeface="Microsoft Himalaya" pitchFamily="2" charset="0"/>
                <a:cs typeface="Microsoft Himalaya" pitchFamily="2" charset="0"/>
              </a:rPr>
              <a:t>Fire Extinguisher Training PPT</a:t>
            </a:r>
          </a:p>
          <a:p>
            <a:pPr algn="ctr" eaLnBrk="1" hangingPunct="1"/>
            <a:r>
              <a:rPr lang="en-IN" sz="3600" smtClean="0">
                <a:latin typeface="Microsoft Himalaya" pitchFamily="2" charset="0"/>
                <a:ea typeface="Microsoft Himalaya" pitchFamily="2" charset="0"/>
                <a:cs typeface="Microsoft Himalaya" pitchFamily="2" charset="0"/>
              </a:rPr>
              <a:t>(Everything you wanted to know about fire but afraid to ask)</a:t>
            </a:r>
          </a:p>
        </p:txBody>
      </p:sp>
      <p:sp>
        <p:nvSpPr>
          <p:cNvPr id="3077" name="Rectangle 5"/>
          <p:cNvSpPr>
            <a:spLocks noChangeArrowheads="1"/>
          </p:cNvSpPr>
          <p:nvPr/>
        </p:nvSpPr>
        <p:spPr bwMode="auto">
          <a:xfrm>
            <a:off x="1295400" y="5105400"/>
            <a:ext cx="7467600" cy="1296988"/>
          </a:xfrm>
          <a:prstGeom prst="rect">
            <a:avLst/>
          </a:prstGeom>
          <a:noFill/>
          <a:ln w="9525">
            <a:noFill/>
            <a:miter lim="800000"/>
            <a:headEnd/>
            <a:tailEnd/>
          </a:ln>
        </p:spPr>
        <p:txBody>
          <a:bodyPr/>
          <a:lstStyle/>
          <a:p>
            <a:pPr algn="r">
              <a:spcBef>
                <a:spcPct val="20000"/>
              </a:spcBef>
            </a:pPr>
            <a:r>
              <a:rPr lang="en-IN" sz="2800" dirty="0" smtClean="0">
                <a:solidFill>
                  <a:schemeClr val="tx2"/>
                </a:solidFill>
                <a:latin typeface="Humanst521 BT" pitchFamily="34" charset="0"/>
              </a:rPr>
              <a:t>RAKSHA CONSORTS</a:t>
            </a:r>
            <a:endParaRPr lang="en-US" sz="2800" dirty="0">
              <a:solidFill>
                <a:schemeClr val="tx2"/>
              </a:solidFill>
              <a:latin typeface="Humanst521 BT" pitchFamily="34" charset="0"/>
            </a:endParaRPr>
          </a:p>
          <a:p>
            <a:pPr algn="r">
              <a:spcBef>
                <a:spcPct val="20000"/>
              </a:spcBef>
            </a:pPr>
            <a:r>
              <a:rPr lang="en-US" sz="1600" dirty="0">
                <a:solidFill>
                  <a:schemeClr val="tx2"/>
                </a:solidFill>
                <a:latin typeface="Humanst521 BT" pitchFamily="34" charset="0"/>
              </a:rPr>
              <a:t>Tel. No. : + </a:t>
            </a:r>
            <a:r>
              <a:rPr lang="en-US" sz="1600" dirty="0" smtClean="0">
                <a:solidFill>
                  <a:schemeClr val="tx2"/>
                </a:solidFill>
                <a:latin typeface="Humanst521 BT" pitchFamily="34" charset="0"/>
              </a:rPr>
              <a:t>91 9391494999  </a:t>
            </a:r>
            <a:r>
              <a:rPr lang="en-US" sz="1600" dirty="0">
                <a:solidFill>
                  <a:schemeClr val="tx2"/>
                </a:solidFill>
                <a:latin typeface="Humanst521 BT" pitchFamily="34" charset="0"/>
              </a:rPr>
              <a:t>Fax : </a:t>
            </a:r>
            <a:r>
              <a:rPr lang="en-US" sz="1600" dirty="0" smtClean="0">
                <a:solidFill>
                  <a:schemeClr val="tx2"/>
                </a:solidFill>
                <a:latin typeface="Humanst521 BT" pitchFamily="34" charset="0"/>
              </a:rPr>
              <a:t>0891-4811213</a:t>
            </a:r>
            <a:endParaRPr lang="en-US" sz="1600" dirty="0">
              <a:solidFill>
                <a:schemeClr val="tx2"/>
              </a:solidFill>
              <a:latin typeface="Humanst521 BT" pitchFamily="34" charset="0"/>
            </a:endParaRPr>
          </a:p>
          <a:p>
            <a:pPr algn="r">
              <a:spcBef>
                <a:spcPct val="20000"/>
              </a:spcBef>
            </a:pPr>
            <a:r>
              <a:rPr lang="en-US" sz="1600" dirty="0">
                <a:solidFill>
                  <a:schemeClr val="tx2"/>
                </a:solidFill>
                <a:latin typeface="Humanst521 BT" pitchFamily="34" charset="0"/>
              </a:rPr>
              <a:t>Email</a:t>
            </a:r>
            <a:r>
              <a:rPr lang="en-US" sz="1200" dirty="0">
                <a:solidFill>
                  <a:schemeClr val="tx2"/>
                </a:solidFill>
                <a:latin typeface="Humanst521 BT" pitchFamily="34" charset="0"/>
              </a:rPr>
              <a:t> : </a:t>
            </a:r>
            <a:r>
              <a:rPr lang="en-US" sz="1600" dirty="0" smtClean="0">
                <a:solidFill>
                  <a:schemeClr val="tx2"/>
                </a:solidFill>
                <a:latin typeface="Humanst521 BT" pitchFamily="34" charset="0"/>
              </a:rPr>
              <a:t>rakshaconsorts@gmail.com</a:t>
            </a:r>
            <a:r>
              <a:rPr lang="en-US" sz="1200" dirty="0" smtClean="0">
                <a:solidFill>
                  <a:schemeClr val="tx2"/>
                </a:solidFill>
                <a:latin typeface="Humanst521 BT" pitchFamily="34" charset="0"/>
              </a:rPr>
              <a:t>    </a:t>
            </a:r>
            <a:r>
              <a:rPr lang="en-US" sz="1600" dirty="0">
                <a:solidFill>
                  <a:schemeClr val="tx2"/>
                </a:solidFill>
                <a:latin typeface="Humanst521 BT" pitchFamily="34" charset="0"/>
              </a:rPr>
              <a:t>Web</a:t>
            </a:r>
            <a:r>
              <a:rPr lang="en-US" sz="1200" dirty="0">
                <a:solidFill>
                  <a:schemeClr val="tx2"/>
                </a:solidFill>
                <a:latin typeface="Humanst521 BT" pitchFamily="34" charset="0"/>
              </a:rPr>
              <a:t> : </a:t>
            </a:r>
            <a:r>
              <a:rPr lang="en-US" sz="1600" dirty="0" smtClean="0">
                <a:solidFill>
                  <a:schemeClr val="tx2"/>
                </a:solidFill>
                <a:latin typeface="Humanst521 BT" pitchFamily="34" charset="0"/>
              </a:rPr>
              <a:t>www.rakshaconsorts.in</a:t>
            </a:r>
            <a:r>
              <a:rPr lang="en-US" sz="1200" dirty="0" smtClean="0">
                <a:solidFill>
                  <a:schemeClr val="tx2"/>
                </a:solidFill>
                <a:latin typeface="Humanst521 BT" pitchFamily="34" charset="0"/>
              </a:rPr>
              <a:t> </a:t>
            </a:r>
            <a:endParaRPr lang="en-US" sz="1200" dirty="0">
              <a:solidFill>
                <a:schemeClr val="tx2"/>
              </a:solidFill>
              <a:latin typeface="Humanst521 BT" pitchFamily="34" charset="0"/>
            </a:endParaRPr>
          </a:p>
        </p:txBody>
      </p:sp>
      <p:pic>
        <p:nvPicPr>
          <p:cNvPr id="7173" name="Picture 5" descr="banner3.jpg"/>
          <p:cNvPicPr>
            <a:picLocks noChangeAspect="1"/>
          </p:cNvPicPr>
          <p:nvPr/>
        </p:nvPicPr>
        <p:blipFill>
          <a:blip r:embed="rId2"/>
          <a:srcRect/>
          <a:stretch>
            <a:fillRect/>
          </a:stretch>
        </p:blipFill>
        <p:spPr bwMode="auto">
          <a:xfrm>
            <a:off x="0" y="2286000"/>
            <a:ext cx="9144000" cy="2484438"/>
          </a:xfrm>
          <a:prstGeom prst="rect">
            <a:avLst/>
          </a:prstGeom>
          <a:noFill/>
          <a:ln w="9525">
            <a:noFill/>
            <a:miter lim="800000"/>
            <a:headEnd/>
            <a:tailEnd/>
          </a:ln>
        </p:spPr>
      </p:pic>
      <p:sp>
        <p:nvSpPr>
          <p:cNvPr id="8" name="Rectangle 8"/>
          <p:cNvSpPr>
            <a:spLocks noChangeArrowheads="1"/>
          </p:cNvSpPr>
          <p:nvPr/>
        </p:nvSpPr>
        <p:spPr bwMode="auto">
          <a:xfrm>
            <a:off x="8597900" y="6308725"/>
            <a:ext cx="184150" cy="954088"/>
          </a:xfrm>
          <a:prstGeom prst="rect">
            <a:avLst/>
          </a:prstGeom>
          <a:noFill/>
          <a:ln w="9525" algn="ctr">
            <a:noFill/>
            <a:miter lim="800000"/>
            <a:headEnd/>
            <a:tailEnd/>
          </a:ln>
        </p:spPr>
        <p:txBody>
          <a:bodyPr wrap="none">
            <a:spAutoFit/>
          </a:bodyPr>
          <a:lstStyle/>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checkerboard(across)">
                                      <p:cBhvr>
                                        <p:cTn id="7" dur="500"/>
                                        <p:tgtEl>
                                          <p:spTgt spid="3077"/>
                                        </p:tgtEl>
                                      </p:cBhvr>
                                    </p:animEffect>
                                  </p:childTnLst>
                                </p:cTn>
                              </p:par>
                            </p:childTnLst>
                          </p:cTn>
                        </p:par>
                        <p:par>
                          <p:cTn id="8" fill="hold">
                            <p:stCondLst>
                              <p:cond delay="500"/>
                            </p:stCondLst>
                            <p:childTnLst>
                              <p:par>
                                <p:cTn id="9" presetID="2" presetClass="entr" presetSubtype="8" accel="50000" fill="hold" grpId="0" nodeType="after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1752600" y="457200"/>
            <a:ext cx="6065838" cy="638175"/>
          </a:xfrm>
          <a:prstGeom prst="rect">
            <a:avLst/>
          </a:prstGeom>
          <a:noFill/>
          <a:ln w="9525">
            <a:noFill/>
            <a:miter lim="800000"/>
            <a:headEnd/>
            <a:tailEnd/>
          </a:ln>
          <a:effectLst/>
        </p:spPr>
        <p:txBody>
          <a:bodyPr/>
          <a:lstStyle/>
          <a:p>
            <a:pPr defTabSz="119063">
              <a:lnSpc>
                <a:spcPct val="90000"/>
              </a:lnSpc>
              <a:spcBef>
                <a:spcPct val="20000"/>
              </a:spcBef>
              <a:spcAft>
                <a:spcPct val="50000"/>
              </a:spcAft>
              <a:buClr>
                <a:schemeClr val="hlink"/>
              </a:buClr>
              <a:defRPr/>
            </a:pPr>
            <a:r>
              <a:rPr lang="en-US" sz="3600" u="sng"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Powder Stored Pressure </a:t>
            </a:r>
            <a:r>
              <a:rPr lang="en-US" sz="3600" u="sng" dirty="0">
                <a:latin typeface="Microsoft Himalaya" pitchFamily="2" charset="0"/>
                <a:ea typeface="Microsoft Himalaya" pitchFamily="2" charset="0"/>
                <a:cs typeface="Microsoft Himalaya" pitchFamily="2" charset="0"/>
              </a:rPr>
              <a:t>Fire Extinguishers</a:t>
            </a:r>
          </a:p>
        </p:txBody>
      </p:sp>
      <p:sp>
        <p:nvSpPr>
          <p:cNvPr id="23557" name="Text Box 5"/>
          <p:cNvSpPr txBox="1">
            <a:spLocks noChangeArrowheads="1"/>
          </p:cNvSpPr>
          <p:nvPr/>
        </p:nvSpPr>
        <p:spPr bwMode="auto">
          <a:xfrm>
            <a:off x="304800" y="3124200"/>
            <a:ext cx="3886200" cy="1570038"/>
          </a:xfrm>
          <a:prstGeom prst="rect">
            <a:avLst/>
          </a:prstGeom>
          <a:noFill/>
          <a:ln w="9525">
            <a:noFill/>
            <a:miter lim="800000"/>
            <a:headEnd/>
            <a:tailEnd/>
          </a:ln>
        </p:spPr>
        <p:txBody>
          <a:bodyPr>
            <a:spAutoFit/>
          </a:bodyPr>
          <a:lstStyle/>
          <a:p>
            <a:pPr algn="just">
              <a:spcAft>
                <a:spcPct val="25000"/>
              </a:spcAft>
            </a:pPr>
            <a:r>
              <a:rPr lang="en-US" sz="2400">
                <a:latin typeface="Microsoft Himalaya" pitchFamily="2" charset="0"/>
                <a:ea typeface="Microsoft Himalaya" pitchFamily="2" charset="0"/>
                <a:cs typeface="Microsoft Himalaya" pitchFamily="2" charset="0"/>
              </a:rPr>
              <a:t>The powder also works to interrupt the chemical reaction of fire.  These extinguishers are very effective at putting out fires.</a:t>
            </a:r>
          </a:p>
        </p:txBody>
      </p:sp>
      <p:sp>
        <p:nvSpPr>
          <p:cNvPr id="23559" name="Text Box 7"/>
          <p:cNvSpPr txBox="1">
            <a:spLocks noChangeArrowheads="1"/>
          </p:cNvSpPr>
          <p:nvPr/>
        </p:nvSpPr>
        <p:spPr bwMode="auto">
          <a:xfrm>
            <a:off x="304800" y="1447800"/>
            <a:ext cx="3886200" cy="1676400"/>
          </a:xfrm>
          <a:prstGeom prst="rect">
            <a:avLst/>
          </a:prstGeom>
          <a:noFill/>
          <a:ln w="9525">
            <a:noFill/>
            <a:miter lim="800000"/>
            <a:headEnd/>
            <a:tailEnd/>
          </a:ln>
        </p:spPr>
        <p:txBody>
          <a:bodyPr/>
          <a:lstStyle/>
          <a:p>
            <a:pPr algn="just"/>
            <a:r>
              <a:rPr lang="en-US" sz="2400">
                <a:latin typeface="Microsoft Himalaya" pitchFamily="2" charset="0"/>
                <a:ea typeface="Microsoft Himalaya" pitchFamily="2" charset="0"/>
                <a:cs typeface="Microsoft Himalaya" pitchFamily="2" charset="0"/>
              </a:rPr>
              <a:t>ABC Dry chemical extinguishers put out fire by coating the fuel with a thin layer of dust.  This separates the fuel from the oxygen in the air. </a:t>
            </a:r>
            <a:endParaRPr lang="en-US" sz="2800">
              <a:latin typeface="Microsoft Himalaya" pitchFamily="2" charset="0"/>
              <a:ea typeface="Microsoft Himalaya" pitchFamily="2" charset="0"/>
              <a:cs typeface="Microsoft Himalaya" pitchFamily="2" charset="0"/>
            </a:endParaRPr>
          </a:p>
        </p:txBody>
      </p:sp>
      <p:pic>
        <p:nvPicPr>
          <p:cNvPr id="16389" name="Picture 14" descr="class-a-b-c"/>
          <p:cNvPicPr>
            <a:picLocks noChangeAspect="1" noChangeArrowheads="1"/>
          </p:cNvPicPr>
          <p:nvPr/>
        </p:nvPicPr>
        <p:blipFill>
          <a:blip r:embed="rId2"/>
          <a:srcRect/>
          <a:stretch>
            <a:fillRect/>
          </a:stretch>
        </p:blipFill>
        <p:spPr bwMode="auto">
          <a:xfrm>
            <a:off x="838200" y="0"/>
            <a:ext cx="1049338" cy="1524000"/>
          </a:xfrm>
          <a:prstGeom prst="rect">
            <a:avLst/>
          </a:prstGeom>
          <a:noFill/>
          <a:ln w="9525">
            <a:noFill/>
            <a:miter lim="800000"/>
            <a:headEnd/>
            <a:tailEnd/>
          </a:ln>
        </p:spPr>
      </p:pic>
      <p:sp>
        <p:nvSpPr>
          <p:cNvPr id="16390" name="Rectangle 11"/>
          <p:cNvSpPr>
            <a:spLocks noChangeArrowheads="1"/>
          </p:cNvSpPr>
          <p:nvPr/>
        </p:nvSpPr>
        <p:spPr bwMode="auto">
          <a:xfrm>
            <a:off x="4648200" y="1524000"/>
            <a:ext cx="4267200" cy="1938338"/>
          </a:xfrm>
          <a:prstGeom prst="rect">
            <a:avLst/>
          </a:prstGeom>
          <a:noFill/>
          <a:ln w="9525">
            <a:noFill/>
            <a:miter lim="800000"/>
            <a:headEnd/>
            <a:tailEnd/>
          </a:ln>
        </p:spPr>
        <p:txBody>
          <a:bodyPr>
            <a:spAutoFit/>
          </a:bodyPr>
          <a:lstStyle/>
          <a:p>
            <a:pPr algn="just">
              <a:spcAft>
                <a:spcPct val="25000"/>
              </a:spcAft>
            </a:pPr>
            <a:r>
              <a:rPr lang="en-US" sz="2400">
                <a:latin typeface="Microsoft Himalaya" pitchFamily="2" charset="0"/>
                <a:ea typeface="Microsoft Himalaya" pitchFamily="2" charset="0"/>
                <a:cs typeface="Microsoft Himalaya" pitchFamily="2" charset="0"/>
              </a:rPr>
              <a:t>“ABC” fire extinguishers are filled with a fine yellow powder.  The greatest portion of this powder is composed of Mono Ammonium Phosphate chemical.  The extinguishers are pressurized with nitrogen.</a:t>
            </a:r>
          </a:p>
        </p:txBody>
      </p:sp>
      <p:sp>
        <p:nvSpPr>
          <p:cNvPr id="16391" name="Rectangle 12"/>
          <p:cNvSpPr>
            <a:spLocks noChangeArrowheads="1"/>
          </p:cNvSpPr>
          <p:nvPr/>
        </p:nvSpPr>
        <p:spPr bwMode="auto">
          <a:xfrm>
            <a:off x="4724400" y="3505200"/>
            <a:ext cx="4114800" cy="1200150"/>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It is extremely important to identify which types of dry chemical extinguishers are located in your area! </a:t>
            </a:r>
          </a:p>
        </p:txBody>
      </p:sp>
      <p:sp>
        <p:nvSpPr>
          <p:cNvPr id="16392" name="Rectangle 13"/>
          <p:cNvSpPr>
            <a:spLocks noChangeArrowheads="1"/>
          </p:cNvSpPr>
          <p:nvPr/>
        </p:nvSpPr>
        <p:spPr bwMode="auto">
          <a:xfrm>
            <a:off x="381000" y="4724400"/>
            <a:ext cx="3505200" cy="1200150"/>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An “ABC” extinguisher will have a label indicating it may be used on Class A, B and C fires.</a:t>
            </a:r>
          </a:p>
        </p:txBody>
      </p:sp>
      <p:sp>
        <p:nvSpPr>
          <p:cNvPr id="16393" name="Rectangle 14"/>
          <p:cNvSpPr>
            <a:spLocks noChangeArrowheads="1"/>
          </p:cNvSpPr>
          <p:nvPr/>
        </p:nvSpPr>
        <p:spPr bwMode="auto">
          <a:xfrm>
            <a:off x="4724400" y="4724400"/>
            <a:ext cx="4114800" cy="1200150"/>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You don’t want to mistakenly use a “BC” extinguisher on a Class A fire thinking that it was an “ABC” extinguisher.</a:t>
            </a: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left)">
                                      <p:cBhvr>
                                        <p:cTn id="7" dur="500"/>
                                        <p:tgtEl>
                                          <p:spTgt spid="23559"/>
                                        </p:tgtEl>
                                      </p:cBhvr>
                                    </p:animEffect>
                                  </p:childTnLst>
                                </p:cTn>
                              </p:par>
                            </p:childTnLst>
                          </p:cTn>
                        </p:par>
                        <p:par>
                          <p:cTn id="8" fill="hold">
                            <p:stCondLst>
                              <p:cond delay="500"/>
                            </p:stCondLst>
                            <p:childTnLst>
                              <p:par>
                                <p:cTn id="9" presetID="3" presetClass="entr" presetSubtype="10" fill="hold" grpId="0" nodeType="afterEffect">
                                  <p:stCondLst>
                                    <p:cond delay="2000"/>
                                  </p:stCondLst>
                                  <p:childTnLst>
                                    <p:set>
                                      <p:cBhvr>
                                        <p:cTn id="10" dur="1" fill="hold">
                                          <p:stCondLst>
                                            <p:cond delay="0"/>
                                          </p:stCondLst>
                                        </p:cTn>
                                        <p:tgtEl>
                                          <p:spTgt spid="23557">
                                            <p:txEl>
                                              <p:pRg st="0" end="0"/>
                                            </p:txEl>
                                          </p:spTgt>
                                        </p:tgtEl>
                                        <p:attrNameLst>
                                          <p:attrName>style.visibility</p:attrName>
                                        </p:attrNameLst>
                                      </p:cBhvr>
                                      <p:to>
                                        <p:strVal val="visible"/>
                                      </p:to>
                                    </p:set>
                                    <p:animEffect transition="in" filter="blinds(horizontal)">
                                      <p:cBhvr>
                                        <p:cTn id="11" dur="500"/>
                                        <p:tgtEl>
                                          <p:spTgt spid="235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autoUpdateAnimBg="0" advAuto="2000"/>
      <p:bldP spid="2355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743200" y="533400"/>
            <a:ext cx="3886200" cy="576263"/>
          </a:xfrm>
          <a:prstGeom prst="rect">
            <a:avLst/>
          </a:prstGeom>
          <a:noFill/>
          <a:ln w="9525">
            <a:noFill/>
            <a:miter lim="800000"/>
            <a:headEnd/>
            <a:tailEnd/>
          </a:ln>
        </p:spPr>
        <p:txBody>
          <a:bodyPr/>
          <a:lstStyle/>
          <a:p>
            <a:pPr defTabSz="119063">
              <a:spcBef>
                <a:spcPct val="20000"/>
              </a:spcBef>
              <a:spcAft>
                <a:spcPct val="50000"/>
              </a:spcAft>
              <a:buClr>
                <a:schemeClr val="hlink"/>
              </a:buClr>
            </a:pPr>
            <a:r>
              <a:rPr lang="en-US" sz="4400" u="sng">
                <a:latin typeface="Microsoft Himalaya" pitchFamily="2" charset="0"/>
                <a:ea typeface="Microsoft Himalaya" pitchFamily="2" charset="0"/>
                <a:cs typeface="Microsoft Himalaya" pitchFamily="2" charset="0"/>
              </a:rPr>
              <a:t>CO2 Fire Extinguishers</a:t>
            </a:r>
          </a:p>
        </p:txBody>
      </p:sp>
      <p:sp>
        <p:nvSpPr>
          <p:cNvPr id="19461" name="Text Box 5"/>
          <p:cNvSpPr txBox="1">
            <a:spLocks noChangeArrowheads="1"/>
          </p:cNvSpPr>
          <p:nvPr/>
        </p:nvSpPr>
        <p:spPr bwMode="auto">
          <a:xfrm>
            <a:off x="304800" y="2819400"/>
            <a:ext cx="3657600" cy="1143000"/>
          </a:xfrm>
          <a:prstGeom prst="rect">
            <a:avLst/>
          </a:prstGeom>
          <a:noFill/>
          <a:ln w="9525">
            <a:noFill/>
            <a:miter lim="800000"/>
            <a:headEnd/>
            <a:tailEnd/>
          </a:ln>
        </p:spPr>
        <p:txBody>
          <a:bodyPr/>
          <a:lstStyle/>
          <a:p>
            <a:pPr algn="just">
              <a:spcAft>
                <a:spcPct val="75000"/>
              </a:spcAft>
            </a:pPr>
            <a:r>
              <a:rPr lang="en-US" sz="2400">
                <a:latin typeface="Microsoft Himalaya" pitchFamily="2" charset="0"/>
                <a:ea typeface="Microsoft Himalaya" pitchFamily="2" charset="0"/>
                <a:cs typeface="Microsoft Himalaya" pitchFamily="2" charset="0"/>
              </a:rPr>
              <a:t>CO</a:t>
            </a:r>
            <a:r>
              <a:rPr lang="en-US" sz="2400" baseline="-25000">
                <a:latin typeface="Microsoft Himalaya" pitchFamily="2" charset="0"/>
                <a:ea typeface="Microsoft Himalaya" pitchFamily="2" charset="0"/>
                <a:cs typeface="Microsoft Himalaya" pitchFamily="2" charset="0"/>
              </a:rPr>
              <a:t>2</a:t>
            </a:r>
            <a:r>
              <a:rPr lang="en-US" sz="2400">
                <a:latin typeface="Microsoft Himalaya" pitchFamily="2" charset="0"/>
                <a:ea typeface="Microsoft Himalaya" pitchFamily="2" charset="0"/>
                <a:cs typeface="Microsoft Himalaya" pitchFamily="2" charset="0"/>
              </a:rPr>
              <a:t> cylinders range in size from 2 Kgs. to 22.5 Kgs. or larger.  On larger sizes, the horn will be at the end of a long, flexible hose.</a:t>
            </a:r>
          </a:p>
        </p:txBody>
      </p:sp>
      <p:sp>
        <p:nvSpPr>
          <p:cNvPr id="19462" name="Text Box 6"/>
          <p:cNvSpPr txBox="1">
            <a:spLocks noChangeArrowheads="1"/>
          </p:cNvSpPr>
          <p:nvPr/>
        </p:nvSpPr>
        <p:spPr bwMode="auto">
          <a:xfrm>
            <a:off x="304800" y="1752600"/>
            <a:ext cx="3733800" cy="1371600"/>
          </a:xfrm>
          <a:prstGeom prst="rect">
            <a:avLst/>
          </a:prstGeom>
          <a:noFill/>
          <a:ln w="9525">
            <a:noFill/>
            <a:miter lim="800000"/>
            <a:headEnd/>
            <a:tailEnd/>
          </a:ln>
        </p:spPr>
        <p:txBody>
          <a:bodyPr/>
          <a:lstStyle/>
          <a:p>
            <a:pPr algn="just"/>
            <a:r>
              <a:rPr lang="en-US" sz="2400">
                <a:latin typeface="Microsoft Himalaya" pitchFamily="2" charset="0"/>
                <a:ea typeface="Microsoft Himalaya" pitchFamily="2" charset="0"/>
                <a:cs typeface="Microsoft Himalaya" pitchFamily="2" charset="0"/>
              </a:rPr>
              <a:t>The pressure in a CO</a:t>
            </a:r>
            <a:r>
              <a:rPr lang="en-US" sz="2400" baseline="-25000">
                <a:latin typeface="Microsoft Himalaya" pitchFamily="2" charset="0"/>
                <a:ea typeface="Microsoft Himalaya" pitchFamily="2" charset="0"/>
                <a:cs typeface="Microsoft Himalaya" pitchFamily="2" charset="0"/>
              </a:rPr>
              <a:t>2 </a:t>
            </a:r>
            <a:r>
              <a:rPr lang="en-US" sz="2400">
                <a:latin typeface="Microsoft Himalaya" pitchFamily="2" charset="0"/>
                <a:ea typeface="Microsoft Himalaya" pitchFamily="2" charset="0"/>
                <a:cs typeface="Microsoft Himalaya" pitchFamily="2" charset="0"/>
              </a:rPr>
              <a:t>extinguisher is so great, bits of dry ice may shoot out of the horn!</a:t>
            </a:r>
          </a:p>
        </p:txBody>
      </p:sp>
      <p:sp>
        <p:nvSpPr>
          <p:cNvPr id="19469" name="Rectangle 13"/>
          <p:cNvSpPr>
            <a:spLocks noChangeArrowheads="1"/>
          </p:cNvSpPr>
          <p:nvPr/>
        </p:nvSpPr>
        <p:spPr bwMode="auto">
          <a:xfrm>
            <a:off x="3733800" y="0"/>
            <a:ext cx="1600200" cy="903288"/>
          </a:xfrm>
          <a:prstGeom prst="rect">
            <a:avLst/>
          </a:prstGeom>
          <a:noFill/>
          <a:ln w="9525">
            <a:noFill/>
            <a:miter lim="800000"/>
            <a:headEnd/>
            <a:tailEnd/>
          </a:ln>
          <a:effectLst/>
        </p:spPr>
        <p:txBody>
          <a:bodyPr anchor="b"/>
          <a:lstStyle/>
          <a:p>
            <a:pPr>
              <a:defRPr/>
            </a:pPr>
            <a:endParaRPr lang="en-US" sz="3600" dirty="0">
              <a:effectLst>
                <a:outerShdw blurRad="38100" dist="38100" dir="2700000" algn="tl">
                  <a:srgbClr val="000000"/>
                </a:outerShdw>
              </a:effectLst>
              <a:latin typeface="Microsoft Himalaya" pitchFamily="2" charset="0"/>
              <a:ea typeface="Microsoft Himalaya" pitchFamily="2" charset="0"/>
              <a:cs typeface="Microsoft Himalaya" pitchFamily="2" charset="0"/>
            </a:endParaRPr>
          </a:p>
          <a:p>
            <a:pPr>
              <a:defRPr/>
            </a:pPr>
            <a:endParaRPr lang="en-US" sz="3600" dirty="0">
              <a:effectLst>
                <a:outerShdw blurRad="38100" dist="38100" dir="2700000" algn="tl">
                  <a:srgbClr val="000000"/>
                </a:outerShdw>
              </a:effectLst>
              <a:latin typeface="Microsoft Himalaya" pitchFamily="2" charset="0"/>
              <a:ea typeface="Microsoft Himalaya" pitchFamily="2" charset="0"/>
              <a:cs typeface="Microsoft Himalaya" pitchFamily="2" charset="0"/>
            </a:endParaRPr>
          </a:p>
          <a:p>
            <a:pPr>
              <a:defRPr/>
            </a:pPr>
            <a:endParaRPr lang="en-US" sz="3600" dirty="0">
              <a:effectLst>
                <a:outerShdw blurRad="38100" dist="38100" dir="2700000" algn="tl">
                  <a:srgbClr val="000000"/>
                </a:outerShdw>
              </a:effectLst>
              <a:latin typeface="Microsoft Himalaya" pitchFamily="2" charset="0"/>
              <a:ea typeface="Microsoft Himalaya" pitchFamily="2" charset="0"/>
              <a:cs typeface="Microsoft Himalaya" pitchFamily="2" charset="0"/>
            </a:endParaRPr>
          </a:p>
        </p:txBody>
      </p:sp>
      <p:pic>
        <p:nvPicPr>
          <p:cNvPr id="17414" name="Picture 14" descr="class-b-c-co2"/>
          <p:cNvPicPr>
            <a:picLocks noChangeAspect="1" noChangeArrowheads="1"/>
          </p:cNvPicPr>
          <p:nvPr/>
        </p:nvPicPr>
        <p:blipFill>
          <a:blip r:embed="rId2"/>
          <a:srcRect/>
          <a:stretch>
            <a:fillRect/>
          </a:stretch>
        </p:blipFill>
        <p:spPr bwMode="auto">
          <a:xfrm>
            <a:off x="601663" y="0"/>
            <a:ext cx="1912937" cy="1752600"/>
          </a:xfrm>
          <a:prstGeom prst="rect">
            <a:avLst/>
          </a:prstGeom>
          <a:noFill/>
          <a:ln w="9525">
            <a:noFill/>
            <a:miter lim="800000"/>
            <a:headEnd/>
            <a:tailEnd/>
          </a:ln>
        </p:spPr>
      </p:pic>
      <p:sp>
        <p:nvSpPr>
          <p:cNvPr id="17415" name="Rectangle 8"/>
          <p:cNvSpPr>
            <a:spLocks noChangeArrowheads="1"/>
          </p:cNvSpPr>
          <p:nvPr/>
        </p:nvSpPr>
        <p:spPr bwMode="auto">
          <a:xfrm>
            <a:off x="304800" y="4191000"/>
            <a:ext cx="3810000" cy="1200150"/>
          </a:xfrm>
          <a:prstGeom prst="rect">
            <a:avLst/>
          </a:prstGeom>
          <a:noFill/>
          <a:ln w="9525">
            <a:noFill/>
            <a:miter lim="800000"/>
            <a:headEnd/>
            <a:tailEnd/>
          </a:ln>
        </p:spPr>
        <p:txBody>
          <a:bodyPr>
            <a:spAutoFit/>
          </a:bodyPr>
          <a:lstStyle/>
          <a:p>
            <a:pPr algn="l"/>
            <a:r>
              <a:rPr lang="en-US" sz="2400">
                <a:latin typeface="Microsoft Himalaya" pitchFamily="2" charset="0"/>
                <a:ea typeface="Microsoft Himalaya" pitchFamily="2" charset="0"/>
                <a:cs typeface="Microsoft Himalaya" pitchFamily="2" charset="0"/>
              </a:rPr>
              <a:t>CO</a:t>
            </a:r>
            <a:r>
              <a:rPr lang="en-US" sz="2400" baseline="-25000">
                <a:latin typeface="Microsoft Himalaya" pitchFamily="2" charset="0"/>
                <a:ea typeface="Microsoft Himalaya" pitchFamily="2" charset="0"/>
                <a:cs typeface="Microsoft Himalaya" pitchFamily="2" charset="0"/>
              </a:rPr>
              <a:t>2</a:t>
            </a:r>
            <a:r>
              <a:rPr lang="en-US" sz="2400">
                <a:latin typeface="Microsoft Himalaya" pitchFamily="2" charset="0"/>
                <a:ea typeface="Microsoft Himalaya" pitchFamily="2" charset="0"/>
                <a:cs typeface="Microsoft Himalaya" pitchFamily="2" charset="0"/>
              </a:rPr>
              <a:t>’s are designed for Class B &amp; C</a:t>
            </a:r>
          </a:p>
          <a:p>
            <a:pPr algn="l"/>
            <a:r>
              <a:rPr lang="en-US" sz="2400">
                <a:latin typeface="Microsoft Himalaya" pitchFamily="2" charset="0"/>
                <a:ea typeface="Microsoft Himalaya" pitchFamily="2" charset="0"/>
                <a:cs typeface="Microsoft Himalaya" pitchFamily="2" charset="0"/>
              </a:rPr>
              <a:t>(Flammable Liquids and Electrical Sources) fires only!</a:t>
            </a:r>
          </a:p>
        </p:txBody>
      </p:sp>
      <p:sp>
        <p:nvSpPr>
          <p:cNvPr id="17416" name="Rectangle 9"/>
          <p:cNvSpPr>
            <a:spLocks noChangeArrowheads="1"/>
          </p:cNvSpPr>
          <p:nvPr/>
        </p:nvSpPr>
        <p:spPr bwMode="auto">
          <a:xfrm>
            <a:off x="5029200" y="1752600"/>
            <a:ext cx="3886200" cy="1570038"/>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CO</a:t>
            </a:r>
            <a:r>
              <a:rPr lang="en-US" sz="2400" baseline="-25000">
                <a:latin typeface="Microsoft Himalaya" pitchFamily="2" charset="0"/>
                <a:ea typeface="Microsoft Himalaya" pitchFamily="2" charset="0"/>
                <a:cs typeface="Microsoft Himalaya" pitchFamily="2" charset="0"/>
              </a:rPr>
              <a:t>2</a:t>
            </a:r>
            <a:r>
              <a:rPr lang="en-US" sz="2400">
                <a:latin typeface="Microsoft Himalaya" pitchFamily="2" charset="0"/>
                <a:ea typeface="Microsoft Himalaya" pitchFamily="2" charset="0"/>
                <a:cs typeface="Microsoft Himalaya" pitchFamily="2" charset="0"/>
              </a:rPr>
              <a:t>s will frequently be found in laboratories, mechanical rooms, Sophisticated Electronic Equipments Room and flammable liquid storage areas.</a:t>
            </a:r>
            <a:endParaRPr lang="en-IN" sz="2400">
              <a:latin typeface="Microsoft Himalaya" pitchFamily="2" charset="0"/>
              <a:ea typeface="Microsoft Himalaya" pitchFamily="2" charset="0"/>
              <a:cs typeface="Microsoft Himalaya" pitchFamily="2" charset="0"/>
            </a:endParaRPr>
          </a:p>
        </p:txBody>
      </p:sp>
      <p:sp>
        <p:nvSpPr>
          <p:cNvPr id="17417" name="Rectangle 10"/>
          <p:cNvSpPr>
            <a:spLocks noChangeArrowheads="1"/>
          </p:cNvSpPr>
          <p:nvPr/>
        </p:nvSpPr>
        <p:spPr bwMode="auto">
          <a:xfrm>
            <a:off x="304800" y="5287963"/>
            <a:ext cx="3505200" cy="1570037"/>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Carbon dioxide is a non-flammable gas that takes away the oxygen element of the fire triangle. Without oxygen, there is no fire.</a:t>
            </a:r>
            <a:endParaRPr lang="en-IN" sz="2400">
              <a:latin typeface="Microsoft Himalaya" pitchFamily="2" charset="0"/>
              <a:ea typeface="Microsoft Himalaya" pitchFamily="2" charset="0"/>
              <a:cs typeface="Microsoft Himalaya" pitchFamily="2" charset="0"/>
            </a:endParaRPr>
          </a:p>
        </p:txBody>
      </p:sp>
      <p:sp>
        <p:nvSpPr>
          <p:cNvPr id="17418" name="Rectangle 11"/>
          <p:cNvSpPr>
            <a:spLocks noChangeArrowheads="1"/>
          </p:cNvSpPr>
          <p:nvPr/>
        </p:nvSpPr>
        <p:spPr bwMode="auto">
          <a:xfrm>
            <a:off x="5105400" y="3352800"/>
            <a:ext cx="3733800" cy="830263"/>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CO</a:t>
            </a:r>
            <a:r>
              <a:rPr lang="en-US" sz="2400" baseline="-25000">
                <a:latin typeface="Microsoft Himalaya" pitchFamily="2" charset="0"/>
                <a:ea typeface="Microsoft Himalaya" pitchFamily="2" charset="0"/>
                <a:cs typeface="Microsoft Himalaya" pitchFamily="2" charset="0"/>
              </a:rPr>
              <a:t>2</a:t>
            </a:r>
            <a:r>
              <a:rPr lang="en-US" sz="2400">
                <a:latin typeface="Microsoft Himalaya" pitchFamily="2" charset="0"/>
                <a:ea typeface="Microsoft Himalaya" pitchFamily="2" charset="0"/>
                <a:cs typeface="Microsoft Himalaya" pitchFamily="2" charset="0"/>
              </a:rPr>
              <a:t> is very cold as it comes out of the extinguisher, so it cools the fuel as well.</a:t>
            </a:r>
            <a:endParaRPr lang="en-IN" sz="2400">
              <a:latin typeface="Microsoft Himalaya" pitchFamily="2" charset="0"/>
              <a:ea typeface="Microsoft Himalaya" pitchFamily="2" charset="0"/>
              <a:cs typeface="Microsoft Himalaya" pitchFamily="2" charset="0"/>
            </a:endParaRPr>
          </a:p>
        </p:txBody>
      </p:sp>
      <p:sp>
        <p:nvSpPr>
          <p:cNvPr id="17419" name="Rectangle 12"/>
          <p:cNvSpPr>
            <a:spLocks noChangeArrowheads="1"/>
          </p:cNvSpPr>
          <p:nvPr/>
        </p:nvSpPr>
        <p:spPr bwMode="auto">
          <a:xfrm>
            <a:off x="5105400" y="4267200"/>
            <a:ext cx="3733800" cy="1570038"/>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A CO</a:t>
            </a:r>
            <a:r>
              <a:rPr lang="en-US" sz="2400" baseline="-25000">
                <a:latin typeface="Microsoft Himalaya" pitchFamily="2" charset="0"/>
                <a:ea typeface="Microsoft Himalaya" pitchFamily="2" charset="0"/>
                <a:cs typeface="Microsoft Himalaya" pitchFamily="2" charset="0"/>
              </a:rPr>
              <a:t>2</a:t>
            </a:r>
            <a:r>
              <a:rPr lang="en-US" sz="2400">
                <a:latin typeface="Microsoft Himalaya" pitchFamily="2" charset="0"/>
                <a:ea typeface="Microsoft Himalaya" pitchFamily="2" charset="0"/>
                <a:cs typeface="Microsoft Himalaya" pitchFamily="2" charset="0"/>
              </a:rPr>
              <a:t> may be ineffective in extinguishing a Class A fire because it may not be able to displace enough oxygen to successfully put the fire out.</a:t>
            </a:r>
            <a:endParaRPr lang="en-IN" sz="2400">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19462"/>
                                        </p:tgtEl>
                                        <p:attrNameLst>
                                          <p:attrName>style.visibility</p:attrName>
                                        </p:attrNameLst>
                                      </p:cBhvr>
                                      <p:to>
                                        <p:strVal val="visible"/>
                                      </p:to>
                                    </p:set>
                                    <p:animEffect transition="in" filter="wipe(right)">
                                      <p:cBhvr>
                                        <p:cTn id="7" dur="500"/>
                                        <p:tgtEl>
                                          <p:spTgt spid="19462"/>
                                        </p:tgtEl>
                                      </p:cBhvr>
                                    </p:animEffect>
                                  </p:childTnLst>
                                </p:cTn>
                              </p:par>
                            </p:childTnLst>
                          </p:cTn>
                        </p:par>
                        <p:par>
                          <p:cTn id="8" fill="hold">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11" dur="500"/>
                                        <p:tgtEl>
                                          <p:spTgt spid="194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autoUpdateAnimBg="0" advAuto="3000"/>
      <p:bldP spid="1946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381000" y="381000"/>
            <a:ext cx="8451850" cy="627063"/>
          </a:xfrm>
          <a:prstGeom prst="rect">
            <a:avLst/>
          </a:prstGeom>
          <a:noFill/>
          <a:ln w="9525">
            <a:noFill/>
            <a:miter lim="800000"/>
            <a:headEnd/>
            <a:tailEnd/>
          </a:ln>
        </p:spPr>
        <p:txBody>
          <a:bodyPr anchor="b"/>
          <a:lstStyle/>
          <a:p>
            <a:r>
              <a:rPr lang="en-US" sz="4400" u="sng">
                <a:latin typeface="Microsoft Himalaya" pitchFamily="2" charset="0"/>
                <a:ea typeface="Microsoft Himalaya" pitchFamily="2" charset="0"/>
                <a:cs typeface="Microsoft Himalaya" pitchFamily="2" charset="0"/>
              </a:rPr>
              <a:t>How to </a:t>
            </a:r>
            <a:r>
              <a:rPr lang="en-US" sz="3600" u="sng">
                <a:latin typeface="Microsoft Himalaya" pitchFamily="2" charset="0"/>
                <a:ea typeface="Microsoft Himalaya" pitchFamily="2" charset="0"/>
                <a:cs typeface="Microsoft Himalaya" pitchFamily="2" charset="0"/>
              </a:rPr>
              <a:t>Use</a:t>
            </a:r>
            <a:r>
              <a:rPr lang="en-US" sz="4400" u="sng">
                <a:latin typeface="Microsoft Himalaya" pitchFamily="2" charset="0"/>
                <a:ea typeface="Microsoft Himalaya" pitchFamily="2" charset="0"/>
                <a:cs typeface="Microsoft Himalaya" pitchFamily="2" charset="0"/>
              </a:rPr>
              <a:t> a Fire Extinguisher</a:t>
            </a:r>
          </a:p>
        </p:txBody>
      </p:sp>
      <p:sp>
        <p:nvSpPr>
          <p:cNvPr id="29700" name="Rectangle 4"/>
          <p:cNvSpPr>
            <a:spLocks noChangeArrowheads="1"/>
          </p:cNvSpPr>
          <p:nvPr/>
        </p:nvSpPr>
        <p:spPr bwMode="auto">
          <a:xfrm>
            <a:off x="1905000" y="990600"/>
            <a:ext cx="5534025" cy="1042988"/>
          </a:xfrm>
          <a:prstGeom prst="rect">
            <a:avLst/>
          </a:prstGeom>
          <a:noFill/>
          <a:ln w="9525">
            <a:noFill/>
            <a:miter lim="800000"/>
            <a:headEnd/>
            <a:tailEnd/>
          </a:ln>
        </p:spPr>
        <p:txBody>
          <a:bodyPr/>
          <a:lstStyle/>
          <a:p>
            <a:pPr algn="just" defTabSz="119063">
              <a:lnSpc>
                <a:spcPct val="90000"/>
              </a:lnSpc>
              <a:spcBef>
                <a:spcPct val="20000"/>
              </a:spcBef>
              <a:spcAft>
                <a:spcPct val="50000"/>
              </a:spcAft>
              <a:buClr>
                <a:schemeClr val="hlink"/>
              </a:buClr>
            </a:pPr>
            <a:r>
              <a:rPr lang="en-US" sz="2400">
                <a:latin typeface="Microsoft Himalaya" pitchFamily="2" charset="0"/>
                <a:ea typeface="Microsoft Himalaya" pitchFamily="2" charset="0"/>
                <a:cs typeface="Microsoft Himalaya" pitchFamily="2" charset="0"/>
              </a:rPr>
              <a:t>It’s easy to remember how to use a fire extinguisher if you remember the acronym </a:t>
            </a:r>
            <a:r>
              <a:rPr lang="en-US" sz="2800" u="sng">
                <a:latin typeface="Microsoft Himalaya" pitchFamily="2" charset="0"/>
                <a:ea typeface="Microsoft Himalaya" pitchFamily="2" charset="0"/>
                <a:cs typeface="Microsoft Himalaya" pitchFamily="2" charset="0"/>
              </a:rPr>
              <a:t>PASS:</a:t>
            </a:r>
          </a:p>
        </p:txBody>
      </p:sp>
      <p:sp>
        <p:nvSpPr>
          <p:cNvPr id="29701" name="Text Box 5"/>
          <p:cNvSpPr txBox="1">
            <a:spLocks noChangeArrowheads="1"/>
          </p:cNvSpPr>
          <p:nvPr/>
        </p:nvSpPr>
        <p:spPr bwMode="auto">
          <a:xfrm>
            <a:off x="762000" y="2133600"/>
            <a:ext cx="2008188" cy="2286000"/>
          </a:xfrm>
          <a:prstGeom prst="rect">
            <a:avLst/>
          </a:prstGeom>
          <a:noFill/>
          <a:ln w="9525">
            <a:noFill/>
            <a:miter lim="800000"/>
            <a:headEnd/>
            <a:tailEnd/>
          </a:ln>
          <a:effectLst/>
        </p:spPr>
        <p:txBody>
          <a:bodyPr/>
          <a:lstStyle/>
          <a:p>
            <a:pPr marL="396875" indent="-396875" algn="l">
              <a:buClr>
                <a:schemeClr val="tx1"/>
              </a:buClr>
              <a:buFont typeface="Wingdings" pitchFamily="2" charset="2"/>
              <a:buChar char="§"/>
              <a:defRPr/>
            </a:pPr>
            <a:r>
              <a:rPr lang="en-US" sz="2800"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P</a:t>
            </a:r>
            <a:r>
              <a:rPr lang="en-US" sz="2400" dirty="0">
                <a:latin typeface="Microsoft Himalaya" pitchFamily="2" charset="0"/>
                <a:ea typeface="Microsoft Himalaya" pitchFamily="2" charset="0"/>
                <a:cs typeface="Microsoft Himalaya" pitchFamily="2" charset="0"/>
              </a:rPr>
              <a:t>ull</a:t>
            </a:r>
          </a:p>
          <a:p>
            <a:pPr marL="396875" indent="-396875" algn="l">
              <a:buClr>
                <a:schemeClr val="tx1"/>
              </a:buClr>
              <a:buFont typeface="Wingdings" pitchFamily="2" charset="2"/>
              <a:buChar char="§"/>
              <a:defRPr/>
            </a:pPr>
            <a:r>
              <a:rPr lang="en-US" sz="2800"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A</a:t>
            </a:r>
            <a:r>
              <a:rPr lang="en-US" sz="2400" dirty="0">
                <a:latin typeface="Microsoft Himalaya" pitchFamily="2" charset="0"/>
                <a:ea typeface="Microsoft Himalaya" pitchFamily="2" charset="0"/>
                <a:cs typeface="Microsoft Himalaya" pitchFamily="2" charset="0"/>
              </a:rPr>
              <a:t>im</a:t>
            </a:r>
          </a:p>
          <a:p>
            <a:pPr marL="396875" indent="-396875" algn="l">
              <a:buClr>
                <a:schemeClr val="tx1"/>
              </a:buClr>
              <a:buFont typeface="Wingdings" pitchFamily="2" charset="2"/>
              <a:buChar char="§"/>
              <a:defRPr/>
            </a:pPr>
            <a:r>
              <a:rPr lang="en-US" sz="2800"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S</a:t>
            </a:r>
            <a:r>
              <a:rPr lang="en-US" sz="2400" dirty="0">
                <a:latin typeface="Microsoft Himalaya" pitchFamily="2" charset="0"/>
                <a:ea typeface="Microsoft Himalaya" pitchFamily="2" charset="0"/>
                <a:cs typeface="Microsoft Himalaya" pitchFamily="2" charset="0"/>
              </a:rPr>
              <a:t>queeze</a:t>
            </a:r>
          </a:p>
          <a:p>
            <a:pPr marL="396875" indent="-396875" algn="l">
              <a:buClr>
                <a:schemeClr val="tx1"/>
              </a:buClr>
              <a:buFont typeface="Wingdings" pitchFamily="2" charset="2"/>
              <a:buChar char="§"/>
              <a:defRPr/>
            </a:pPr>
            <a:r>
              <a:rPr lang="en-US" sz="2800"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S</a:t>
            </a:r>
            <a:r>
              <a:rPr lang="en-US" sz="2400" dirty="0">
                <a:latin typeface="Microsoft Himalaya" pitchFamily="2" charset="0"/>
                <a:ea typeface="Microsoft Himalaya" pitchFamily="2" charset="0"/>
                <a:cs typeface="Microsoft Himalaya" pitchFamily="2" charset="0"/>
              </a:rPr>
              <a:t>weep</a:t>
            </a:r>
          </a:p>
        </p:txBody>
      </p:sp>
      <p:pic>
        <p:nvPicPr>
          <p:cNvPr id="29703" name="Picture 7" descr="howto_2"/>
          <p:cNvPicPr>
            <a:picLocks noChangeAspect="1" noChangeArrowheads="1"/>
          </p:cNvPicPr>
          <p:nvPr/>
        </p:nvPicPr>
        <p:blipFill>
          <a:blip r:embed="rId2"/>
          <a:srcRect/>
          <a:stretch>
            <a:fillRect/>
          </a:stretch>
        </p:blipFill>
        <p:spPr bwMode="auto">
          <a:xfrm>
            <a:off x="4191000" y="2057400"/>
            <a:ext cx="3886200" cy="2209800"/>
          </a:xfrm>
          <a:prstGeom prst="rect">
            <a:avLst/>
          </a:prstGeom>
          <a:noFill/>
          <a:ln w="9525">
            <a:noFill/>
            <a:miter lim="800000"/>
            <a:headEnd/>
            <a:tailEnd/>
          </a:ln>
        </p:spPr>
      </p:pic>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wipe(left)">
                                      <p:cBhvr>
                                        <p:cTn id="7" dur="500"/>
                                        <p:tgtEl>
                                          <p:spTgt spid="29700">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29703"/>
                                        </p:tgtEl>
                                        <p:attrNameLst>
                                          <p:attrName>style.visibility</p:attrName>
                                        </p:attrNameLst>
                                      </p:cBhvr>
                                      <p:to>
                                        <p:strVal val="visible"/>
                                      </p:to>
                                    </p:set>
                                    <p:animEffect transition="in" filter="wipe(up)">
                                      <p:cBhvr>
                                        <p:cTn id="11" dur="500"/>
                                        <p:tgtEl>
                                          <p:spTgt spid="29703"/>
                                        </p:tgtEl>
                                      </p:cBhvr>
                                    </p:animEffect>
                                  </p:childTnLst>
                                </p:cTn>
                              </p:par>
                            </p:childTnLst>
                          </p:cTn>
                        </p:par>
                        <p:par>
                          <p:cTn id="12" fill="hold">
                            <p:stCondLst>
                              <p:cond delay="1500"/>
                            </p:stCondLst>
                            <p:childTnLst>
                              <p:par>
                                <p:cTn id="13" presetID="22" presetClass="entr" presetSubtype="1" fill="hold" grpId="0" nodeType="afterEffect">
                                  <p:stCondLst>
                                    <p:cond delay="500"/>
                                  </p:stCondLst>
                                  <p:childTnLst>
                                    <p:set>
                                      <p:cBhvr>
                                        <p:cTn id="14" dur="1" fill="hold">
                                          <p:stCondLst>
                                            <p:cond delay="0"/>
                                          </p:stCondLst>
                                        </p:cTn>
                                        <p:tgtEl>
                                          <p:spTgt spid="29701">
                                            <p:txEl>
                                              <p:pRg st="0" end="0"/>
                                            </p:txEl>
                                          </p:spTgt>
                                        </p:tgtEl>
                                        <p:attrNameLst>
                                          <p:attrName>style.visibility</p:attrName>
                                        </p:attrNameLst>
                                      </p:cBhvr>
                                      <p:to>
                                        <p:strVal val="visible"/>
                                      </p:to>
                                    </p:set>
                                    <p:animEffect transition="in" filter="wipe(up)">
                                      <p:cBhvr>
                                        <p:cTn id="15" dur="500"/>
                                        <p:tgtEl>
                                          <p:spTgt spid="29701">
                                            <p:txEl>
                                              <p:pRg st="0" end="0"/>
                                            </p:txEl>
                                          </p:spTgt>
                                        </p:tgtEl>
                                      </p:cBhvr>
                                    </p:animEffect>
                                  </p:childTnLst>
                                </p:cTn>
                              </p:par>
                            </p:childTnLst>
                          </p:cTn>
                        </p:par>
                        <p:par>
                          <p:cTn id="16" fill="hold">
                            <p:stCondLst>
                              <p:cond delay="2500"/>
                            </p:stCondLst>
                            <p:childTnLst>
                              <p:par>
                                <p:cTn id="17" presetID="22" presetClass="entr" presetSubtype="1" fill="hold" grpId="0" nodeType="afterEffect">
                                  <p:stCondLst>
                                    <p:cond delay="500"/>
                                  </p:stCondLst>
                                  <p:childTnLst>
                                    <p:set>
                                      <p:cBhvr>
                                        <p:cTn id="18" dur="1" fill="hold">
                                          <p:stCondLst>
                                            <p:cond delay="0"/>
                                          </p:stCondLst>
                                        </p:cTn>
                                        <p:tgtEl>
                                          <p:spTgt spid="29701">
                                            <p:txEl>
                                              <p:pRg st="1" end="1"/>
                                            </p:txEl>
                                          </p:spTgt>
                                        </p:tgtEl>
                                        <p:attrNameLst>
                                          <p:attrName>style.visibility</p:attrName>
                                        </p:attrNameLst>
                                      </p:cBhvr>
                                      <p:to>
                                        <p:strVal val="visible"/>
                                      </p:to>
                                    </p:set>
                                    <p:animEffect transition="in" filter="wipe(up)">
                                      <p:cBhvr>
                                        <p:cTn id="19" dur="500"/>
                                        <p:tgtEl>
                                          <p:spTgt spid="29701">
                                            <p:txEl>
                                              <p:pRg st="1" end="1"/>
                                            </p:txEl>
                                          </p:spTgt>
                                        </p:tgtEl>
                                      </p:cBhvr>
                                    </p:animEffect>
                                  </p:childTnLst>
                                </p:cTn>
                              </p:par>
                            </p:childTnLst>
                          </p:cTn>
                        </p:par>
                        <p:par>
                          <p:cTn id="20" fill="hold">
                            <p:stCondLst>
                              <p:cond delay="3500"/>
                            </p:stCondLst>
                            <p:childTnLst>
                              <p:par>
                                <p:cTn id="21" presetID="22" presetClass="entr" presetSubtype="1" fill="hold" grpId="0" nodeType="afterEffect">
                                  <p:stCondLst>
                                    <p:cond delay="500"/>
                                  </p:stCondLst>
                                  <p:childTnLst>
                                    <p:set>
                                      <p:cBhvr>
                                        <p:cTn id="22" dur="1" fill="hold">
                                          <p:stCondLst>
                                            <p:cond delay="0"/>
                                          </p:stCondLst>
                                        </p:cTn>
                                        <p:tgtEl>
                                          <p:spTgt spid="29701">
                                            <p:txEl>
                                              <p:pRg st="2" end="2"/>
                                            </p:txEl>
                                          </p:spTgt>
                                        </p:tgtEl>
                                        <p:attrNameLst>
                                          <p:attrName>style.visibility</p:attrName>
                                        </p:attrNameLst>
                                      </p:cBhvr>
                                      <p:to>
                                        <p:strVal val="visible"/>
                                      </p:to>
                                    </p:set>
                                    <p:animEffect transition="in" filter="wipe(up)">
                                      <p:cBhvr>
                                        <p:cTn id="23" dur="500"/>
                                        <p:tgtEl>
                                          <p:spTgt spid="29701">
                                            <p:txEl>
                                              <p:pRg st="2" end="2"/>
                                            </p:txEl>
                                          </p:spTgt>
                                        </p:tgtEl>
                                      </p:cBhvr>
                                    </p:animEffect>
                                  </p:childTnLst>
                                </p:cTn>
                              </p:par>
                            </p:childTnLst>
                          </p:cTn>
                        </p:par>
                        <p:par>
                          <p:cTn id="24" fill="hold">
                            <p:stCondLst>
                              <p:cond delay="4500"/>
                            </p:stCondLst>
                            <p:childTnLst>
                              <p:par>
                                <p:cTn id="25" presetID="22" presetClass="entr" presetSubtype="1" fill="hold" grpId="0" nodeType="afterEffect">
                                  <p:stCondLst>
                                    <p:cond delay="500"/>
                                  </p:stCondLst>
                                  <p:childTnLst>
                                    <p:set>
                                      <p:cBhvr>
                                        <p:cTn id="26" dur="1" fill="hold">
                                          <p:stCondLst>
                                            <p:cond delay="0"/>
                                          </p:stCondLst>
                                        </p:cTn>
                                        <p:tgtEl>
                                          <p:spTgt spid="29701">
                                            <p:txEl>
                                              <p:pRg st="3" end="3"/>
                                            </p:txEl>
                                          </p:spTgt>
                                        </p:tgtEl>
                                        <p:attrNameLst>
                                          <p:attrName>style.visibility</p:attrName>
                                        </p:attrNameLst>
                                      </p:cBhvr>
                                      <p:to>
                                        <p:strVal val="visible"/>
                                      </p:to>
                                    </p:set>
                                    <p:animEffect transition="in" filter="wipe(up)">
                                      <p:cBhvr>
                                        <p:cTn id="27" dur="500"/>
                                        <p:tgtEl>
                                          <p:spTgt spid="297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autoUpdateAnimBg="0" advAuto="0"/>
      <p:bldP spid="29701" grpId="0" build="p" autoUpdateAnimBg="0" advAuto="100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2590800" y="1524000"/>
            <a:ext cx="4114800" cy="638175"/>
          </a:xfrm>
          <a:prstGeom prst="rect">
            <a:avLst/>
          </a:prstGeom>
          <a:noFill/>
          <a:ln w="9525">
            <a:noFill/>
            <a:miter lim="800000"/>
            <a:headEnd/>
            <a:tailEnd/>
          </a:ln>
          <a:effectLst/>
        </p:spPr>
        <p:txBody>
          <a:bodyPr/>
          <a:lstStyle/>
          <a:p>
            <a:pPr defTabSz="119063">
              <a:spcBef>
                <a:spcPct val="20000"/>
              </a:spcBef>
              <a:spcAft>
                <a:spcPct val="50000"/>
              </a:spcAft>
              <a:buClr>
                <a:schemeClr val="hlink"/>
              </a:buClr>
              <a:defRPr/>
            </a:pPr>
            <a:r>
              <a:rPr lang="en-US" sz="2800"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P</a:t>
            </a:r>
            <a:r>
              <a:rPr lang="en-US" sz="2400" dirty="0">
                <a:latin typeface="Microsoft Himalaya" pitchFamily="2" charset="0"/>
                <a:ea typeface="Microsoft Himalaya" pitchFamily="2" charset="0"/>
                <a:cs typeface="Microsoft Himalaya" pitchFamily="2" charset="0"/>
              </a:rPr>
              <a:t>ull the Safety pin by first breaking the Seal</a:t>
            </a:r>
          </a:p>
        </p:txBody>
      </p:sp>
      <p:sp>
        <p:nvSpPr>
          <p:cNvPr id="30725" name="Text Box 5"/>
          <p:cNvSpPr txBox="1">
            <a:spLocks noChangeArrowheads="1"/>
          </p:cNvSpPr>
          <p:nvPr/>
        </p:nvSpPr>
        <p:spPr bwMode="auto">
          <a:xfrm>
            <a:off x="1692275" y="3284538"/>
            <a:ext cx="3024188" cy="1512887"/>
          </a:xfrm>
          <a:prstGeom prst="rect">
            <a:avLst/>
          </a:prstGeom>
          <a:noFill/>
          <a:ln w="9525">
            <a:noFill/>
            <a:miter lim="800000"/>
            <a:headEnd/>
            <a:tailEnd/>
          </a:ln>
          <a:effectLst/>
        </p:spPr>
        <p:txBody>
          <a:bodyPr/>
          <a:lstStyle/>
          <a:p>
            <a:pPr algn="just">
              <a:buClr>
                <a:srgbClr val="CC0000"/>
              </a:buClr>
              <a:buFont typeface="Wingdings" pitchFamily="2" charset="2"/>
              <a:buNone/>
              <a:defRPr/>
            </a:pPr>
            <a:r>
              <a:rPr lang="en-US" sz="2400"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This will allow you to discharge the extinguisher</a:t>
            </a:r>
            <a:endParaRPr lang="en-US" sz="2000" dirty="0">
              <a:latin typeface="Microsoft Himalaya" pitchFamily="2" charset="0"/>
              <a:ea typeface="Microsoft Himalaya" pitchFamily="2" charset="0"/>
              <a:cs typeface="Microsoft Himalaya" pitchFamily="2" charset="0"/>
            </a:endParaRPr>
          </a:p>
        </p:txBody>
      </p:sp>
      <p:pic>
        <p:nvPicPr>
          <p:cNvPr id="30727" name="Picture 7" descr="pull"/>
          <p:cNvPicPr>
            <a:picLocks noChangeAspect="1" noChangeArrowheads="1"/>
          </p:cNvPicPr>
          <p:nvPr/>
        </p:nvPicPr>
        <p:blipFill>
          <a:blip r:embed="rId2"/>
          <a:srcRect/>
          <a:stretch>
            <a:fillRect/>
          </a:stretch>
        </p:blipFill>
        <p:spPr bwMode="auto">
          <a:xfrm>
            <a:off x="5364163" y="2781300"/>
            <a:ext cx="2114550" cy="2193925"/>
          </a:xfrm>
          <a:prstGeom prst="rect">
            <a:avLst/>
          </a:prstGeom>
          <a:noFill/>
          <a:ln w="9525">
            <a:noFill/>
            <a:miter lim="800000"/>
            <a:headEnd/>
            <a:tailEnd/>
          </a:ln>
        </p:spPr>
      </p:pic>
      <p:sp>
        <p:nvSpPr>
          <p:cNvPr id="30730" name="Rectangle 10"/>
          <p:cNvSpPr>
            <a:spLocks noChangeArrowheads="1"/>
          </p:cNvSpPr>
          <p:nvPr/>
        </p:nvSpPr>
        <p:spPr bwMode="auto">
          <a:xfrm>
            <a:off x="381000" y="765175"/>
            <a:ext cx="8451850" cy="627063"/>
          </a:xfrm>
          <a:prstGeom prst="rect">
            <a:avLst/>
          </a:prstGeom>
          <a:noFill/>
          <a:ln w="9525">
            <a:noFill/>
            <a:miter lim="800000"/>
            <a:headEnd/>
            <a:tailEnd/>
          </a:ln>
          <a:effectLst/>
        </p:spPr>
        <p:txBody>
          <a:bodyPr anchor="b"/>
          <a:lstStyle/>
          <a:p>
            <a:pPr>
              <a:defRPr/>
            </a:pPr>
            <a:r>
              <a:rPr lang="en-US" sz="3600" u="sng"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How to Use a Fire Extinguisher</a:t>
            </a: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wipe(left)">
                                      <p:cBhvr>
                                        <p:cTn id="7" dur="75"/>
                                        <p:tgtEl>
                                          <p:spTgt spid="30724">
                                            <p:txEl>
                                              <p:pRg st="0" end="0"/>
                                            </p:txEl>
                                          </p:spTgt>
                                        </p:tgtEl>
                                      </p:cBhvr>
                                    </p:animEffect>
                                  </p:childTnLst>
                                </p:cTn>
                              </p:par>
                            </p:childTnLst>
                          </p:cTn>
                        </p:par>
                        <p:par>
                          <p:cTn id="8" fill="hold">
                            <p:stCondLst>
                              <p:cond delay="2850"/>
                            </p:stCondLst>
                            <p:childTnLst>
                              <p:par>
                                <p:cTn id="9" presetID="22" presetClass="entr" presetSubtype="1" fill="hold" grpId="0" nodeType="afterEffect">
                                  <p:stCondLst>
                                    <p:cond delay="500"/>
                                  </p:stCondLst>
                                  <p:childTnLst>
                                    <p:set>
                                      <p:cBhvr>
                                        <p:cTn id="10" dur="1" fill="hold">
                                          <p:stCondLst>
                                            <p:cond delay="0"/>
                                          </p:stCondLst>
                                        </p:cTn>
                                        <p:tgtEl>
                                          <p:spTgt spid="30725">
                                            <p:txEl>
                                              <p:pRg st="0" end="0"/>
                                            </p:txEl>
                                          </p:spTgt>
                                        </p:tgtEl>
                                        <p:attrNameLst>
                                          <p:attrName>style.visibility</p:attrName>
                                        </p:attrNameLst>
                                      </p:cBhvr>
                                      <p:to>
                                        <p:strVal val="visible"/>
                                      </p:to>
                                    </p:set>
                                    <p:animEffect transition="in" filter="wipe(up)">
                                      <p:cBhvr>
                                        <p:cTn id="11" dur="500"/>
                                        <p:tgtEl>
                                          <p:spTgt spid="30725">
                                            <p:txEl>
                                              <p:pRg st="0" end="0"/>
                                            </p:txEl>
                                          </p:spTgt>
                                        </p:tgtEl>
                                      </p:cBhvr>
                                    </p:animEffect>
                                  </p:childTnLst>
                                </p:cTn>
                              </p:par>
                              <p:par>
                                <p:cTn id="12" presetID="2" presetClass="entr" presetSubtype="4" fill="hold" nodeType="withEffect">
                                  <p:stCondLst>
                                    <p:cond delay="500"/>
                                  </p:stCondLst>
                                  <p:childTnLst>
                                    <p:set>
                                      <p:cBhvr>
                                        <p:cTn id="13" dur="1" fill="hold">
                                          <p:stCondLst>
                                            <p:cond delay="0"/>
                                          </p:stCondLst>
                                        </p:cTn>
                                        <p:tgtEl>
                                          <p:spTgt spid="30727"/>
                                        </p:tgtEl>
                                        <p:attrNameLst>
                                          <p:attrName>style.visibility</p:attrName>
                                        </p:attrNameLst>
                                      </p:cBhvr>
                                      <p:to>
                                        <p:strVal val="visible"/>
                                      </p:to>
                                    </p:set>
                                    <p:anim calcmode="lin" valueType="num">
                                      <p:cBhvr additive="base">
                                        <p:cTn id="14" dur="500" fill="hold"/>
                                        <p:tgtEl>
                                          <p:spTgt spid="30727"/>
                                        </p:tgtEl>
                                        <p:attrNameLst>
                                          <p:attrName>ppt_x</p:attrName>
                                        </p:attrNameLst>
                                      </p:cBhvr>
                                      <p:tavLst>
                                        <p:tav tm="0">
                                          <p:val>
                                            <p:strVal val="#ppt_x"/>
                                          </p:val>
                                        </p:tav>
                                        <p:tav tm="100000">
                                          <p:val>
                                            <p:strVal val="#ppt_x"/>
                                          </p:val>
                                        </p:tav>
                                      </p:tavLst>
                                    </p:anim>
                                    <p:anim calcmode="lin" valueType="num">
                                      <p:cBhvr additive="base">
                                        <p:cTn id="15"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autoUpdateAnimBg="0" advAuto="0"/>
      <p:bldP spid="30725" grpId="0" build="p" autoUpdateAnimBg="0" advAuto="100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ChangeArrowheads="1"/>
          </p:cNvSpPr>
          <p:nvPr/>
        </p:nvSpPr>
        <p:spPr bwMode="auto">
          <a:xfrm>
            <a:off x="2484438" y="1844675"/>
            <a:ext cx="6019800" cy="685800"/>
          </a:xfrm>
          <a:prstGeom prst="rect">
            <a:avLst/>
          </a:prstGeom>
          <a:noFill/>
          <a:ln w="9525">
            <a:noFill/>
            <a:miter lim="800000"/>
            <a:headEnd/>
            <a:tailEnd/>
          </a:ln>
          <a:effectLst/>
        </p:spPr>
        <p:txBody>
          <a:bodyPr/>
          <a:lstStyle/>
          <a:p>
            <a:pPr defTabSz="119063">
              <a:spcBef>
                <a:spcPct val="20000"/>
              </a:spcBef>
              <a:spcAft>
                <a:spcPct val="50000"/>
              </a:spcAft>
              <a:buClr>
                <a:schemeClr val="hlink"/>
              </a:buClr>
              <a:defRPr/>
            </a:pPr>
            <a:r>
              <a:rPr lang="en-US" sz="2400"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A</a:t>
            </a:r>
            <a:r>
              <a:rPr lang="en-US" sz="2400" dirty="0">
                <a:latin typeface="Microsoft Himalaya" pitchFamily="2" charset="0"/>
                <a:ea typeface="Microsoft Himalaya" pitchFamily="2" charset="0"/>
                <a:cs typeface="Microsoft Himalaya" pitchFamily="2" charset="0"/>
              </a:rPr>
              <a:t>im at the base of the fire…</a:t>
            </a:r>
          </a:p>
        </p:txBody>
      </p:sp>
      <p:sp>
        <p:nvSpPr>
          <p:cNvPr id="31750" name="Text Box 6"/>
          <p:cNvSpPr txBox="1">
            <a:spLocks noChangeArrowheads="1"/>
          </p:cNvSpPr>
          <p:nvPr/>
        </p:nvSpPr>
        <p:spPr bwMode="auto">
          <a:xfrm>
            <a:off x="1403350" y="2895600"/>
            <a:ext cx="3473450" cy="1541463"/>
          </a:xfrm>
          <a:prstGeom prst="rect">
            <a:avLst/>
          </a:prstGeom>
          <a:noFill/>
          <a:ln w="9525">
            <a:noFill/>
            <a:miter lim="800000"/>
            <a:headEnd/>
            <a:tailEnd/>
          </a:ln>
          <a:effectLst/>
        </p:spPr>
        <p:txBody>
          <a:bodyPr/>
          <a:lstStyle/>
          <a:p>
            <a:pPr algn="l">
              <a:spcAft>
                <a:spcPct val="25000"/>
              </a:spcAft>
              <a:buClr>
                <a:srgbClr val="CC0000"/>
              </a:buClr>
              <a:buFont typeface="Wingdings" pitchFamily="2" charset="2"/>
              <a:buNone/>
              <a:defRPr/>
            </a:pPr>
            <a:endParaRPr lang="en-US" sz="2800" b="1" dirty="0">
              <a:effectLst>
                <a:outerShdw blurRad="38100" dist="38100" dir="2700000" algn="tl">
                  <a:srgbClr val="000000"/>
                </a:outerShdw>
              </a:effectLst>
              <a:latin typeface="Trebuchet MS" pitchFamily="34" charset="0"/>
            </a:endParaRPr>
          </a:p>
          <a:p>
            <a:pPr algn="l">
              <a:buClr>
                <a:srgbClr val="CC0000"/>
              </a:buClr>
              <a:buFont typeface="Wingdings" pitchFamily="2" charset="2"/>
              <a:buNone/>
              <a:defRPr/>
            </a:pPr>
            <a:r>
              <a:rPr lang="en-US" sz="2800" b="1" dirty="0">
                <a:effectLst>
                  <a:outerShdw blurRad="38100" dist="38100" dir="2700000" algn="tl">
                    <a:srgbClr val="000000"/>
                  </a:outerShdw>
                </a:effectLst>
                <a:latin typeface="Trebuchet MS" pitchFamily="34" charset="0"/>
              </a:rPr>
              <a:t> </a:t>
            </a:r>
            <a:endParaRPr lang="en-US" sz="2400" b="1" dirty="0">
              <a:latin typeface="Trebuchet MS" pitchFamily="34" charset="0"/>
            </a:endParaRPr>
          </a:p>
        </p:txBody>
      </p:sp>
      <p:pic>
        <p:nvPicPr>
          <p:cNvPr id="31751" name="Picture 7" descr="ext4"/>
          <p:cNvPicPr>
            <a:picLocks noChangeAspect="1" noChangeArrowheads="1"/>
          </p:cNvPicPr>
          <p:nvPr/>
        </p:nvPicPr>
        <p:blipFill>
          <a:blip r:embed="rId2"/>
          <a:srcRect/>
          <a:stretch>
            <a:fillRect/>
          </a:stretch>
        </p:blipFill>
        <p:spPr bwMode="auto">
          <a:xfrm>
            <a:off x="5486400" y="2590800"/>
            <a:ext cx="2365375" cy="1851025"/>
          </a:xfrm>
          <a:prstGeom prst="rect">
            <a:avLst/>
          </a:prstGeom>
          <a:noFill/>
          <a:ln w="9525">
            <a:noFill/>
            <a:miter lim="800000"/>
            <a:headEnd/>
            <a:tailEnd/>
          </a:ln>
        </p:spPr>
      </p:pic>
      <p:sp>
        <p:nvSpPr>
          <p:cNvPr id="31752" name="Text Box 8"/>
          <p:cNvSpPr txBox="1">
            <a:spLocks noChangeArrowheads="1"/>
          </p:cNvSpPr>
          <p:nvPr/>
        </p:nvSpPr>
        <p:spPr bwMode="auto">
          <a:xfrm>
            <a:off x="2117725" y="4765675"/>
            <a:ext cx="6124575" cy="949325"/>
          </a:xfrm>
          <a:prstGeom prst="rect">
            <a:avLst/>
          </a:prstGeom>
          <a:noFill/>
          <a:ln w="9525">
            <a:noFill/>
            <a:miter lim="800000"/>
            <a:headEnd/>
            <a:tailEnd/>
          </a:ln>
        </p:spPr>
        <p:txBody>
          <a:bodyPr/>
          <a:lstStyle/>
          <a:p>
            <a:pPr algn="l"/>
            <a:r>
              <a:rPr lang="en-US" sz="2400">
                <a:latin typeface="Microsoft Himalaya" pitchFamily="2" charset="0"/>
                <a:ea typeface="Microsoft Himalaya" pitchFamily="2" charset="0"/>
                <a:cs typeface="Microsoft Himalaya" pitchFamily="2" charset="0"/>
              </a:rPr>
              <a:t>… the extinguishing agent will fly right through</a:t>
            </a:r>
          </a:p>
        </p:txBody>
      </p:sp>
      <p:sp>
        <p:nvSpPr>
          <p:cNvPr id="20486" name="Rectangle 11"/>
          <p:cNvSpPr>
            <a:spLocks noChangeArrowheads="1"/>
          </p:cNvSpPr>
          <p:nvPr/>
        </p:nvSpPr>
        <p:spPr bwMode="auto">
          <a:xfrm>
            <a:off x="381000" y="765175"/>
            <a:ext cx="8451850" cy="627063"/>
          </a:xfrm>
          <a:prstGeom prst="rect">
            <a:avLst/>
          </a:prstGeom>
          <a:noFill/>
          <a:ln w="9525">
            <a:noFill/>
            <a:miter lim="800000"/>
            <a:headEnd/>
            <a:tailEnd/>
          </a:ln>
        </p:spPr>
        <p:txBody>
          <a:bodyPr anchor="b"/>
          <a:lstStyle/>
          <a:p>
            <a:r>
              <a:rPr lang="en-US" sz="3600" u="sng">
                <a:latin typeface="Microsoft Himalaya" pitchFamily="2" charset="0"/>
                <a:ea typeface="Microsoft Himalaya" pitchFamily="2" charset="0"/>
                <a:cs typeface="Microsoft Himalaya" pitchFamily="2" charset="0"/>
              </a:rPr>
              <a:t>How to Use a Fire Extinguisher</a:t>
            </a: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iterate type="lt">
                                    <p:tmPct val="100000"/>
                                  </p:iterate>
                                  <p:childTnLst>
                                    <p:set>
                                      <p:cBhvr>
                                        <p:cTn id="6" dur="1" fill="hold">
                                          <p:stCondLst>
                                            <p:cond delay="0"/>
                                          </p:stCondLst>
                                        </p:cTn>
                                        <p:tgtEl>
                                          <p:spTgt spid="31749">
                                            <p:txEl>
                                              <p:pRg st="0" end="0"/>
                                            </p:txEl>
                                          </p:spTgt>
                                        </p:tgtEl>
                                        <p:attrNameLst>
                                          <p:attrName>style.visibility</p:attrName>
                                        </p:attrNameLst>
                                      </p:cBhvr>
                                      <p:to>
                                        <p:strVal val="visible"/>
                                      </p:to>
                                    </p:set>
                                    <p:animEffect transition="in" filter="wipe(right)">
                                      <p:cBhvr>
                                        <p:cTn id="7" dur="75"/>
                                        <p:tgtEl>
                                          <p:spTgt spid="31749">
                                            <p:txEl>
                                              <p:pRg st="0" end="0"/>
                                            </p:txEl>
                                          </p:spTgt>
                                        </p:tgtEl>
                                      </p:cBhvr>
                                    </p:animEffect>
                                  </p:childTnLst>
                                </p:cTn>
                              </p:par>
                            </p:childTnLst>
                          </p:cTn>
                        </p:par>
                        <p:par>
                          <p:cTn id="8" fill="hold">
                            <p:stCondLst>
                              <p:cond delay="1650"/>
                            </p:stCondLst>
                            <p:childTnLst>
                              <p:par>
                                <p:cTn id="9" presetID="17" presetClass="entr" presetSubtype="1" fill="hold" nodeType="afterEffect">
                                  <p:stCondLst>
                                    <p:cond delay="0"/>
                                  </p:stCondLst>
                                  <p:childTnLst>
                                    <p:set>
                                      <p:cBhvr>
                                        <p:cTn id="10" dur="1" fill="hold">
                                          <p:stCondLst>
                                            <p:cond delay="0"/>
                                          </p:stCondLst>
                                        </p:cTn>
                                        <p:tgtEl>
                                          <p:spTgt spid="31751"/>
                                        </p:tgtEl>
                                        <p:attrNameLst>
                                          <p:attrName>style.visibility</p:attrName>
                                        </p:attrNameLst>
                                      </p:cBhvr>
                                      <p:to>
                                        <p:strVal val="visible"/>
                                      </p:to>
                                    </p:set>
                                    <p:anim calcmode="lin" valueType="num">
                                      <p:cBhvr>
                                        <p:cTn id="11" dur="500" fill="hold"/>
                                        <p:tgtEl>
                                          <p:spTgt spid="31751"/>
                                        </p:tgtEl>
                                        <p:attrNameLst>
                                          <p:attrName>ppt_x</p:attrName>
                                        </p:attrNameLst>
                                      </p:cBhvr>
                                      <p:tavLst>
                                        <p:tav tm="0">
                                          <p:val>
                                            <p:strVal val="#ppt_x"/>
                                          </p:val>
                                        </p:tav>
                                        <p:tav tm="100000">
                                          <p:val>
                                            <p:strVal val="#ppt_x"/>
                                          </p:val>
                                        </p:tav>
                                      </p:tavLst>
                                    </p:anim>
                                    <p:anim calcmode="lin" valueType="num">
                                      <p:cBhvr>
                                        <p:cTn id="12" dur="500" fill="hold"/>
                                        <p:tgtEl>
                                          <p:spTgt spid="31751"/>
                                        </p:tgtEl>
                                        <p:attrNameLst>
                                          <p:attrName>ppt_y</p:attrName>
                                        </p:attrNameLst>
                                      </p:cBhvr>
                                      <p:tavLst>
                                        <p:tav tm="0">
                                          <p:val>
                                            <p:strVal val="#ppt_y-#ppt_h/2"/>
                                          </p:val>
                                        </p:tav>
                                        <p:tav tm="100000">
                                          <p:val>
                                            <p:strVal val="#ppt_y"/>
                                          </p:val>
                                        </p:tav>
                                      </p:tavLst>
                                    </p:anim>
                                    <p:anim calcmode="lin" valueType="num">
                                      <p:cBhvr>
                                        <p:cTn id="13" dur="500" fill="hold"/>
                                        <p:tgtEl>
                                          <p:spTgt spid="31751"/>
                                        </p:tgtEl>
                                        <p:attrNameLst>
                                          <p:attrName>ppt_w</p:attrName>
                                        </p:attrNameLst>
                                      </p:cBhvr>
                                      <p:tavLst>
                                        <p:tav tm="0">
                                          <p:val>
                                            <p:strVal val="#ppt_w"/>
                                          </p:val>
                                        </p:tav>
                                        <p:tav tm="100000">
                                          <p:val>
                                            <p:strVal val="#ppt_w"/>
                                          </p:val>
                                        </p:tav>
                                      </p:tavLst>
                                    </p:anim>
                                    <p:anim calcmode="lin" valueType="num">
                                      <p:cBhvr>
                                        <p:cTn id="14" dur="500" fill="hold"/>
                                        <p:tgtEl>
                                          <p:spTgt spid="31751"/>
                                        </p:tgtEl>
                                        <p:attrNameLst>
                                          <p:attrName>ppt_h</p:attrName>
                                        </p:attrNameLst>
                                      </p:cBhvr>
                                      <p:tavLst>
                                        <p:tav tm="0">
                                          <p:val>
                                            <p:fltVal val="0"/>
                                          </p:val>
                                        </p:tav>
                                        <p:tav tm="100000">
                                          <p:val>
                                            <p:strVal val="#ppt_h"/>
                                          </p:val>
                                        </p:tav>
                                      </p:tavLst>
                                    </p:anim>
                                  </p:childTnLst>
                                </p:cTn>
                              </p:par>
                            </p:childTnLst>
                          </p:cTn>
                        </p:par>
                        <p:par>
                          <p:cTn id="15" fill="hold">
                            <p:stCondLst>
                              <p:cond delay="2150"/>
                            </p:stCondLst>
                            <p:childTnLst>
                              <p:par>
                                <p:cTn id="16" presetID="22" presetClass="entr" presetSubtype="1" fill="hold" grpId="0" nodeType="afterEffect">
                                  <p:stCondLst>
                                    <p:cond delay="500"/>
                                  </p:stCondLst>
                                  <p:childTnLst>
                                    <p:set>
                                      <p:cBhvr>
                                        <p:cTn id="17" dur="1" fill="hold">
                                          <p:stCondLst>
                                            <p:cond delay="0"/>
                                          </p:stCondLst>
                                        </p:cTn>
                                        <p:tgtEl>
                                          <p:spTgt spid="31750">
                                            <p:txEl>
                                              <p:pRg st="1" end="1"/>
                                            </p:txEl>
                                          </p:spTgt>
                                        </p:tgtEl>
                                        <p:attrNameLst>
                                          <p:attrName>style.visibility</p:attrName>
                                        </p:attrNameLst>
                                      </p:cBhvr>
                                      <p:to>
                                        <p:strVal val="visible"/>
                                      </p:to>
                                    </p:set>
                                    <p:animEffect transition="in" filter="wipe(up)">
                                      <p:cBhvr>
                                        <p:cTn id="18" dur="500"/>
                                        <p:tgtEl>
                                          <p:spTgt spid="31750">
                                            <p:txEl>
                                              <p:pRg st="1" end="1"/>
                                            </p:txEl>
                                          </p:spTgt>
                                        </p:tgtEl>
                                      </p:cBhvr>
                                    </p:animEffect>
                                  </p:childTnLst>
                                </p:cTn>
                              </p:par>
                            </p:childTnLst>
                          </p:cTn>
                        </p:par>
                        <p:par>
                          <p:cTn id="19" fill="hold">
                            <p:stCondLst>
                              <p:cond delay="3150"/>
                            </p:stCondLst>
                            <p:childTnLst>
                              <p:par>
                                <p:cTn id="20" presetID="3" presetClass="entr" presetSubtype="10" fill="hold" grpId="0" nodeType="afterEffect">
                                  <p:stCondLst>
                                    <p:cond delay="500"/>
                                  </p:stCondLst>
                                  <p:childTnLst>
                                    <p:set>
                                      <p:cBhvr>
                                        <p:cTn id="21" dur="1" fill="hold">
                                          <p:stCondLst>
                                            <p:cond delay="0"/>
                                          </p:stCondLst>
                                        </p:cTn>
                                        <p:tgtEl>
                                          <p:spTgt spid="31752"/>
                                        </p:tgtEl>
                                        <p:attrNameLst>
                                          <p:attrName>style.visibility</p:attrName>
                                        </p:attrNameLst>
                                      </p:cBhvr>
                                      <p:to>
                                        <p:strVal val="visible"/>
                                      </p:to>
                                    </p:set>
                                    <p:animEffect transition="in" filter="blinds(horizontal)">
                                      <p:cBhvr>
                                        <p:cTn id="22"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autoUpdateAnimBg="0" advAuto="0"/>
      <p:bldP spid="31750" grpId="0" build="p" autoUpdateAnimBg="0" advAuto="1000"/>
      <p:bldP spid="3175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339975" y="1773238"/>
            <a:ext cx="6019800" cy="685800"/>
          </a:xfrm>
          <a:prstGeom prst="rect">
            <a:avLst/>
          </a:prstGeom>
          <a:noFill/>
          <a:ln w="9525">
            <a:noFill/>
            <a:miter lim="800000"/>
            <a:headEnd/>
            <a:tailEnd/>
          </a:ln>
          <a:effectLst/>
        </p:spPr>
        <p:txBody>
          <a:bodyPr/>
          <a:lstStyle/>
          <a:p>
            <a:pPr defTabSz="119063">
              <a:spcBef>
                <a:spcPct val="20000"/>
              </a:spcBef>
              <a:spcAft>
                <a:spcPct val="50000"/>
              </a:spcAft>
              <a:buClr>
                <a:schemeClr val="hlink"/>
              </a:buClr>
              <a:defRPr/>
            </a:pPr>
            <a:r>
              <a:rPr lang="en-US" sz="2400"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S</a:t>
            </a:r>
            <a:r>
              <a:rPr lang="en-US" sz="2400" dirty="0">
                <a:latin typeface="Microsoft Himalaya" pitchFamily="2" charset="0"/>
                <a:ea typeface="Microsoft Himalaya" pitchFamily="2" charset="0"/>
                <a:cs typeface="Microsoft Himalaya" pitchFamily="2" charset="0"/>
              </a:rPr>
              <a:t>weep from side to side…</a:t>
            </a:r>
          </a:p>
        </p:txBody>
      </p:sp>
      <p:sp>
        <p:nvSpPr>
          <p:cNvPr id="33798" name="Text Box 6"/>
          <p:cNvSpPr txBox="1">
            <a:spLocks noChangeArrowheads="1"/>
          </p:cNvSpPr>
          <p:nvPr/>
        </p:nvSpPr>
        <p:spPr bwMode="auto">
          <a:xfrm>
            <a:off x="1403350" y="2781300"/>
            <a:ext cx="3352800" cy="1046163"/>
          </a:xfrm>
          <a:prstGeom prst="rect">
            <a:avLst/>
          </a:prstGeom>
          <a:noFill/>
          <a:ln w="9525">
            <a:noFill/>
            <a:miter lim="800000"/>
            <a:headEnd/>
            <a:tailEnd/>
          </a:ln>
          <a:effectLst/>
        </p:spPr>
        <p:txBody>
          <a:bodyPr/>
          <a:lstStyle/>
          <a:p>
            <a:pPr algn="l">
              <a:spcAft>
                <a:spcPct val="25000"/>
              </a:spcAft>
              <a:buClr>
                <a:srgbClr val="CC0000"/>
              </a:buClr>
              <a:buFont typeface="Wingdings" pitchFamily="2" charset="2"/>
              <a:buNone/>
              <a:defRPr/>
            </a:pPr>
            <a:r>
              <a:rPr lang="en-US" sz="2800" dirty="0">
                <a:effectLst>
                  <a:outerShdw blurRad="38100" dist="38100" dir="2700000" algn="tl">
                    <a:srgbClr val="000000"/>
                  </a:outerShdw>
                </a:effectLst>
                <a:latin typeface="Trebuchet MS" pitchFamily="34" charset="0"/>
              </a:rPr>
              <a:t> </a:t>
            </a:r>
            <a:r>
              <a:rPr lang="en-US" sz="2400"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 until the fire is completely out. </a:t>
            </a:r>
            <a:endParaRPr lang="en-US" sz="2000" dirty="0">
              <a:latin typeface="Microsoft Himalaya" pitchFamily="2" charset="0"/>
              <a:ea typeface="Microsoft Himalaya" pitchFamily="2" charset="0"/>
              <a:cs typeface="Microsoft Himalaya" pitchFamily="2" charset="0"/>
            </a:endParaRPr>
          </a:p>
        </p:txBody>
      </p:sp>
      <p:pic>
        <p:nvPicPr>
          <p:cNvPr id="33799" name="Picture 7" descr="sweep"/>
          <p:cNvPicPr>
            <a:picLocks noChangeAspect="1" noChangeArrowheads="1"/>
          </p:cNvPicPr>
          <p:nvPr/>
        </p:nvPicPr>
        <p:blipFill>
          <a:blip r:embed="rId2"/>
          <a:srcRect/>
          <a:stretch>
            <a:fillRect/>
          </a:stretch>
        </p:blipFill>
        <p:spPr bwMode="auto">
          <a:xfrm>
            <a:off x="5867400" y="2743200"/>
            <a:ext cx="2103438" cy="2171700"/>
          </a:xfrm>
          <a:prstGeom prst="rect">
            <a:avLst/>
          </a:prstGeom>
          <a:noFill/>
          <a:ln w="9525">
            <a:noFill/>
            <a:miter lim="800000"/>
            <a:headEnd/>
            <a:tailEnd/>
          </a:ln>
        </p:spPr>
      </p:pic>
      <p:sp>
        <p:nvSpPr>
          <p:cNvPr id="33800" name="Text Box 8"/>
          <p:cNvSpPr txBox="1">
            <a:spLocks noChangeArrowheads="1"/>
          </p:cNvSpPr>
          <p:nvPr/>
        </p:nvSpPr>
        <p:spPr bwMode="auto">
          <a:xfrm>
            <a:off x="1476375" y="3860800"/>
            <a:ext cx="3444875" cy="1101725"/>
          </a:xfrm>
          <a:prstGeom prst="rect">
            <a:avLst/>
          </a:prstGeom>
          <a:noFill/>
          <a:ln w="9525">
            <a:noFill/>
            <a:miter lim="800000"/>
            <a:headEnd/>
            <a:tailEnd/>
          </a:ln>
        </p:spPr>
        <p:txBody>
          <a:bodyPr/>
          <a:lstStyle/>
          <a:p>
            <a:pPr algn="l"/>
            <a:r>
              <a:rPr lang="en-US" sz="2400">
                <a:latin typeface="Microsoft Himalaya" pitchFamily="2" charset="0"/>
                <a:ea typeface="Microsoft Himalaya" pitchFamily="2" charset="0"/>
                <a:cs typeface="Microsoft Himalaya" pitchFamily="2" charset="0"/>
              </a:rPr>
              <a:t>Start using the extinguisher from a safe distance away, then slowly move forward.</a:t>
            </a:r>
          </a:p>
        </p:txBody>
      </p:sp>
      <p:sp>
        <p:nvSpPr>
          <p:cNvPr id="33801" name="Text Box 9"/>
          <p:cNvSpPr txBox="1">
            <a:spLocks noChangeArrowheads="1"/>
          </p:cNvSpPr>
          <p:nvPr/>
        </p:nvSpPr>
        <p:spPr bwMode="auto">
          <a:xfrm>
            <a:off x="1524000" y="5146675"/>
            <a:ext cx="6216650" cy="796925"/>
          </a:xfrm>
          <a:prstGeom prst="rect">
            <a:avLst/>
          </a:prstGeom>
          <a:noFill/>
          <a:ln w="9525">
            <a:noFill/>
            <a:miter lim="800000"/>
            <a:headEnd/>
            <a:tailEnd/>
          </a:ln>
        </p:spPr>
        <p:txBody>
          <a:bodyPr/>
          <a:lstStyle/>
          <a:p>
            <a:pPr algn="l"/>
            <a:r>
              <a:rPr lang="en-US" sz="2400">
                <a:latin typeface="Microsoft Himalaya" pitchFamily="2" charset="0"/>
                <a:ea typeface="Microsoft Himalaya" pitchFamily="2" charset="0"/>
                <a:cs typeface="Microsoft Himalaya" pitchFamily="2" charset="0"/>
              </a:rPr>
              <a:t>Once the fire is out, keep an eye on the area in case it re-ignites.</a:t>
            </a:r>
          </a:p>
        </p:txBody>
      </p:sp>
      <p:sp>
        <p:nvSpPr>
          <p:cNvPr id="21511" name="Rectangle 12"/>
          <p:cNvSpPr>
            <a:spLocks noChangeArrowheads="1"/>
          </p:cNvSpPr>
          <p:nvPr/>
        </p:nvSpPr>
        <p:spPr bwMode="auto">
          <a:xfrm>
            <a:off x="381000" y="765175"/>
            <a:ext cx="8451850" cy="627063"/>
          </a:xfrm>
          <a:prstGeom prst="rect">
            <a:avLst/>
          </a:prstGeom>
          <a:noFill/>
          <a:ln w="9525">
            <a:noFill/>
            <a:miter lim="800000"/>
            <a:headEnd/>
            <a:tailEnd/>
          </a:ln>
        </p:spPr>
        <p:txBody>
          <a:bodyPr anchor="b"/>
          <a:lstStyle/>
          <a:p>
            <a:r>
              <a:rPr lang="en-US" sz="3600" u="sng">
                <a:latin typeface="Microsoft Himalaya" pitchFamily="2" charset="0"/>
                <a:ea typeface="Microsoft Himalaya" pitchFamily="2" charset="0"/>
                <a:cs typeface="Microsoft Himalaya" pitchFamily="2" charset="0"/>
              </a:rPr>
              <a:t>How to Use a Fire Extinguisher</a:t>
            </a: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iterate type="lt">
                                    <p:tmPct val="100000"/>
                                  </p:iterate>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wipe(right)">
                                      <p:cBhvr>
                                        <p:cTn id="7" dur="75"/>
                                        <p:tgtEl>
                                          <p:spTgt spid="33797">
                                            <p:txEl>
                                              <p:pRg st="0" end="0"/>
                                            </p:txEl>
                                          </p:spTgt>
                                        </p:tgtEl>
                                      </p:cBhvr>
                                    </p:animEffect>
                                  </p:childTnLst>
                                </p:cTn>
                              </p:par>
                            </p:childTnLst>
                          </p:cTn>
                        </p:par>
                        <p:par>
                          <p:cTn id="8" fill="hold">
                            <p:stCondLst>
                              <p:cond delay="1500"/>
                            </p:stCondLst>
                            <p:childTnLst>
                              <p:par>
                                <p:cTn id="9" presetID="17" presetClass="entr" presetSubtype="1" fill="hold" nodeType="afterEffect">
                                  <p:stCondLst>
                                    <p:cond delay="500"/>
                                  </p:stCondLst>
                                  <p:childTnLst>
                                    <p:set>
                                      <p:cBhvr>
                                        <p:cTn id="10" dur="1" fill="hold">
                                          <p:stCondLst>
                                            <p:cond delay="0"/>
                                          </p:stCondLst>
                                        </p:cTn>
                                        <p:tgtEl>
                                          <p:spTgt spid="33799"/>
                                        </p:tgtEl>
                                        <p:attrNameLst>
                                          <p:attrName>style.visibility</p:attrName>
                                        </p:attrNameLst>
                                      </p:cBhvr>
                                      <p:to>
                                        <p:strVal val="visible"/>
                                      </p:to>
                                    </p:set>
                                    <p:anim calcmode="lin" valueType="num">
                                      <p:cBhvr>
                                        <p:cTn id="11" dur="500" fill="hold"/>
                                        <p:tgtEl>
                                          <p:spTgt spid="33799"/>
                                        </p:tgtEl>
                                        <p:attrNameLst>
                                          <p:attrName>ppt_x</p:attrName>
                                        </p:attrNameLst>
                                      </p:cBhvr>
                                      <p:tavLst>
                                        <p:tav tm="0">
                                          <p:val>
                                            <p:strVal val="#ppt_x"/>
                                          </p:val>
                                        </p:tav>
                                        <p:tav tm="100000">
                                          <p:val>
                                            <p:strVal val="#ppt_x"/>
                                          </p:val>
                                        </p:tav>
                                      </p:tavLst>
                                    </p:anim>
                                    <p:anim calcmode="lin" valueType="num">
                                      <p:cBhvr>
                                        <p:cTn id="12" dur="500" fill="hold"/>
                                        <p:tgtEl>
                                          <p:spTgt spid="33799"/>
                                        </p:tgtEl>
                                        <p:attrNameLst>
                                          <p:attrName>ppt_y</p:attrName>
                                        </p:attrNameLst>
                                      </p:cBhvr>
                                      <p:tavLst>
                                        <p:tav tm="0">
                                          <p:val>
                                            <p:strVal val="#ppt_y-#ppt_h/2"/>
                                          </p:val>
                                        </p:tav>
                                        <p:tav tm="100000">
                                          <p:val>
                                            <p:strVal val="#ppt_y"/>
                                          </p:val>
                                        </p:tav>
                                      </p:tavLst>
                                    </p:anim>
                                    <p:anim calcmode="lin" valueType="num">
                                      <p:cBhvr>
                                        <p:cTn id="13" dur="500" fill="hold"/>
                                        <p:tgtEl>
                                          <p:spTgt spid="33799"/>
                                        </p:tgtEl>
                                        <p:attrNameLst>
                                          <p:attrName>ppt_w</p:attrName>
                                        </p:attrNameLst>
                                      </p:cBhvr>
                                      <p:tavLst>
                                        <p:tav tm="0">
                                          <p:val>
                                            <p:strVal val="#ppt_w"/>
                                          </p:val>
                                        </p:tav>
                                        <p:tav tm="100000">
                                          <p:val>
                                            <p:strVal val="#ppt_w"/>
                                          </p:val>
                                        </p:tav>
                                      </p:tavLst>
                                    </p:anim>
                                    <p:anim calcmode="lin" valueType="num">
                                      <p:cBhvr>
                                        <p:cTn id="14" dur="500" fill="hold"/>
                                        <p:tgtEl>
                                          <p:spTgt spid="33799"/>
                                        </p:tgtEl>
                                        <p:attrNameLst>
                                          <p:attrName>ppt_h</p:attrName>
                                        </p:attrNameLst>
                                      </p:cBhvr>
                                      <p:tavLst>
                                        <p:tav tm="0">
                                          <p:val>
                                            <p:fltVal val="0"/>
                                          </p:val>
                                        </p:tav>
                                        <p:tav tm="100000">
                                          <p:val>
                                            <p:strVal val="#ppt_h"/>
                                          </p:val>
                                        </p:tav>
                                      </p:tavLst>
                                    </p:anim>
                                  </p:childTnLst>
                                </p:cTn>
                              </p:par>
                            </p:childTnLst>
                          </p:cTn>
                        </p:par>
                        <p:par>
                          <p:cTn id="15" fill="hold">
                            <p:stCondLst>
                              <p:cond delay="2500"/>
                            </p:stCondLst>
                            <p:childTnLst>
                              <p:par>
                                <p:cTn id="16" presetID="22" presetClass="entr" presetSubtype="1" fill="hold" grpId="0" nodeType="afterEffect">
                                  <p:stCondLst>
                                    <p:cond delay="500"/>
                                  </p:stCondLst>
                                  <p:childTnLst>
                                    <p:set>
                                      <p:cBhvr>
                                        <p:cTn id="17" dur="1" fill="hold">
                                          <p:stCondLst>
                                            <p:cond delay="0"/>
                                          </p:stCondLst>
                                        </p:cTn>
                                        <p:tgtEl>
                                          <p:spTgt spid="33798">
                                            <p:txEl>
                                              <p:pRg st="0" end="0"/>
                                            </p:txEl>
                                          </p:spTgt>
                                        </p:tgtEl>
                                        <p:attrNameLst>
                                          <p:attrName>style.visibility</p:attrName>
                                        </p:attrNameLst>
                                      </p:cBhvr>
                                      <p:to>
                                        <p:strVal val="visible"/>
                                      </p:to>
                                    </p:set>
                                    <p:animEffect transition="in" filter="wipe(up)">
                                      <p:cBhvr>
                                        <p:cTn id="18" dur="500"/>
                                        <p:tgtEl>
                                          <p:spTgt spid="33798">
                                            <p:txEl>
                                              <p:pRg st="0" end="0"/>
                                            </p:txEl>
                                          </p:spTgt>
                                        </p:tgtEl>
                                      </p:cBhvr>
                                    </p:animEffect>
                                  </p:childTnLst>
                                </p:cTn>
                              </p:par>
                            </p:childTnLst>
                          </p:cTn>
                        </p:par>
                        <p:par>
                          <p:cTn id="19" fill="hold">
                            <p:stCondLst>
                              <p:cond delay="3500"/>
                            </p:stCondLst>
                            <p:childTnLst>
                              <p:par>
                                <p:cTn id="20" presetID="3" presetClass="entr" presetSubtype="10" fill="hold" grpId="0" nodeType="afterEffect">
                                  <p:stCondLst>
                                    <p:cond delay="500"/>
                                  </p:stCondLst>
                                  <p:childTnLst>
                                    <p:set>
                                      <p:cBhvr>
                                        <p:cTn id="21" dur="1" fill="hold">
                                          <p:stCondLst>
                                            <p:cond delay="0"/>
                                          </p:stCondLst>
                                        </p:cTn>
                                        <p:tgtEl>
                                          <p:spTgt spid="33800"/>
                                        </p:tgtEl>
                                        <p:attrNameLst>
                                          <p:attrName>style.visibility</p:attrName>
                                        </p:attrNameLst>
                                      </p:cBhvr>
                                      <p:to>
                                        <p:strVal val="visible"/>
                                      </p:to>
                                    </p:set>
                                    <p:animEffect transition="in" filter="blinds(horizontal)">
                                      <p:cBhvr>
                                        <p:cTn id="22" dur="500"/>
                                        <p:tgtEl>
                                          <p:spTgt spid="33800"/>
                                        </p:tgtEl>
                                      </p:cBhvr>
                                    </p:animEffect>
                                  </p:childTnLst>
                                </p:cTn>
                              </p:par>
                            </p:childTnLst>
                          </p:cTn>
                        </p:par>
                        <p:par>
                          <p:cTn id="23" fill="hold">
                            <p:stCondLst>
                              <p:cond delay="4500"/>
                            </p:stCondLst>
                            <p:childTnLst>
                              <p:par>
                                <p:cTn id="24" presetID="3" presetClass="entr" presetSubtype="10" fill="hold" grpId="0" nodeType="afterEffect">
                                  <p:stCondLst>
                                    <p:cond delay="500"/>
                                  </p:stCondLst>
                                  <p:childTnLst>
                                    <p:set>
                                      <p:cBhvr>
                                        <p:cTn id="25" dur="1" fill="hold">
                                          <p:stCondLst>
                                            <p:cond delay="0"/>
                                          </p:stCondLst>
                                        </p:cTn>
                                        <p:tgtEl>
                                          <p:spTgt spid="33801"/>
                                        </p:tgtEl>
                                        <p:attrNameLst>
                                          <p:attrName>style.visibility</p:attrName>
                                        </p:attrNameLst>
                                      </p:cBhvr>
                                      <p:to>
                                        <p:strVal val="visible"/>
                                      </p:to>
                                    </p:set>
                                    <p:animEffect transition="in" filter="blinds(horizontal)">
                                      <p:cBhvr>
                                        <p:cTn id="26"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autoUpdateAnimBg="0" advAuto="0"/>
      <p:bldP spid="33798" grpId="0" build="p" autoUpdateAnimBg="0" advAuto="1000"/>
      <p:bldP spid="33800" grpId="0" autoUpdateAnimBg="0"/>
      <p:bldP spid="3380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447800" y="692150"/>
            <a:ext cx="6629400" cy="695325"/>
          </a:xfrm>
          <a:prstGeom prst="rect">
            <a:avLst/>
          </a:prstGeom>
          <a:noFill/>
          <a:ln w="9525">
            <a:noFill/>
            <a:miter lim="800000"/>
            <a:headEnd/>
            <a:tailEnd/>
          </a:ln>
        </p:spPr>
        <p:txBody>
          <a:bodyPr anchor="b"/>
          <a:lstStyle/>
          <a:p>
            <a:r>
              <a:rPr lang="en-US" sz="3600" u="sng">
                <a:latin typeface="Microsoft Himalaya" pitchFamily="2" charset="0"/>
                <a:ea typeface="Microsoft Himalaya" pitchFamily="2" charset="0"/>
                <a:cs typeface="Microsoft Himalaya" pitchFamily="2" charset="0"/>
              </a:rPr>
              <a:t>Rules for Fighting Fires</a:t>
            </a:r>
          </a:p>
        </p:txBody>
      </p:sp>
      <p:sp>
        <p:nvSpPr>
          <p:cNvPr id="34820" name="Rectangle 4"/>
          <p:cNvSpPr>
            <a:spLocks noChangeArrowheads="1"/>
          </p:cNvSpPr>
          <p:nvPr/>
        </p:nvSpPr>
        <p:spPr bwMode="auto">
          <a:xfrm>
            <a:off x="1371600" y="1371600"/>
            <a:ext cx="5741988" cy="1025525"/>
          </a:xfrm>
          <a:prstGeom prst="rect">
            <a:avLst/>
          </a:prstGeom>
          <a:noFill/>
          <a:ln w="9525">
            <a:noFill/>
            <a:miter lim="800000"/>
            <a:headEnd/>
            <a:tailEnd/>
          </a:ln>
        </p:spPr>
        <p:txBody>
          <a:bodyPr/>
          <a:lstStyle/>
          <a:p>
            <a:pPr algn="just" defTabSz="119063">
              <a:lnSpc>
                <a:spcPct val="80000"/>
              </a:lnSpc>
              <a:spcBef>
                <a:spcPct val="20000"/>
              </a:spcBef>
              <a:spcAft>
                <a:spcPct val="50000"/>
              </a:spcAft>
              <a:buClr>
                <a:schemeClr val="hlink"/>
              </a:buClr>
            </a:pPr>
            <a:r>
              <a:rPr lang="en-US" sz="2400">
                <a:latin typeface="Microsoft Himalaya" pitchFamily="2" charset="0"/>
                <a:ea typeface="Microsoft Himalaya" pitchFamily="2" charset="0"/>
                <a:cs typeface="Microsoft Himalaya" pitchFamily="2" charset="0"/>
              </a:rPr>
              <a:t>Fires can be very dangerous and you should always be certain that you will not endanger yourself or others when attempting to put out a fire.  For this reason, when a fire is discovered…</a:t>
            </a:r>
          </a:p>
        </p:txBody>
      </p:sp>
      <p:sp>
        <p:nvSpPr>
          <p:cNvPr id="34821" name="Text Box 5"/>
          <p:cNvSpPr txBox="1">
            <a:spLocks noChangeArrowheads="1"/>
          </p:cNvSpPr>
          <p:nvPr/>
        </p:nvSpPr>
        <p:spPr bwMode="auto">
          <a:xfrm>
            <a:off x="914400" y="2438400"/>
            <a:ext cx="6324600" cy="1981200"/>
          </a:xfrm>
          <a:prstGeom prst="rect">
            <a:avLst/>
          </a:prstGeom>
          <a:noFill/>
          <a:ln w="9525">
            <a:noFill/>
            <a:miter lim="800000"/>
            <a:headEnd/>
            <a:tailEnd/>
          </a:ln>
        </p:spPr>
        <p:txBody>
          <a:bodyPr/>
          <a:lstStyle/>
          <a:p>
            <a:pPr marL="457200" indent="-457200" algn="just">
              <a:spcAft>
                <a:spcPct val="25000"/>
              </a:spcAft>
              <a:buClr>
                <a:schemeClr val="tx1"/>
              </a:buClr>
            </a:pPr>
            <a:r>
              <a:rPr lang="en-US" sz="2400">
                <a:latin typeface="Microsoft Himalaya" pitchFamily="2" charset="0"/>
                <a:ea typeface="Microsoft Himalaya" pitchFamily="2" charset="0"/>
                <a:cs typeface="Microsoft Himalaya" pitchFamily="2" charset="0"/>
              </a:rPr>
              <a:t>	Assist any person in immediate danger to safety, if it can be accomplished without risk to yourself.</a:t>
            </a:r>
          </a:p>
          <a:p>
            <a:pPr marL="457200" indent="-457200" algn="just">
              <a:buClr>
                <a:schemeClr val="tx1"/>
              </a:buClr>
            </a:pPr>
            <a:r>
              <a:rPr lang="en-US" sz="2400">
                <a:latin typeface="Microsoft Himalaya" pitchFamily="2" charset="0"/>
                <a:ea typeface="Microsoft Himalaya" pitchFamily="2" charset="0"/>
                <a:cs typeface="Microsoft Himalaya" pitchFamily="2" charset="0"/>
              </a:rPr>
              <a:t>	Call 101 or activate the building fire alarm.  The fire alarm will notify the fire department and other building occupants and shut off the air handling (A.C) system to prevent the spread of smoke.</a:t>
            </a:r>
          </a:p>
        </p:txBody>
      </p:sp>
      <p:sp>
        <p:nvSpPr>
          <p:cNvPr id="34822" name="Text Box 6"/>
          <p:cNvSpPr txBox="1">
            <a:spLocks noChangeArrowheads="1"/>
          </p:cNvSpPr>
          <p:nvPr/>
        </p:nvSpPr>
        <p:spPr bwMode="auto">
          <a:xfrm>
            <a:off x="1295400" y="4572000"/>
            <a:ext cx="6064250" cy="1066800"/>
          </a:xfrm>
          <a:prstGeom prst="rect">
            <a:avLst/>
          </a:prstGeom>
          <a:noFill/>
          <a:ln w="9525">
            <a:noFill/>
            <a:miter lim="800000"/>
            <a:headEnd/>
            <a:tailEnd/>
          </a:ln>
          <a:effectLst/>
        </p:spPr>
        <p:txBody>
          <a:bodyPr/>
          <a:lstStyle/>
          <a:p>
            <a:pPr algn="just">
              <a:tabLst>
                <a:tab pos="3648075" algn="l"/>
              </a:tabLst>
              <a:defRPr/>
            </a:pPr>
            <a:r>
              <a:rPr lang="en-US" sz="2400" dirty="0">
                <a:latin typeface="Microsoft Himalaya" pitchFamily="2" charset="0"/>
                <a:ea typeface="Microsoft Himalaya" pitchFamily="2" charset="0"/>
                <a:cs typeface="Microsoft Himalaya" pitchFamily="2" charset="0"/>
              </a:rPr>
              <a:t>If the fire is small (and Only after having done these 2 things), you may attempt to use an extinguisher to put it out.	</a:t>
            </a:r>
            <a:r>
              <a:rPr lang="en-US" sz="2400" b="1"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However . . . .</a:t>
            </a: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blinds(horizontal)">
                                      <p:cBhvr>
                                        <p:cTn id="7" dur="500"/>
                                        <p:tgtEl>
                                          <p:spTgt spid="34820">
                                            <p:txEl>
                                              <p:pRg st="0" end="0"/>
                                            </p:txEl>
                                          </p:spTgt>
                                        </p:tgtEl>
                                      </p:cBhvr>
                                    </p:animEffect>
                                  </p:childTnLst>
                                </p:cTn>
                              </p:par>
                            </p:childTnLst>
                          </p:cTn>
                        </p:par>
                        <p:par>
                          <p:cTn id="8" fill="hold">
                            <p:stCondLst>
                              <p:cond delay="1000"/>
                            </p:stCondLst>
                            <p:childTnLst>
                              <p:par>
                                <p:cTn id="9" presetID="3" presetClass="entr" presetSubtype="10" fill="hold" grpId="0" nodeType="afterEffect">
                                  <p:stCondLst>
                                    <p:cond delay="1000"/>
                                  </p:stCondLst>
                                  <p:childTnLst>
                                    <p:set>
                                      <p:cBhvr>
                                        <p:cTn id="10" dur="1" fill="hold">
                                          <p:stCondLst>
                                            <p:cond delay="0"/>
                                          </p:stCondLst>
                                        </p:cTn>
                                        <p:tgtEl>
                                          <p:spTgt spid="34821">
                                            <p:txEl>
                                              <p:pRg st="0" end="0"/>
                                            </p:txEl>
                                          </p:spTgt>
                                        </p:tgtEl>
                                        <p:attrNameLst>
                                          <p:attrName>style.visibility</p:attrName>
                                        </p:attrNameLst>
                                      </p:cBhvr>
                                      <p:to>
                                        <p:strVal val="visible"/>
                                      </p:to>
                                    </p:set>
                                    <p:animEffect transition="in" filter="blinds(horizontal)">
                                      <p:cBhvr>
                                        <p:cTn id="11" dur="500"/>
                                        <p:tgtEl>
                                          <p:spTgt spid="34821">
                                            <p:txEl>
                                              <p:pRg st="0" end="0"/>
                                            </p:txEl>
                                          </p:spTgt>
                                        </p:tgtEl>
                                      </p:cBhvr>
                                    </p:animEffect>
                                  </p:childTnLst>
                                </p:cTn>
                              </p:par>
                            </p:childTnLst>
                          </p:cTn>
                        </p:par>
                        <p:par>
                          <p:cTn id="12" fill="hold">
                            <p:stCondLst>
                              <p:cond delay="2500"/>
                            </p:stCondLst>
                            <p:childTnLst>
                              <p:par>
                                <p:cTn id="13" presetID="3" presetClass="entr" presetSubtype="10" fill="hold" grpId="0" nodeType="afterEffect">
                                  <p:stCondLst>
                                    <p:cond delay="1000"/>
                                  </p:stCondLst>
                                  <p:childTnLst>
                                    <p:set>
                                      <p:cBhvr>
                                        <p:cTn id="14"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15" dur="500"/>
                                        <p:tgtEl>
                                          <p:spTgt spid="34821">
                                            <p:txEl>
                                              <p:pRg st="1" end="1"/>
                                            </p:txEl>
                                          </p:spTgt>
                                        </p:tgtEl>
                                      </p:cBhvr>
                                    </p:animEffect>
                                  </p:childTnLst>
                                </p:cTn>
                              </p:par>
                            </p:childTnLst>
                          </p:cTn>
                        </p:par>
                        <p:par>
                          <p:cTn id="16" fill="hold">
                            <p:stCondLst>
                              <p:cond delay="4000"/>
                            </p:stCondLst>
                            <p:childTnLst>
                              <p:par>
                                <p:cTn id="17" presetID="22" presetClass="entr" presetSubtype="1" fill="hold" grpId="0" nodeType="afterEffect">
                                  <p:stCondLst>
                                    <p:cond delay="500"/>
                                  </p:stCondLst>
                                  <p:iterate type="lt">
                                    <p:tmPct val="100000"/>
                                  </p:iterate>
                                  <p:childTnLst>
                                    <p:set>
                                      <p:cBhvr>
                                        <p:cTn id="18" dur="1" fill="hold">
                                          <p:stCondLst>
                                            <p:cond delay="0"/>
                                          </p:stCondLst>
                                        </p:cTn>
                                        <p:tgtEl>
                                          <p:spTgt spid="34822">
                                            <p:txEl>
                                              <p:pRg st="0" end="0"/>
                                            </p:txEl>
                                          </p:spTgt>
                                        </p:tgtEl>
                                        <p:attrNameLst>
                                          <p:attrName>style.visibility</p:attrName>
                                        </p:attrNameLst>
                                      </p:cBhvr>
                                      <p:to>
                                        <p:strVal val="visible"/>
                                      </p:to>
                                    </p:set>
                                    <p:animEffect transition="in" filter="wipe(up)">
                                      <p:cBhvr>
                                        <p:cTn id="19" dur="75"/>
                                        <p:tgtEl>
                                          <p:spTgt spid="348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autoUpdateAnimBg="0" advAuto="1000"/>
      <p:bldP spid="34821" grpId="0" build="p" autoUpdateAnimBg="0" advAuto="3000"/>
      <p:bldP spid="34822" grpId="0" build="p" autoUpdateAnimBg="0" advAuto="200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ChangeArrowheads="1"/>
          </p:cNvSpPr>
          <p:nvPr/>
        </p:nvSpPr>
        <p:spPr bwMode="auto">
          <a:xfrm>
            <a:off x="914400" y="1447800"/>
            <a:ext cx="6786563" cy="779463"/>
          </a:xfrm>
          <a:prstGeom prst="rect">
            <a:avLst/>
          </a:prstGeom>
          <a:noFill/>
          <a:ln w="9525">
            <a:noFill/>
            <a:miter lim="800000"/>
            <a:headEnd/>
            <a:tailEnd/>
          </a:ln>
        </p:spPr>
        <p:txBody>
          <a:bodyPr/>
          <a:lstStyle/>
          <a:p>
            <a:pPr defTabSz="119063">
              <a:spcBef>
                <a:spcPct val="20000"/>
              </a:spcBef>
              <a:spcAft>
                <a:spcPct val="50000"/>
              </a:spcAft>
              <a:buClr>
                <a:schemeClr val="hlink"/>
              </a:buClr>
            </a:pPr>
            <a:r>
              <a:rPr lang="en-US" sz="2800">
                <a:latin typeface="Microsoft Himalaya" pitchFamily="2" charset="0"/>
                <a:ea typeface="Microsoft Himalaya" pitchFamily="2" charset="0"/>
                <a:cs typeface="Microsoft Himalaya" pitchFamily="2" charset="0"/>
              </a:rPr>
              <a:t>. </a:t>
            </a:r>
            <a:r>
              <a:rPr lang="en-US" sz="2400">
                <a:latin typeface="Microsoft Himalaya" pitchFamily="2" charset="0"/>
                <a:ea typeface="Microsoft Himalaya" pitchFamily="2" charset="0"/>
                <a:cs typeface="Microsoft Himalaya" pitchFamily="2" charset="0"/>
              </a:rPr>
              <a:t>. . before deciding to fight the fire, keep these things in mind:</a:t>
            </a:r>
          </a:p>
        </p:txBody>
      </p:sp>
      <p:sp>
        <p:nvSpPr>
          <p:cNvPr id="35846" name="Text Box 6"/>
          <p:cNvSpPr txBox="1">
            <a:spLocks noChangeArrowheads="1"/>
          </p:cNvSpPr>
          <p:nvPr/>
        </p:nvSpPr>
        <p:spPr bwMode="auto">
          <a:xfrm>
            <a:off x="1295400" y="2209800"/>
            <a:ext cx="6400800" cy="1905000"/>
          </a:xfrm>
          <a:prstGeom prst="rect">
            <a:avLst/>
          </a:prstGeom>
          <a:noFill/>
          <a:ln w="9525">
            <a:noFill/>
            <a:miter lim="800000"/>
            <a:headEnd/>
            <a:tailEnd/>
          </a:ln>
        </p:spPr>
        <p:txBody>
          <a:bodyPr/>
          <a:lstStyle/>
          <a:p>
            <a:pPr marL="457200" indent="-457200" algn="just">
              <a:spcAft>
                <a:spcPct val="25000"/>
              </a:spcAft>
              <a:buClr>
                <a:schemeClr val="tx1"/>
              </a:buClr>
            </a:pPr>
            <a:r>
              <a:rPr lang="en-US" sz="2400">
                <a:latin typeface="Microsoft Himalaya" pitchFamily="2" charset="0"/>
                <a:ea typeface="Microsoft Himalaya" pitchFamily="2" charset="0"/>
                <a:cs typeface="Microsoft Himalaya" pitchFamily="2" charset="0"/>
              </a:rPr>
              <a:t>	Know what is burning.  If you don’t know what’s burning, you won’t know what kind of extinguisher to use.</a:t>
            </a:r>
          </a:p>
          <a:p>
            <a:pPr marL="457200" indent="-457200" algn="just">
              <a:buClr>
                <a:schemeClr val="tx1"/>
              </a:buClr>
            </a:pPr>
            <a:r>
              <a:rPr lang="en-US" sz="2400">
                <a:latin typeface="Microsoft Himalaya" pitchFamily="2" charset="0"/>
                <a:ea typeface="Microsoft Himalaya" pitchFamily="2" charset="0"/>
                <a:cs typeface="Microsoft Himalaya" pitchFamily="2" charset="0"/>
              </a:rPr>
              <a:t>	Even if you have an ABC fire extinguisher, there may be something in the fire that is going to explode or produce toxic fumes.</a:t>
            </a:r>
          </a:p>
        </p:txBody>
      </p:sp>
      <p:sp>
        <p:nvSpPr>
          <p:cNvPr id="35847" name="Text Box 7"/>
          <p:cNvSpPr txBox="1">
            <a:spLocks noChangeArrowheads="1"/>
          </p:cNvSpPr>
          <p:nvPr/>
        </p:nvSpPr>
        <p:spPr bwMode="auto">
          <a:xfrm>
            <a:off x="1752600" y="4038600"/>
            <a:ext cx="5983288" cy="1066800"/>
          </a:xfrm>
          <a:prstGeom prst="rect">
            <a:avLst/>
          </a:prstGeom>
          <a:noFill/>
          <a:ln w="9525">
            <a:noFill/>
            <a:miter lim="800000"/>
            <a:headEnd/>
            <a:tailEnd/>
          </a:ln>
          <a:effectLst/>
        </p:spPr>
        <p:txBody>
          <a:bodyPr/>
          <a:lstStyle/>
          <a:p>
            <a:pPr algn="just">
              <a:tabLst>
                <a:tab pos="3648075" algn="l"/>
              </a:tabLst>
              <a:defRPr/>
            </a:pPr>
            <a:r>
              <a:rPr lang="en-US" sz="2400" dirty="0">
                <a:latin typeface="Microsoft Himalaya" pitchFamily="2" charset="0"/>
                <a:ea typeface="Microsoft Himalaya" pitchFamily="2" charset="0"/>
                <a:cs typeface="Microsoft Himalaya" pitchFamily="2" charset="0"/>
              </a:rPr>
              <a:t>Chances are you will know what’s burning, or at least have a pretty good idea, but if you don’t, let the fire department handle it.</a:t>
            </a:r>
            <a:endParaRPr lang="en-US" sz="2400" dirty="0">
              <a:effectLst>
                <a:outerShdw blurRad="38100" dist="38100" dir="2700000" algn="tl">
                  <a:srgbClr val="000000"/>
                </a:outerShdw>
              </a:effectLst>
              <a:latin typeface="Microsoft Himalaya" pitchFamily="2" charset="0"/>
              <a:ea typeface="Microsoft Himalaya" pitchFamily="2" charset="0"/>
              <a:cs typeface="Microsoft Himalaya" pitchFamily="2" charset="0"/>
            </a:endParaRPr>
          </a:p>
        </p:txBody>
      </p:sp>
      <p:sp>
        <p:nvSpPr>
          <p:cNvPr id="23557" name="Rectangle 11"/>
          <p:cNvSpPr>
            <a:spLocks noChangeArrowheads="1"/>
          </p:cNvSpPr>
          <p:nvPr/>
        </p:nvSpPr>
        <p:spPr bwMode="auto">
          <a:xfrm>
            <a:off x="1447800" y="692150"/>
            <a:ext cx="6629400" cy="695325"/>
          </a:xfrm>
          <a:prstGeom prst="rect">
            <a:avLst/>
          </a:prstGeom>
          <a:noFill/>
          <a:ln w="9525">
            <a:noFill/>
            <a:miter lim="800000"/>
            <a:headEnd/>
            <a:tailEnd/>
          </a:ln>
        </p:spPr>
        <p:txBody>
          <a:bodyPr anchor="b"/>
          <a:lstStyle/>
          <a:p>
            <a:r>
              <a:rPr lang="en-US" sz="3600" u="sng">
                <a:latin typeface="Microsoft Himalaya" pitchFamily="2" charset="0"/>
                <a:ea typeface="Microsoft Himalaya" pitchFamily="2" charset="0"/>
                <a:cs typeface="Microsoft Himalaya" pitchFamily="2" charset="0"/>
              </a:rPr>
              <a:t>Rules for Fighting Fires</a:t>
            </a: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35845">
                                            <p:txEl>
                                              <p:pRg st="0" end="0"/>
                                            </p:txEl>
                                          </p:spTgt>
                                        </p:tgtEl>
                                        <p:attrNameLst>
                                          <p:attrName>style.visibility</p:attrName>
                                        </p:attrNameLst>
                                      </p:cBhvr>
                                      <p:to>
                                        <p:strVal val="visible"/>
                                      </p:to>
                                    </p:set>
                                    <p:animEffect transition="in" filter="blinds(horizontal)">
                                      <p:cBhvr>
                                        <p:cTn id="7" dur="500"/>
                                        <p:tgtEl>
                                          <p:spTgt spid="35845">
                                            <p:txEl>
                                              <p:pRg st="0" end="0"/>
                                            </p:txEl>
                                          </p:spTgt>
                                        </p:tgtEl>
                                      </p:cBhvr>
                                    </p:animEffect>
                                  </p:childTnLst>
                                </p:cTn>
                              </p:par>
                            </p:childTnLst>
                          </p:cTn>
                        </p:par>
                        <p:par>
                          <p:cTn id="8" fill="hold">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35846">
                                            <p:txEl>
                                              <p:pRg st="0" end="0"/>
                                            </p:txEl>
                                          </p:spTgt>
                                        </p:tgtEl>
                                        <p:attrNameLst>
                                          <p:attrName>style.visibility</p:attrName>
                                        </p:attrNameLst>
                                      </p:cBhvr>
                                      <p:to>
                                        <p:strVal val="visible"/>
                                      </p:to>
                                    </p:set>
                                    <p:animEffect transition="in" filter="blinds(horizontal)">
                                      <p:cBhvr>
                                        <p:cTn id="11" dur="500"/>
                                        <p:tgtEl>
                                          <p:spTgt spid="35846">
                                            <p:txEl>
                                              <p:pRg st="0" end="0"/>
                                            </p:txEl>
                                          </p:spTgt>
                                        </p:tgtEl>
                                      </p:cBhvr>
                                    </p:animEffect>
                                  </p:childTnLst>
                                </p:cTn>
                              </p:par>
                            </p:childTnLst>
                          </p:cTn>
                        </p:par>
                        <p:par>
                          <p:cTn id="12" fill="hold">
                            <p:stCondLst>
                              <p:cond delay="2000"/>
                            </p:stCondLst>
                            <p:childTnLst>
                              <p:par>
                                <p:cTn id="13" presetID="3" presetClass="entr" presetSubtype="10" fill="hold" grpId="0" nodeType="afterEffect">
                                  <p:stCondLst>
                                    <p:cond delay="500"/>
                                  </p:stCondLst>
                                  <p:childTnLst>
                                    <p:set>
                                      <p:cBhvr>
                                        <p:cTn id="14" dur="1" fill="hold">
                                          <p:stCondLst>
                                            <p:cond delay="0"/>
                                          </p:stCondLst>
                                        </p:cTn>
                                        <p:tgtEl>
                                          <p:spTgt spid="35846">
                                            <p:txEl>
                                              <p:pRg st="1" end="1"/>
                                            </p:txEl>
                                          </p:spTgt>
                                        </p:tgtEl>
                                        <p:attrNameLst>
                                          <p:attrName>style.visibility</p:attrName>
                                        </p:attrNameLst>
                                      </p:cBhvr>
                                      <p:to>
                                        <p:strVal val="visible"/>
                                      </p:to>
                                    </p:set>
                                    <p:animEffect transition="in" filter="blinds(horizontal)">
                                      <p:cBhvr>
                                        <p:cTn id="15" dur="500"/>
                                        <p:tgtEl>
                                          <p:spTgt spid="35846">
                                            <p:txEl>
                                              <p:pRg st="1" end="1"/>
                                            </p:txEl>
                                          </p:spTgt>
                                        </p:tgtEl>
                                      </p:cBhvr>
                                    </p:animEffect>
                                  </p:childTnLst>
                                </p:cTn>
                              </p:par>
                            </p:childTnLst>
                          </p:cTn>
                        </p:par>
                        <p:par>
                          <p:cTn id="16" fill="hold">
                            <p:stCondLst>
                              <p:cond delay="3000"/>
                            </p:stCondLst>
                            <p:childTnLst>
                              <p:par>
                                <p:cTn id="17" presetID="22" presetClass="entr" presetSubtype="1" fill="hold" grpId="0" nodeType="afterEffect">
                                  <p:stCondLst>
                                    <p:cond delay="500"/>
                                  </p:stCondLst>
                                  <p:iterate type="lt">
                                    <p:tmPct val="100000"/>
                                  </p:iterate>
                                  <p:childTnLst>
                                    <p:set>
                                      <p:cBhvr>
                                        <p:cTn id="18" dur="1" fill="hold">
                                          <p:stCondLst>
                                            <p:cond delay="0"/>
                                          </p:stCondLst>
                                        </p:cTn>
                                        <p:tgtEl>
                                          <p:spTgt spid="35847">
                                            <p:txEl>
                                              <p:pRg st="0" end="0"/>
                                            </p:txEl>
                                          </p:spTgt>
                                        </p:tgtEl>
                                        <p:attrNameLst>
                                          <p:attrName>style.visibility</p:attrName>
                                        </p:attrNameLst>
                                      </p:cBhvr>
                                      <p:to>
                                        <p:strVal val="visible"/>
                                      </p:to>
                                    </p:set>
                                    <p:animEffect transition="in" filter="wipe(up)">
                                      <p:cBhvr>
                                        <p:cTn id="19" dur="75"/>
                                        <p:tgtEl>
                                          <p:spTgt spid="358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autoUpdateAnimBg="0" advAuto="1000"/>
      <p:bldP spid="35846" grpId="0" build="p" autoUpdateAnimBg="0" advAuto="3000"/>
      <p:bldP spid="35847" grpId="0" build="p" autoUpdateAnimBg="0" advAuto="200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ChangeArrowheads="1"/>
          </p:cNvSpPr>
          <p:nvPr/>
        </p:nvSpPr>
        <p:spPr bwMode="auto">
          <a:xfrm>
            <a:off x="1524000" y="1524000"/>
            <a:ext cx="5741988" cy="779463"/>
          </a:xfrm>
          <a:prstGeom prst="rect">
            <a:avLst/>
          </a:prstGeom>
          <a:noFill/>
          <a:ln w="9525">
            <a:noFill/>
            <a:miter lim="800000"/>
            <a:headEnd/>
            <a:tailEnd/>
          </a:ln>
        </p:spPr>
        <p:txBody>
          <a:bodyPr/>
          <a:lstStyle/>
          <a:p>
            <a:pPr defTabSz="119063">
              <a:spcBef>
                <a:spcPct val="20000"/>
              </a:spcBef>
              <a:spcAft>
                <a:spcPct val="50000"/>
              </a:spcAft>
              <a:buClr>
                <a:schemeClr val="hlink"/>
              </a:buClr>
            </a:pPr>
            <a:r>
              <a:rPr lang="en-US" sz="2400">
                <a:latin typeface="Microsoft Himalaya" pitchFamily="2" charset="0"/>
                <a:ea typeface="Microsoft Himalaya" pitchFamily="2" charset="0"/>
                <a:cs typeface="Microsoft Himalaya" pitchFamily="2" charset="0"/>
              </a:rPr>
              <a:t>. . . before deciding to fight the fire, keep these things in mind:</a:t>
            </a:r>
          </a:p>
        </p:txBody>
      </p:sp>
      <p:sp>
        <p:nvSpPr>
          <p:cNvPr id="36870" name="Text Box 6"/>
          <p:cNvSpPr txBox="1">
            <a:spLocks noChangeArrowheads="1"/>
          </p:cNvSpPr>
          <p:nvPr/>
        </p:nvSpPr>
        <p:spPr bwMode="auto">
          <a:xfrm>
            <a:off x="1447800" y="2286000"/>
            <a:ext cx="6400800" cy="1524000"/>
          </a:xfrm>
          <a:prstGeom prst="rect">
            <a:avLst/>
          </a:prstGeom>
          <a:noFill/>
          <a:ln w="9525">
            <a:noFill/>
            <a:miter lim="800000"/>
            <a:headEnd/>
            <a:tailEnd/>
          </a:ln>
        </p:spPr>
        <p:txBody>
          <a:bodyPr/>
          <a:lstStyle/>
          <a:p>
            <a:pPr marL="457200" indent="-457200" algn="just">
              <a:spcAft>
                <a:spcPct val="25000"/>
              </a:spcAft>
              <a:buClr>
                <a:schemeClr val="tx1"/>
              </a:buClr>
            </a:pPr>
            <a:r>
              <a:rPr lang="en-US" sz="2400">
                <a:latin typeface="Microsoft Himalaya" pitchFamily="2" charset="0"/>
                <a:ea typeface="Microsoft Himalaya" pitchFamily="2" charset="0"/>
                <a:cs typeface="Microsoft Himalaya" pitchFamily="2" charset="0"/>
              </a:rPr>
              <a:t>	Is the fire spreading rapidly beyond the point where it started?  The time to use an extinguisher is at the beginning stages of the fire.</a:t>
            </a:r>
          </a:p>
          <a:p>
            <a:pPr marL="457200" indent="-457200" algn="just">
              <a:buClr>
                <a:schemeClr val="tx1"/>
              </a:buClr>
            </a:pPr>
            <a:r>
              <a:rPr lang="en-US" sz="2400">
                <a:latin typeface="Microsoft Himalaya" pitchFamily="2" charset="0"/>
                <a:ea typeface="Microsoft Himalaya" pitchFamily="2" charset="0"/>
                <a:cs typeface="Microsoft Himalaya" pitchFamily="2" charset="0"/>
              </a:rPr>
              <a:t>	If the fire is already spreading quickly, it is best to simply evacuate the building.</a:t>
            </a:r>
          </a:p>
        </p:txBody>
      </p:sp>
      <p:sp>
        <p:nvSpPr>
          <p:cNvPr id="36871" name="Text Box 7"/>
          <p:cNvSpPr txBox="1">
            <a:spLocks noChangeArrowheads="1"/>
          </p:cNvSpPr>
          <p:nvPr/>
        </p:nvSpPr>
        <p:spPr bwMode="auto">
          <a:xfrm>
            <a:off x="1905000" y="4114800"/>
            <a:ext cx="6216650" cy="1219200"/>
          </a:xfrm>
          <a:prstGeom prst="rect">
            <a:avLst/>
          </a:prstGeom>
          <a:noFill/>
          <a:ln w="9525">
            <a:noFill/>
            <a:miter lim="800000"/>
            <a:headEnd/>
            <a:tailEnd/>
          </a:ln>
          <a:effectLst/>
        </p:spPr>
        <p:txBody>
          <a:bodyPr/>
          <a:lstStyle/>
          <a:p>
            <a:pPr algn="just">
              <a:tabLst>
                <a:tab pos="3648075" algn="l"/>
              </a:tabLst>
              <a:defRPr/>
            </a:pPr>
            <a:r>
              <a:rPr lang="en-US" sz="2400" dirty="0">
                <a:latin typeface="Microsoft Himalaya" pitchFamily="2" charset="0"/>
                <a:ea typeface="Microsoft Himalaya" pitchFamily="2" charset="0"/>
                <a:cs typeface="Microsoft Himalaya" pitchFamily="2" charset="0"/>
              </a:rPr>
              <a:t>As you evacuate a building, close doors and windows behind you as you leave.  This will help to slow the spread of smoke and fire. Make sure that No one is left inside before you close the doors.</a:t>
            </a:r>
            <a:endParaRPr lang="en-US" sz="2400" dirty="0">
              <a:effectLst>
                <a:outerShdw blurRad="38100" dist="38100" dir="2700000" algn="tl">
                  <a:srgbClr val="000000"/>
                </a:outerShdw>
              </a:effectLst>
              <a:latin typeface="Microsoft Himalaya" pitchFamily="2" charset="0"/>
              <a:ea typeface="Microsoft Himalaya" pitchFamily="2" charset="0"/>
              <a:cs typeface="Microsoft Himalaya" pitchFamily="2" charset="0"/>
            </a:endParaRPr>
          </a:p>
        </p:txBody>
      </p:sp>
      <p:sp>
        <p:nvSpPr>
          <p:cNvPr id="24581" name="Rectangle 12"/>
          <p:cNvSpPr>
            <a:spLocks noChangeArrowheads="1"/>
          </p:cNvSpPr>
          <p:nvPr/>
        </p:nvSpPr>
        <p:spPr bwMode="auto">
          <a:xfrm>
            <a:off x="1447800" y="692150"/>
            <a:ext cx="6629400" cy="695325"/>
          </a:xfrm>
          <a:prstGeom prst="rect">
            <a:avLst/>
          </a:prstGeom>
          <a:noFill/>
          <a:ln w="9525">
            <a:noFill/>
            <a:miter lim="800000"/>
            <a:headEnd/>
            <a:tailEnd/>
          </a:ln>
        </p:spPr>
        <p:txBody>
          <a:bodyPr anchor="b"/>
          <a:lstStyle/>
          <a:p>
            <a:r>
              <a:rPr lang="en-US" sz="3600" u="sng">
                <a:latin typeface="Microsoft Himalaya" pitchFamily="2" charset="0"/>
                <a:ea typeface="Microsoft Himalaya" pitchFamily="2" charset="0"/>
                <a:cs typeface="Microsoft Himalaya" pitchFamily="2" charset="0"/>
              </a:rPr>
              <a:t>Rules for Fighting Fires</a:t>
            </a:r>
            <a:endParaRPr lang="en-US" sz="3600" u="sng"/>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36870">
                                            <p:txEl>
                                              <p:pRg st="0" end="0"/>
                                            </p:txEl>
                                          </p:spTgt>
                                        </p:tgtEl>
                                        <p:attrNameLst>
                                          <p:attrName>style.visibility</p:attrName>
                                        </p:attrNameLst>
                                      </p:cBhvr>
                                      <p:to>
                                        <p:strVal val="visible"/>
                                      </p:to>
                                    </p:set>
                                    <p:animEffect transition="in" filter="blinds(horizontal)">
                                      <p:cBhvr>
                                        <p:cTn id="7" dur="500"/>
                                        <p:tgtEl>
                                          <p:spTgt spid="36870">
                                            <p:txEl>
                                              <p:pRg st="0" end="0"/>
                                            </p:txEl>
                                          </p:spTgt>
                                        </p:tgtEl>
                                      </p:cBhvr>
                                    </p:animEffect>
                                  </p:childTnLst>
                                </p:cTn>
                              </p:par>
                            </p:childTnLst>
                          </p:cTn>
                        </p:par>
                        <p:par>
                          <p:cTn id="8" fill="hold">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36870">
                                            <p:txEl>
                                              <p:pRg st="1" end="1"/>
                                            </p:txEl>
                                          </p:spTgt>
                                        </p:tgtEl>
                                        <p:attrNameLst>
                                          <p:attrName>style.visibility</p:attrName>
                                        </p:attrNameLst>
                                      </p:cBhvr>
                                      <p:to>
                                        <p:strVal val="visible"/>
                                      </p:to>
                                    </p:set>
                                    <p:animEffect transition="in" filter="blinds(horizontal)">
                                      <p:cBhvr>
                                        <p:cTn id="11" dur="500"/>
                                        <p:tgtEl>
                                          <p:spTgt spid="36870">
                                            <p:txEl>
                                              <p:pRg st="1" end="1"/>
                                            </p:txEl>
                                          </p:spTgt>
                                        </p:tgtEl>
                                      </p:cBhvr>
                                    </p:animEffect>
                                  </p:childTnLst>
                                </p:cTn>
                              </p:par>
                            </p:childTnLst>
                          </p:cTn>
                        </p:par>
                        <p:par>
                          <p:cTn id="12" fill="hold">
                            <p:stCondLst>
                              <p:cond delay="2000"/>
                            </p:stCondLst>
                            <p:childTnLst>
                              <p:par>
                                <p:cTn id="13" presetID="22" presetClass="entr" presetSubtype="1" fill="hold" grpId="0" nodeType="afterEffect">
                                  <p:stCondLst>
                                    <p:cond delay="500"/>
                                  </p:stCondLst>
                                  <p:iterate type="lt">
                                    <p:tmPct val="100000"/>
                                  </p:iterate>
                                  <p:childTnLst>
                                    <p:set>
                                      <p:cBhvr>
                                        <p:cTn id="14" dur="1" fill="hold">
                                          <p:stCondLst>
                                            <p:cond delay="0"/>
                                          </p:stCondLst>
                                        </p:cTn>
                                        <p:tgtEl>
                                          <p:spTgt spid="36871">
                                            <p:txEl>
                                              <p:pRg st="0" end="0"/>
                                            </p:txEl>
                                          </p:spTgt>
                                        </p:tgtEl>
                                        <p:attrNameLst>
                                          <p:attrName>style.visibility</p:attrName>
                                        </p:attrNameLst>
                                      </p:cBhvr>
                                      <p:to>
                                        <p:strVal val="visible"/>
                                      </p:to>
                                    </p:set>
                                    <p:animEffect transition="in" filter="wipe(up)">
                                      <p:cBhvr>
                                        <p:cTn id="15" dur="75"/>
                                        <p:tgtEl>
                                          <p:spTgt spid="368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build="p" autoUpdateAnimBg="0" advAuto="1000"/>
      <p:bldP spid="36871" grpId="0" build="p" autoUpdateAnimBg="0" advAuto="200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ChangeArrowheads="1"/>
          </p:cNvSpPr>
          <p:nvPr/>
        </p:nvSpPr>
        <p:spPr bwMode="auto">
          <a:xfrm>
            <a:off x="2987675" y="1628775"/>
            <a:ext cx="3744913" cy="496888"/>
          </a:xfrm>
          <a:prstGeom prst="rect">
            <a:avLst/>
          </a:prstGeom>
          <a:noFill/>
          <a:ln w="9525">
            <a:noFill/>
            <a:miter lim="800000"/>
            <a:headEnd/>
            <a:tailEnd/>
          </a:ln>
        </p:spPr>
        <p:txBody>
          <a:bodyPr/>
          <a:lstStyle/>
          <a:p>
            <a:pPr defTabSz="119063">
              <a:spcBef>
                <a:spcPct val="20000"/>
              </a:spcBef>
              <a:spcAft>
                <a:spcPct val="50000"/>
              </a:spcAft>
              <a:buClr>
                <a:schemeClr val="hlink"/>
              </a:buClr>
            </a:pPr>
            <a:r>
              <a:rPr lang="en-US" sz="2400">
                <a:latin typeface="Microsoft Himalaya" pitchFamily="2" charset="0"/>
                <a:ea typeface="Microsoft Himalaya" pitchFamily="2" charset="0"/>
                <a:cs typeface="Microsoft Himalaya" pitchFamily="2" charset="0"/>
              </a:rPr>
              <a:t>Do not fight the fire if:</a:t>
            </a:r>
          </a:p>
        </p:txBody>
      </p:sp>
      <p:sp>
        <p:nvSpPr>
          <p:cNvPr id="37894" name="Text Box 6"/>
          <p:cNvSpPr txBox="1">
            <a:spLocks noChangeArrowheads="1"/>
          </p:cNvSpPr>
          <p:nvPr/>
        </p:nvSpPr>
        <p:spPr bwMode="auto">
          <a:xfrm>
            <a:off x="990600" y="2276475"/>
            <a:ext cx="7543800" cy="3505200"/>
          </a:xfrm>
          <a:prstGeom prst="rect">
            <a:avLst/>
          </a:prstGeom>
          <a:noFill/>
          <a:ln w="9525">
            <a:noFill/>
            <a:miter lim="800000"/>
            <a:headEnd/>
            <a:tailEnd/>
          </a:ln>
        </p:spPr>
        <p:txBody>
          <a:bodyPr/>
          <a:lstStyle/>
          <a:p>
            <a:pPr marL="457200" indent="-457200">
              <a:spcAft>
                <a:spcPct val="35000"/>
              </a:spcAft>
              <a:buClr>
                <a:schemeClr val="tx1"/>
              </a:buClr>
              <a:buFont typeface="Wingdings" pitchFamily="2" charset="2"/>
              <a:buChar char="ü"/>
            </a:pPr>
            <a:r>
              <a:rPr lang="en-US" sz="2400">
                <a:latin typeface="Microsoft Himalaya" pitchFamily="2" charset="0"/>
                <a:ea typeface="Microsoft Himalaya" pitchFamily="2" charset="0"/>
                <a:cs typeface="Microsoft Himalaya" pitchFamily="2" charset="0"/>
              </a:rPr>
              <a:t>You don’t have adequate or appropriate equipment. If you don’t have the correct type or large enough extinguisher, it is best not to try fighting the fire.</a:t>
            </a:r>
          </a:p>
          <a:p>
            <a:pPr marL="457200" indent="-457200">
              <a:spcAft>
                <a:spcPct val="35000"/>
              </a:spcAft>
              <a:buClr>
                <a:schemeClr val="tx1"/>
              </a:buClr>
              <a:buFont typeface="Wingdings" pitchFamily="2" charset="2"/>
              <a:buChar char="ü"/>
            </a:pPr>
            <a:r>
              <a:rPr lang="en-US" sz="2400">
                <a:latin typeface="Microsoft Himalaya" pitchFamily="2" charset="0"/>
                <a:ea typeface="Microsoft Himalaya" pitchFamily="2" charset="0"/>
                <a:cs typeface="Microsoft Himalaya" pitchFamily="2" charset="0"/>
              </a:rPr>
              <a:t>You might inhale toxic smoke.  When synthetic materials such as the nylon in carpeting or foam padding in a sofa burn, they can produce hydrogen cyanide and ammonia in addition to carbon monoxide.  These gases can be fatal in very small amounts.</a:t>
            </a:r>
          </a:p>
          <a:p>
            <a:pPr marL="457200" indent="-457200">
              <a:buClr>
                <a:schemeClr val="tx1"/>
              </a:buClr>
              <a:buFont typeface="Wingdings" pitchFamily="2" charset="2"/>
              <a:buChar char="ü"/>
            </a:pPr>
            <a:r>
              <a:rPr lang="en-US" sz="2400">
                <a:latin typeface="Microsoft Himalaya" pitchFamily="2" charset="0"/>
                <a:ea typeface="Microsoft Himalaya" pitchFamily="2" charset="0"/>
                <a:cs typeface="Microsoft Himalaya" pitchFamily="2" charset="0"/>
              </a:rPr>
              <a:t>Your instincts tell you not to.  If you are uncomfortable with the situation for any reason, just let the fire department do their job.</a:t>
            </a:r>
          </a:p>
        </p:txBody>
      </p:sp>
      <p:sp>
        <p:nvSpPr>
          <p:cNvPr id="37898" name="Rectangle 10"/>
          <p:cNvSpPr>
            <a:spLocks noChangeArrowheads="1"/>
          </p:cNvSpPr>
          <p:nvPr/>
        </p:nvSpPr>
        <p:spPr bwMode="auto">
          <a:xfrm>
            <a:off x="1447800" y="692150"/>
            <a:ext cx="6629400" cy="695325"/>
          </a:xfrm>
          <a:prstGeom prst="rect">
            <a:avLst/>
          </a:prstGeom>
          <a:noFill/>
          <a:ln w="9525">
            <a:noFill/>
            <a:miter lim="800000"/>
            <a:headEnd/>
            <a:tailEnd/>
          </a:ln>
          <a:effectLst/>
        </p:spPr>
        <p:txBody>
          <a:bodyPr anchor="b"/>
          <a:lstStyle/>
          <a:p>
            <a:pPr>
              <a:defRPr/>
            </a:pPr>
            <a:r>
              <a:rPr lang="en-US" sz="3600" u="sng"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Rules for Fighting Fires</a:t>
            </a: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37894">
                                            <p:txEl>
                                              <p:pRg st="0" end="0"/>
                                            </p:txEl>
                                          </p:spTgt>
                                        </p:tgtEl>
                                        <p:attrNameLst>
                                          <p:attrName>style.visibility</p:attrName>
                                        </p:attrNameLst>
                                      </p:cBhvr>
                                      <p:to>
                                        <p:strVal val="visible"/>
                                      </p:to>
                                    </p:set>
                                    <p:animEffect transition="in" filter="blinds(horizontal)">
                                      <p:cBhvr>
                                        <p:cTn id="7" dur="500"/>
                                        <p:tgtEl>
                                          <p:spTgt spid="37894">
                                            <p:txEl>
                                              <p:pRg st="0" end="0"/>
                                            </p:txEl>
                                          </p:spTgt>
                                        </p:tgtEl>
                                      </p:cBhvr>
                                    </p:animEffect>
                                  </p:childTnLst>
                                </p:cTn>
                              </p:par>
                            </p:childTnLst>
                          </p:cTn>
                        </p:par>
                        <p:par>
                          <p:cTn id="8" fill="hold">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37894">
                                            <p:txEl>
                                              <p:pRg st="1" end="1"/>
                                            </p:txEl>
                                          </p:spTgt>
                                        </p:tgtEl>
                                        <p:attrNameLst>
                                          <p:attrName>style.visibility</p:attrName>
                                        </p:attrNameLst>
                                      </p:cBhvr>
                                      <p:to>
                                        <p:strVal val="visible"/>
                                      </p:to>
                                    </p:set>
                                    <p:animEffect transition="in" filter="blinds(horizontal)">
                                      <p:cBhvr>
                                        <p:cTn id="11" dur="500"/>
                                        <p:tgtEl>
                                          <p:spTgt spid="37894">
                                            <p:txEl>
                                              <p:pRg st="1" end="1"/>
                                            </p:txEl>
                                          </p:spTgt>
                                        </p:tgtEl>
                                      </p:cBhvr>
                                    </p:animEffect>
                                  </p:childTnLst>
                                </p:cTn>
                              </p:par>
                            </p:childTnLst>
                          </p:cTn>
                        </p:par>
                        <p:par>
                          <p:cTn id="12" fill="hold">
                            <p:stCondLst>
                              <p:cond delay="2000"/>
                            </p:stCondLst>
                            <p:childTnLst>
                              <p:par>
                                <p:cTn id="13" presetID="3" presetClass="entr" presetSubtype="10" fill="hold" grpId="0" nodeType="afterEffect">
                                  <p:stCondLst>
                                    <p:cond delay="500"/>
                                  </p:stCondLst>
                                  <p:childTnLst>
                                    <p:set>
                                      <p:cBhvr>
                                        <p:cTn id="14" dur="1" fill="hold">
                                          <p:stCondLst>
                                            <p:cond delay="0"/>
                                          </p:stCondLst>
                                        </p:cTn>
                                        <p:tgtEl>
                                          <p:spTgt spid="37894">
                                            <p:txEl>
                                              <p:pRg st="2" end="2"/>
                                            </p:txEl>
                                          </p:spTgt>
                                        </p:tgtEl>
                                        <p:attrNameLst>
                                          <p:attrName>style.visibility</p:attrName>
                                        </p:attrNameLst>
                                      </p:cBhvr>
                                      <p:to>
                                        <p:strVal val="visible"/>
                                      </p:to>
                                    </p:set>
                                    <p:animEffect transition="in" filter="blinds(horizontal)">
                                      <p:cBhvr>
                                        <p:cTn id="15" dur="500"/>
                                        <p:tgtEl>
                                          <p:spTgt spid="378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build="p" autoUpdateAnimBg="0" advAuto="100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firetri"/>
          <p:cNvPicPr>
            <a:picLocks noChangeAspect="1" noChangeArrowheads="1"/>
          </p:cNvPicPr>
          <p:nvPr/>
        </p:nvPicPr>
        <p:blipFill>
          <a:blip r:embed="rId3"/>
          <a:srcRect/>
          <a:stretch>
            <a:fillRect/>
          </a:stretch>
        </p:blipFill>
        <p:spPr bwMode="auto">
          <a:xfrm>
            <a:off x="2057400" y="1447800"/>
            <a:ext cx="4675188" cy="2895600"/>
          </a:xfrm>
          <a:prstGeom prst="rect">
            <a:avLst/>
          </a:prstGeom>
          <a:noFill/>
          <a:ln w="9525">
            <a:noFill/>
            <a:miter lim="800000"/>
            <a:headEnd/>
            <a:tailEnd/>
          </a:ln>
        </p:spPr>
      </p:pic>
      <p:sp>
        <p:nvSpPr>
          <p:cNvPr id="8195" name="Rectangle 5"/>
          <p:cNvSpPr>
            <a:spLocks noChangeArrowheads="1"/>
          </p:cNvSpPr>
          <p:nvPr/>
        </p:nvSpPr>
        <p:spPr bwMode="auto">
          <a:xfrm>
            <a:off x="2209800" y="533400"/>
            <a:ext cx="4343400" cy="608013"/>
          </a:xfrm>
          <a:prstGeom prst="rect">
            <a:avLst/>
          </a:prstGeom>
          <a:noFill/>
          <a:ln w="9525">
            <a:noFill/>
            <a:miter lim="800000"/>
            <a:headEnd/>
            <a:tailEnd/>
          </a:ln>
        </p:spPr>
        <p:txBody>
          <a:bodyPr anchor="b"/>
          <a:lstStyle/>
          <a:p>
            <a:r>
              <a:rPr lang="en-US" sz="4000" u="sng">
                <a:latin typeface="Microsoft Himalaya" pitchFamily="2" charset="0"/>
                <a:ea typeface="Microsoft Himalaya" pitchFamily="2" charset="0"/>
                <a:cs typeface="Microsoft Himalaya" pitchFamily="2" charset="0"/>
              </a:rPr>
              <a:t>The </a:t>
            </a:r>
            <a:r>
              <a:rPr lang="en-US" sz="3600" u="sng">
                <a:latin typeface="Microsoft Himalaya" pitchFamily="2" charset="0"/>
                <a:ea typeface="Microsoft Himalaya" pitchFamily="2" charset="0"/>
                <a:cs typeface="Microsoft Himalaya" pitchFamily="2" charset="0"/>
              </a:rPr>
              <a:t>Fire</a:t>
            </a:r>
            <a:r>
              <a:rPr lang="en-US" sz="4000" u="sng">
                <a:latin typeface="Microsoft Himalaya" pitchFamily="2" charset="0"/>
                <a:ea typeface="Microsoft Himalaya" pitchFamily="2" charset="0"/>
                <a:cs typeface="Microsoft Himalaya" pitchFamily="2" charset="0"/>
              </a:rPr>
              <a:t> Triangle</a:t>
            </a:r>
          </a:p>
        </p:txBody>
      </p:sp>
      <p:sp>
        <p:nvSpPr>
          <p:cNvPr id="4102" name="Rectangle 6"/>
          <p:cNvSpPr>
            <a:spLocks noChangeArrowheads="1"/>
          </p:cNvSpPr>
          <p:nvPr/>
        </p:nvSpPr>
        <p:spPr bwMode="auto">
          <a:xfrm>
            <a:off x="228600" y="4808538"/>
            <a:ext cx="8375650" cy="636587"/>
          </a:xfrm>
          <a:prstGeom prst="rect">
            <a:avLst/>
          </a:prstGeom>
          <a:noFill/>
          <a:ln w="9525">
            <a:noFill/>
            <a:miter lim="800000"/>
            <a:headEnd/>
            <a:tailEnd/>
          </a:ln>
        </p:spPr>
        <p:txBody>
          <a:bodyPr/>
          <a:lstStyle/>
          <a:p>
            <a:pPr>
              <a:spcBef>
                <a:spcPct val="20000"/>
              </a:spcBef>
              <a:buClr>
                <a:schemeClr val="tx1"/>
              </a:buClr>
            </a:pPr>
            <a:r>
              <a:rPr lang="en-US" sz="2400">
                <a:latin typeface="Microsoft Himalaya" pitchFamily="2" charset="0"/>
                <a:ea typeface="Microsoft Himalaya" pitchFamily="2" charset="0"/>
                <a:cs typeface="Microsoft Himalaya" pitchFamily="2" charset="0"/>
              </a:rPr>
              <a:t>Fire Safety, at its most basic, is based upon the principle of </a:t>
            </a:r>
          </a:p>
          <a:p>
            <a:pPr>
              <a:spcBef>
                <a:spcPct val="20000"/>
              </a:spcBef>
              <a:buClr>
                <a:schemeClr val="tx1"/>
              </a:buClr>
            </a:pPr>
            <a:r>
              <a:rPr lang="en-US" sz="2400">
                <a:latin typeface="Microsoft Himalaya" pitchFamily="2" charset="0"/>
                <a:ea typeface="Microsoft Himalaya" pitchFamily="2" charset="0"/>
                <a:cs typeface="Microsoft Himalaya" pitchFamily="2" charset="0"/>
              </a:rPr>
              <a:t>keeping fuel sources and ignition sources separate.</a:t>
            </a:r>
          </a:p>
        </p:txBody>
      </p:sp>
      <p:sp>
        <p:nvSpPr>
          <p:cNvPr id="7" name="Rectangle 8"/>
          <p:cNvSpPr>
            <a:spLocks noChangeArrowheads="1"/>
          </p:cNvSpPr>
          <p:nvPr/>
        </p:nvSpPr>
        <p:spPr bwMode="auto">
          <a:xfrm>
            <a:off x="8597900" y="6308725"/>
            <a:ext cx="184150" cy="954088"/>
          </a:xfrm>
          <a:prstGeom prst="rect">
            <a:avLst/>
          </a:prstGeom>
          <a:noFill/>
          <a:ln w="9525" algn="ctr">
            <a:noFill/>
            <a:miter lim="800000"/>
            <a:headEnd/>
            <a:tailEnd/>
          </a:ln>
        </p:spPr>
        <p:txBody>
          <a:bodyPr wrap="none">
            <a:spAutoFit/>
          </a:bodyPr>
          <a:lstStyle/>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500" fill="hold"/>
                                        <p:tgtEl>
                                          <p:spTgt spid="4099"/>
                                        </p:tgtEl>
                                        <p:attrNameLst>
                                          <p:attrName>ppt_x</p:attrName>
                                        </p:attrNameLst>
                                      </p:cBhvr>
                                      <p:tavLst>
                                        <p:tav tm="0">
                                          <p:val>
                                            <p:strVal val="#ppt_x"/>
                                          </p:val>
                                        </p:tav>
                                        <p:tav tm="100000">
                                          <p:val>
                                            <p:strVal val="#ppt_x"/>
                                          </p:val>
                                        </p:tav>
                                      </p:tavLst>
                                    </p:anim>
                                    <p:anim calcmode="lin" valueType="num">
                                      <p:cBhvr>
                                        <p:cTn id="8" dur="500" fill="hold"/>
                                        <p:tgtEl>
                                          <p:spTgt spid="4099"/>
                                        </p:tgtEl>
                                        <p:attrNameLst>
                                          <p:attrName>ppt_y</p:attrName>
                                        </p:attrNameLst>
                                      </p:cBhvr>
                                      <p:tavLst>
                                        <p:tav tm="0">
                                          <p:val>
                                            <p:strVal val="#ppt_y-#ppt_h/2"/>
                                          </p:val>
                                        </p:tav>
                                        <p:tav tm="100000">
                                          <p:val>
                                            <p:strVal val="#ppt_y"/>
                                          </p:val>
                                        </p:tav>
                                      </p:tavLst>
                                    </p:anim>
                                    <p:anim calcmode="lin" valueType="num">
                                      <p:cBhvr>
                                        <p:cTn id="9" dur="500" fill="hold"/>
                                        <p:tgtEl>
                                          <p:spTgt spid="4099"/>
                                        </p:tgtEl>
                                        <p:attrNameLst>
                                          <p:attrName>ppt_w</p:attrName>
                                        </p:attrNameLst>
                                      </p:cBhvr>
                                      <p:tavLst>
                                        <p:tav tm="0">
                                          <p:val>
                                            <p:strVal val="#ppt_w"/>
                                          </p:val>
                                        </p:tav>
                                        <p:tav tm="100000">
                                          <p:val>
                                            <p:strVal val="#ppt_w"/>
                                          </p:val>
                                        </p:tav>
                                      </p:tavLst>
                                    </p:anim>
                                    <p:anim calcmode="lin" valueType="num">
                                      <p:cBhvr>
                                        <p:cTn id="10" dur="500" fill="hold"/>
                                        <p:tgtEl>
                                          <p:spTgt spid="4099"/>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500"/>
                                  </p:stCondLst>
                                  <p:childTnLst>
                                    <p:set>
                                      <p:cBhvr>
                                        <p:cTn id="13" dur="1" fill="hold">
                                          <p:stCondLst>
                                            <p:cond delay="0"/>
                                          </p:stCondLst>
                                        </p:cTn>
                                        <p:tgtEl>
                                          <p:spTgt spid="4102">
                                            <p:txEl>
                                              <p:pRg st="0" end="0"/>
                                            </p:txEl>
                                          </p:spTgt>
                                        </p:tgtEl>
                                        <p:attrNameLst>
                                          <p:attrName>style.visibility</p:attrName>
                                        </p:attrNameLst>
                                      </p:cBhvr>
                                      <p:to>
                                        <p:strVal val="visible"/>
                                      </p:to>
                                    </p:set>
                                    <p:animEffect transition="in" filter="blinds(horizontal)">
                                      <p:cBhvr>
                                        <p:cTn id="14" dur="500"/>
                                        <p:tgtEl>
                                          <p:spTgt spid="4102">
                                            <p:txEl>
                                              <p:pRg st="0" end="0"/>
                                            </p:txEl>
                                          </p:spTgt>
                                        </p:tgtEl>
                                      </p:cBhvr>
                                    </p:animEffect>
                                  </p:childTnLst>
                                </p:cTn>
                              </p:par>
                            </p:childTnLst>
                          </p:cTn>
                        </p:par>
                        <p:par>
                          <p:cTn id="15" fill="hold">
                            <p:stCondLst>
                              <p:cond delay="1500"/>
                            </p:stCondLst>
                            <p:childTnLst>
                              <p:par>
                                <p:cTn id="16" presetID="3" presetClass="entr" presetSubtype="10" fill="hold" grpId="0" nodeType="afterEffect">
                                  <p:stCondLst>
                                    <p:cond delay="500"/>
                                  </p:stCondLst>
                                  <p:childTnLst>
                                    <p:set>
                                      <p:cBhvr>
                                        <p:cTn id="17" dur="1" fill="hold">
                                          <p:stCondLst>
                                            <p:cond delay="0"/>
                                          </p:stCondLst>
                                        </p:cTn>
                                        <p:tgtEl>
                                          <p:spTgt spid="4102">
                                            <p:txEl>
                                              <p:pRg st="1" end="1"/>
                                            </p:txEl>
                                          </p:spTgt>
                                        </p:tgtEl>
                                        <p:attrNameLst>
                                          <p:attrName>style.visibility</p:attrName>
                                        </p:attrNameLst>
                                      </p:cBhvr>
                                      <p:to>
                                        <p:strVal val="visible"/>
                                      </p:to>
                                    </p:set>
                                    <p:animEffect transition="in" filter="blinds(horizontal)">
                                      <p:cBhvr>
                                        <p:cTn id="18" dur="500"/>
                                        <p:tgtEl>
                                          <p:spTgt spid="4102">
                                            <p:txEl>
                                              <p:pRg st="1" end="1"/>
                                            </p:txEl>
                                          </p:spTgt>
                                        </p:tgtEl>
                                      </p:cBhvr>
                                    </p:animEffect>
                                  </p:childTnLst>
                                </p:cTn>
                              </p:par>
                            </p:childTnLst>
                          </p:cTn>
                        </p:par>
                        <p:par>
                          <p:cTn id="19" fill="hold">
                            <p:stCondLst>
                              <p:cond delay="2500"/>
                            </p:stCondLst>
                            <p:childTnLst>
                              <p:par>
                                <p:cTn id="20" presetID="2" presetClass="entr" presetSubtype="8" accel="50000" fill="hold" grpId="0" nodeType="afterEffect" nodePh="1">
                                  <p:stCondLst>
                                    <p:cond delay="0"/>
                                  </p:stCondLst>
                                  <p:endCondLst>
                                    <p:cond evt="begin" delay="0">
                                      <p:tn val="20"/>
                                    </p:cond>
                                  </p:end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000" fill="hold"/>
                                        <p:tgtEl>
                                          <p:spTgt spid="7"/>
                                        </p:tgtEl>
                                        <p:attrNameLst>
                                          <p:attrName>ppt_x</p:attrName>
                                        </p:attrNameLst>
                                      </p:cBhvr>
                                      <p:tavLst>
                                        <p:tav tm="0">
                                          <p:val>
                                            <p:strVal val="0-#ppt_w/2"/>
                                          </p:val>
                                        </p:tav>
                                        <p:tav tm="100000">
                                          <p:val>
                                            <p:strVal val="#ppt_x"/>
                                          </p:val>
                                        </p:tav>
                                      </p:tavLst>
                                    </p:anim>
                                    <p:anim calcmode="lin" valueType="num">
                                      <p:cBhvr additive="base">
                                        <p:cTn id="23"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autoUpdateAnimBg="0" advAuto="100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5"/>
          <p:cNvSpPr txBox="1">
            <a:spLocks noChangeArrowheads="1"/>
          </p:cNvSpPr>
          <p:nvPr/>
        </p:nvSpPr>
        <p:spPr bwMode="auto">
          <a:xfrm>
            <a:off x="1371600" y="1371600"/>
            <a:ext cx="6264275" cy="935038"/>
          </a:xfrm>
          <a:prstGeom prst="rect">
            <a:avLst/>
          </a:prstGeom>
          <a:noFill/>
          <a:ln w="9525">
            <a:noFill/>
            <a:miter lim="800000"/>
            <a:headEnd/>
            <a:tailEnd/>
          </a:ln>
        </p:spPr>
        <p:txBody>
          <a:bodyPr/>
          <a:lstStyle/>
          <a:p>
            <a:pPr>
              <a:spcAft>
                <a:spcPct val="35000"/>
              </a:spcAft>
              <a:buClr>
                <a:srgbClr val="CC0000"/>
              </a:buClr>
              <a:buFont typeface="Wingdings" pitchFamily="2" charset="2"/>
              <a:buNone/>
            </a:pPr>
            <a:r>
              <a:rPr lang="en-US" sz="2400">
                <a:latin typeface="Microsoft Himalaya" pitchFamily="2" charset="0"/>
                <a:ea typeface="Microsoft Himalaya" pitchFamily="2" charset="0"/>
                <a:cs typeface="Microsoft Himalaya" pitchFamily="2" charset="0"/>
              </a:rPr>
              <a:t>The final rule is to always position yourself with an exit or means of escape at your back before you attempt to use an extinguisher to put out a fire.</a:t>
            </a:r>
          </a:p>
        </p:txBody>
      </p:sp>
      <p:sp>
        <p:nvSpPr>
          <p:cNvPr id="38918" name="Rectangle 6"/>
          <p:cNvSpPr>
            <a:spLocks noChangeArrowheads="1"/>
          </p:cNvSpPr>
          <p:nvPr/>
        </p:nvSpPr>
        <p:spPr bwMode="auto">
          <a:xfrm>
            <a:off x="1143000" y="4724400"/>
            <a:ext cx="6985000" cy="1009650"/>
          </a:xfrm>
          <a:prstGeom prst="rect">
            <a:avLst/>
          </a:prstGeom>
          <a:noFill/>
          <a:ln w="9525">
            <a:noFill/>
            <a:miter lim="800000"/>
            <a:headEnd/>
            <a:tailEnd/>
          </a:ln>
        </p:spPr>
        <p:txBody>
          <a:bodyPr/>
          <a:lstStyle/>
          <a:p>
            <a:pPr>
              <a:spcAft>
                <a:spcPct val="35000"/>
              </a:spcAft>
              <a:buClr>
                <a:srgbClr val="CC0000"/>
              </a:buClr>
              <a:buFont typeface="Wingdings" pitchFamily="2" charset="2"/>
              <a:buNone/>
            </a:pPr>
            <a:r>
              <a:rPr lang="en-US" sz="2400">
                <a:latin typeface="Microsoft Himalaya" pitchFamily="2" charset="0"/>
                <a:ea typeface="Microsoft Himalaya" pitchFamily="2" charset="0"/>
                <a:cs typeface="Microsoft Himalaya" pitchFamily="2" charset="0"/>
              </a:rPr>
              <a:t>In case the extinguisher malfunctions, or something unexpected happens, you need to be able to get out quickly.  You don’t want to become trapped.</a:t>
            </a:r>
          </a:p>
        </p:txBody>
      </p:sp>
      <p:pic>
        <p:nvPicPr>
          <p:cNvPr id="38919" name="Picture 7" descr="exit"/>
          <p:cNvPicPr>
            <a:picLocks noChangeAspect="1" noChangeArrowheads="1"/>
          </p:cNvPicPr>
          <p:nvPr/>
        </p:nvPicPr>
        <p:blipFill>
          <a:blip r:embed="rId2"/>
          <a:srcRect/>
          <a:stretch>
            <a:fillRect/>
          </a:stretch>
        </p:blipFill>
        <p:spPr bwMode="auto">
          <a:xfrm>
            <a:off x="2819400" y="2590800"/>
            <a:ext cx="3360738" cy="1828800"/>
          </a:xfrm>
          <a:prstGeom prst="rect">
            <a:avLst/>
          </a:prstGeom>
          <a:noFill/>
          <a:ln w="9525">
            <a:noFill/>
            <a:miter lim="800000"/>
            <a:headEnd/>
            <a:tailEnd/>
          </a:ln>
        </p:spPr>
      </p:pic>
      <p:sp>
        <p:nvSpPr>
          <p:cNvPr id="38923" name="Rectangle 11"/>
          <p:cNvSpPr>
            <a:spLocks noChangeArrowheads="1"/>
          </p:cNvSpPr>
          <p:nvPr/>
        </p:nvSpPr>
        <p:spPr bwMode="auto">
          <a:xfrm>
            <a:off x="1447800" y="692150"/>
            <a:ext cx="6629400" cy="695325"/>
          </a:xfrm>
          <a:prstGeom prst="rect">
            <a:avLst/>
          </a:prstGeom>
          <a:noFill/>
          <a:ln w="9525">
            <a:noFill/>
            <a:miter lim="800000"/>
            <a:headEnd/>
            <a:tailEnd/>
          </a:ln>
          <a:effectLst/>
        </p:spPr>
        <p:txBody>
          <a:bodyPr anchor="b"/>
          <a:lstStyle/>
          <a:p>
            <a:pPr>
              <a:defRPr/>
            </a:pPr>
            <a:r>
              <a:rPr lang="en-US" sz="3600" u="sng"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Rules for Fighting Fires</a:t>
            </a: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blinds(horizontal)">
                                      <p:cBhvr>
                                        <p:cTn id="7" dur="500"/>
                                        <p:tgtEl>
                                          <p:spTgt spid="38917">
                                            <p:txEl>
                                              <p:pRg st="0" end="0"/>
                                            </p:txEl>
                                          </p:spTgt>
                                        </p:tgtEl>
                                      </p:cBhvr>
                                    </p:animEffect>
                                  </p:childTnLst>
                                </p:cTn>
                              </p:par>
                            </p:childTnLst>
                          </p:cTn>
                        </p:par>
                        <p:par>
                          <p:cTn id="8" fill="hold">
                            <p:stCondLst>
                              <p:cond delay="1000"/>
                            </p:stCondLst>
                            <p:childTnLst>
                              <p:par>
                                <p:cTn id="9" presetID="15" presetClass="entr" presetSubtype="0" fill="hold" nodeType="afterEffect">
                                  <p:stCondLst>
                                    <p:cond delay="500"/>
                                  </p:stCondLst>
                                  <p:childTnLst>
                                    <p:set>
                                      <p:cBhvr>
                                        <p:cTn id="10" dur="1" fill="hold">
                                          <p:stCondLst>
                                            <p:cond delay="0"/>
                                          </p:stCondLst>
                                        </p:cTn>
                                        <p:tgtEl>
                                          <p:spTgt spid="38919"/>
                                        </p:tgtEl>
                                        <p:attrNameLst>
                                          <p:attrName>style.visibility</p:attrName>
                                        </p:attrNameLst>
                                      </p:cBhvr>
                                      <p:to>
                                        <p:strVal val="visible"/>
                                      </p:to>
                                    </p:set>
                                    <p:anim calcmode="lin" valueType="num">
                                      <p:cBhvr>
                                        <p:cTn id="11" dur="1000" fill="hold"/>
                                        <p:tgtEl>
                                          <p:spTgt spid="38919"/>
                                        </p:tgtEl>
                                        <p:attrNameLst>
                                          <p:attrName>ppt_w</p:attrName>
                                        </p:attrNameLst>
                                      </p:cBhvr>
                                      <p:tavLst>
                                        <p:tav tm="0">
                                          <p:val>
                                            <p:fltVal val="0"/>
                                          </p:val>
                                        </p:tav>
                                        <p:tav tm="100000">
                                          <p:val>
                                            <p:strVal val="#ppt_w"/>
                                          </p:val>
                                        </p:tav>
                                      </p:tavLst>
                                    </p:anim>
                                    <p:anim calcmode="lin" valueType="num">
                                      <p:cBhvr>
                                        <p:cTn id="12" dur="1000" fill="hold"/>
                                        <p:tgtEl>
                                          <p:spTgt spid="38919"/>
                                        </p:tgtEl>
                                        <p:attrNameLst>
                                          <p:attrName>ppt_h</p:attrName>
                                        </p:attrNameLst>
                                      </p:cBhvr>
                                      <p:tavLst>
                                        <p:tav tm="0">
                                          <p:val>
                                            <p:fltVal val="0"/>
                                          </p:val>
                                        </p:tav>
                                        <p:tav tm="100000">
                                          <p:val>
                                            <p:strVal val="#ppt_h"/>
                                          </p:val>
                                        </p:tav>
                                      </p:tavLst>
                                    </p:anim>
                                    <p:anim calcmode="lin" valueType="num">
                                      <p:cBhvr>
                                        <p:cTn id="13" dur="1000" fill="hold"/>
                                        <p:tgtEl>
                                          <p:spTgt spid="38919"/>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8919"/>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2500"/>
                            </p:stCondLst>
                            <p:childTnLst>
                              <p:par>
                                <p:cTn id="16" presetID="3" presetClass="entr" presetSubtype="10" fill="hold" grpId="0" nodeType="afterEffect">
                                  <p:stCondLst>
                                    <p:cond delay="500"/>
                                  </p:stCondLst>
                                  <p:childTnLst>
                                    <p:set>
                                      <p:cBhvr>
                                        <p:cTn id="17" dur="1" fill="hold">
                                          <p:stCondLst>
                                            <p:cond delay="0"/>
                                          </p:stCondLst>
                                        </p:cTn>
                                        <p:tgtEl>
                                          <p:spTgt spid="38918"/>
                                        </p:tgtEl>
                                        <p:attrNameLst>
                                          <p:attrName>style.visibility</p:attrName>
                                        </p:attrNameLst>
                                      </p:cBhvr>
                                      <p:to>
                                        <p:strVal val="visible"/>
                                      </p:to>
                                    </p:set>
                                    <p:animEffect transition="in" filter="blinds(horizontal)">
                                      <p:cBhvr>
                                        <p:cTn id="18"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autoUpdateAnimBg="0" advAuto="1000"/>
      <p:bldP spid="3891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04800" y="457200"/>
            <a:ext cx="8610600" cy="695325"/>
          </a:xfrm>
          <a:prstGeom prst="rect">
            <a:avLst/>
          </a:prstGeom>
          <a:noFill/>
          <a:ln w="9525">
            <a:noFill/>
            <a:miter lim="800000"/>
            <a:headEnd/>
            <a:tailEnd/>
          </a:ln>
          <a:effectLst/>
        </p:spPr>
        <p:txBody>
          <a:bodyPr anchor="b"/>
          <a:lstStyle/>
          <a:p>
            <a:pPr>
              <a:defRPr/>
            </a:pPr>
            <a:r>
              <a:rPr lang="en-US" sz="3600" u="sng"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Our Message To Industries</a:t>
            </a:r>
          </a:p>
        </p:txBody>
      </p:sp>
      <p:sp>
        <p:nvSpPr>
          <p:cNvPr id="45061" name="Text Box 5"/>
          <p:cNvSpPr txBox="1">
            <a:spLocks noChangeArrowheads="1"/>
          </p:cNvSpPr>
          <p:nvPr/>
        </p:nvSpPr>
        <p:spPr bwMode="auto">
          <a:xfrm>
            <a:off x="0" y="1143000"/>
            <a:ext cx="8534400" cy="5562600"/>
          </a:xfrm>
          <a:prstGeom prst="rect">
            <a:avLst/>
          </a:prstGeom>
          <a:noFill/>
          <a:ln w="9525">
            <a:noFill/>
            <a:miter lim="800000"/>
            <a:headEnd/>
            <a:tailEnd/>
          </a:ln>
        </p:spPr>
        <p:txBody>
          <a:bodyPr/>
          <a:lstStyle/>
          <a:p>
            <a:pPr marL="457200" indent="-457200" algn="just">
              <a:spcAft>
                <a:spcPct val="35000"/>
              </a:spcAft>
              <a:buClr>
                <a:srgbClr val="CC0000"/>
              </a:buClr>
              <a:buFont typeface="Wingdings" pitchFamily="2" charset="2"/>
              <a:buNone/>
            </a:pPr>
            <a:r>
              <a:rPr lang="en-US" sz="1600"/>
              <a:t>	</a:t>
            </a:r>
            <a:r>
              <a:rPr lang="en-US" sz="2400">
                <a:latin typeface="Microsoft Himalaya" pitchFamily="2" charset="0"/>
                <a:ea typeface="Microsoft Himalaya" pitchFamily="2" charset="0"/>
                <a:cs typeface="Microsoft Himalaya" pitchFamily="2" charset="0"/>
              </a:rPr>
              <a:t>Fire safety should not remain as a slogan, management must look into it. Fire Safety makes sense from the point of view of economics as well for the healthy environment. All developed countries have found that it is more viable to install Fire Fighting &amp; Safety Systems rather than to bear the losses due to Fire.</a:t>
            </a:r>
          </a:p>
          <a:p>
            <a:pPr marL="457200" indent="-457200" algn="just">
              <a:spcAft>
                <a:spcPct val="35000"/>
              </a:spcAft>
              <a:buClr>
                <a:srgbClr val="CC0000"/>
              </a:buClr>
              <a:buFont typeface="Wingdings" pitchFamily="2" charset="2"/>
              <a:buNone/>
            </a:pPr>
            <a:r>
              <a:rPr lang="en-US" sz="2400">
                <a:latin typeface="Microsoft Himalaya" pitchFamily="2" charset="0"/>
                <a:ea typeface="Microsoft Himalaya" pitchFamily="2" charset="0"/>
                <a:cs typeface="Microsoft Himalaya" pitchFamily="2" charset="0"/>
              </a:rPr>
              <a:t>	Our survey revealed that effective use of well maintained Fire Fighting &amp; Safety Equipments resulted into saving hundreds of Human Lives as well as Property worth Crores of rupees. Every organization can save by going through the Statutory Fire Safety Audit &amp; Following proper procedure &amp; recommendations for the installation of total Safety equipments. This shall Minimize Fire losses &amp; you shall continue your operation with total safety of your man &amp; material.</a:t>
            </a:r>
          </a:p>
          <a:p>
            <a:pPr marL="457200" indent="-457200" algn="just">
              <a:spcAft>
                <a:spcPct val="35000"/>
              </a:spcAft>
              <a:buClr>
                <a:srgbClr val="CC0000"/>
              </a:buClr>
              <a:buFont typeface="Wingdings" pitchFamily="2" charset="2"/>
              <a:buNone/>
            </a:pPr>
            <a:r>
              <a:rPr lang="en-US" sz="2400">
                <a:latin typeface="Microsoft Himalaya" pitchFamily="2" charset="0"/>
                <a:ea typeface="Microsoft Himalaya" pitchFamily="2" charset="0"/>
                <a:cs typeface="Microsoft Himalaya" pitchFamily="2" charset="0"/>
              </a:rPr>
              <a:t>	All companies must organize workshops for their respective dept personnel's with the competent authorities. This way they can help to save the company from Fire losses &amp; Precious Life, ultimately resulting in saving huge amount for the industry &amp; country as a whole.</a:t>
            </a:r>
          </a:p>
          <a:p>
            <a:pPr marL="457200" indent="-457200" algn="just">
              <a:spcAft>
                <a:spcPct val="35000"/>
              </a:spcAft>
              <a:buClr>
                <a:srgbClr val="CC0000"/>
              </a:buClr>
              <a:buFont typeface="Wingdings" pitchFamily="2" charset="2"/>
              <a:buNone/>
            </a:pPr>
            <a:endParaRPr lang="en-US">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blinds(horizontal)">
                                      <p:cBhvr>
                                        <p:cTn id="7" dur="500"/>
                                        <p:tgtEl>
                                          <p:spTgt spid="45061">
                                            <p:txEl>
                                              <p:pRg st="0" end="0"/>
                                            </p:txEl>
                                          </p:spTgt>
                                        </p:tgtEl>
                                      </p:cBhvr>
                                    </p:animEffect>
                                  </p:childTnLst>
                                </p:cTn>
                              </p:par>
                            </p:childTnLst>
                          </p:cTn>
                        </p:par>
                        <p:par>
                          <p:cTn id="8" fill="hold">
                            <p:stCondLst>
                              <p:cond delay="1000"/>
                            </p:stCondLst>
                            <p:childTnLst>
                              <p:par>
                                <p:cTn id="9" presetID="3" presetClass="entr" presetSubtype="10" fill="hold" grpId="0" nodeType="afterEffect">
                                  <p:stCondLst>
                                    <p:cond delay="1000"/>
                                  </p:stCondLst>
                                  <p:childTnLst>
                                    <p:set>
                                      <p:cBhvr>
                                        <p:cTn id="10" dur="1" fill="hold">
                                          <p:stCondLst>
                                            <p:cond delay="0"/>
                                          </p:stCondLst>
                                        </p:cTn>
                                        <p:tgtEl>
                                          <p:spTgt spid="45061">
                                            <p:txEl>
                                              <p:pRg st="1" end="1"/>
                                            </p:txEl>
                                          </p:spTgt>
                                        </p:tgtEl>
                                        <p:attrNameLst>
                                          <p:attrName>style.visibility</p:attrName>
                                        </p:attrNameLst>
                                      </p:cBhvr>
                                      <p:to>
                                        <p:strVal val="visible"/>
                                      </p:to>
                                    </p:set>
                                    <p:animEffect transition="in" filter="blinds(horizontal)">
                                      <p:cBhvr>
                                        <p:cTn id="11" dur="500"/>
                                        <p:tgtEl>
                                          <p:spTgt spid="45061">
                                            <p:txEl>
                                              <p:pRg st="1" end="1"/>
                                            </p:txEl>
                                          </p:spTgt>
                                        </p:tgtEl>
                                      </p:cBhvr>
                                    </p:animEffect>
                                  </p:childTnLst>
                                </p:cTn>
                              </p:par>
                            </p:childTnLst>
                          </p:cTn>
                        </p:par>
                        <p:par>
                          <p:cTn id="12" fill="hold">
                            <p:stCondLst>
                              <p:cond delay="2500"/>
                            </p:stCondLst>
                            <p:childTnLst>
                              <p:par>
                                <p:cTn id="13" presetID="3" presetClass="entr" presetSubtype="10" fill="hold" grpId="0" nodeType="afterEffect">
                                  <p:stCondLst>
                                    <p:cond delay="1000"/>
                                  </p:stCondLst>
                                  <p:childTnLst>
                                    <p:set>
                                      <p:cBhvr>
                                        <p:cTn id="14" dur="1" fill="hold">
                                          <p:stCondLst>
                                            <p:cond delay="0"/>
                                          </p:stCondLst>
                                        </p:cTn>
                                        <p:tgtEl>
                                          <p:spTgt spid="45061">
                                            <p:txEl>
                                              <p:pRg st="2" end="2"/>
                                            </p:txEl>
                                          </p:spTgt>
                                        </p:tgtEl>
                                        <p:attrNameLst>
                                          <p:attrName>style.visibility</p:attrName>
                                        </p:attrNameLst>
                                      </p:cBhvr>
                                      <p:to>
                                        <p:strVal val="visible"/>
                                      </p:to>
                                    </p:set>
                                    <p:animEffect transition="in" filter="blinds(horizontal)">
                                      <p:cBhvr>
                                        <p:cTn id="15" dur="500"/>
                                        <p:tgtEl>
                                          <p:spTgt spid="450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advAuto="100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3132138" y="373063"/>
            <a:ext cx="2808287" cy="823912"/>
          </a:xfrm>
          <a:prstGeom prst="rect">
            <a:avLst/>
          </a:prstGeom>
          <a:noFill/>
          <a:ln w="9525">
            <a:noFill/>
            <a:miter lim="800000"/>
            <a:headEnd/>
            <a:tailEnd/>
          </a:ln>
          <a:effectLst/>
        </p:spPr>
        <p:txBody>
          <a:bodyPr anchor="b"/>
          <a:lstStyle/>
          <a:p>
            <a:pPr>
              <a:defRPr/>
            </a:pPr>
            <a:r>
              <a:rPr lang="en-US" sz="3600"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The Fire</a:t>
            </a:r>
          </a:p>
        </p:txBody>
      </p:sp>
      <p:sp>
        <p:nvSpPr>
          <p:cNvPr id="6148" name="Rectangle 4"/>
          <p:cNvSpPr>
            <a:spLocks noChangeArrowheads="1"/>
          </p:cNvSpPr>
          <p:nvPr/>
        </p:nvSpPr>
        <p:spPr bwMode="auto">
          <a:xfrm>
            <a:off x="827088" y="2297113"/>
            <a:ext cx="7416800" cy="2351087"/>
          </a:xfrm>
          <a:prstGeom prst="rect">
            <a:avLst/>
          </a:prstGeom>
          <a:noFill/>
          <a:ln w="9525">
            <a:noFill/>
            <a:miter lim="800000"/>
            <a:headEnd/>
            <a:tailEnd/>
          </a:ln>
          <a:effectLst/>
        </p:spPr>
        <p:txBody>
          <a:bodyPr/>
          <a:lstStyle/>
          <a:p>
            <a:pPr marL="609600" indent="-609600" algn="just">
              <a:spcBef>
                <a:spcPct val="20000"/>
              </a:spcBef>
              <a:spcAft>
                <a:spcPct val="40000"/>
              </a:spcAft>
              <a:buClr>
                <a:srgbClr val="C60000"/>
              </a:buClr>
              <a:buSzPct val="105000"/>
              <a:buFont typeface="Wingdings" pitchFamily="2" charset="2"/>
              <a:buNone/>
              <a:defRPr/>
            </a:pPr>
            <a:r>
              <a:rPr lang="en-US" sz="2400"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Enough OXYGEN to sustain combustion   +</a:t>
            </a:r>
          </a:p>
          <a:p>
            <a:pPr marL="609600" indent="-609600" algn="just">
              <a:spcBef>
                <a:spcPct val="20000"/>
              </a:spcBef>
              <a:spcAft>
                <a:spcPct val="40000"/>
              </a:spcAft>
              <a:buClr>
                <a:srgbClr val="C60000"/>
              </a:buClr>
              <a:buSzPct val="105000"/>
              <a:buFont typeface="Wingdings" pitchFamily="2" charset="2"/>
              <a:buNone/>
              <a:defRPr/>
            </a:pPr>
            <a:r>
              <a:rPr lang="en-US" sz="2400"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Enough HEAT to reach ignition temperature   +</a:t>
            </a:r>
          </a:p>
          <a:p>
            <a:pPr marL="609600" indent="-609600" algn="l">
              <a:spcBef>
                <a:spcPct val="20000"/>
              </a:spcBef>
              <a:spcAft>
                <a:spcPct val="40000"/>
              </a:spcAft>
              <a:buClr>
                <a:srgbClr val="C60000"/>
              </a:buClr>
              <a:buSzPct val="105000"/>
              <a:buFont typeface="Wingdings" pitchFamily="2" charset="2"/>
              <a:buNone/>
              <a:defRPr/>
            </a:pPr>
            <a:r>
              <a:rPr lang="en-US" sz="2400"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Some FUEL or combustible material   =</a:t>
            </a:r>
          </a:p>
          <a:p>
            <a:pPr marL="609600" indent="-609600" algn="just">
              <a:spcBef>
                <a:spcPct val="20000"/>
              </a:spcBef>
              <a:spcAft>
                <a:spcPct val="40000"/>
              </a:spcAft>
              <a:buClr>
                <a:srgbClr val="C60000"/>
              </a:buClr>
              <a:buSzPct val="105000"/>
              <a:buFont typeface="Wingdings" pitchFamily="2" charset="2"/>
              <a:buNone/>
              <a:defRPr/>
            </a:pPr>
            <a:r>
              <a:rPr lang="en-US" sz="2400"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Together, they produce the CHEMICAL REACTION ,  that is FIRE.</a:t>
            </a:r>
          </a:p>
        </p:txBody>
      </p:sp>
      <p:sp>
        <p:nvSpPr>
          <p:cNvPr id="6150" name="Rectangle 6"/>
          <p:cNvSpPr>
            <a:spLocks noChangeArrowheads="1"/>
          </p:cNvSpPr>
          <p:nvPr/>
        </p:nvSpPr>
        <p:spPr bwMode="auto">
          <a:xfrm>
            <a:off x="755650" y="1412875"/>
            <a:ext cx="7993063" cy="461963"/>
          </a:xfrm>
          <a:prstGeom prst="rect">
            <a:avLst/>
          </a:prstGeom>
          <a:noFill/>
          <a:ln w="9525">
            <a:noFill/>
            <a:miter lim="800000"/>
            <a:headEnd/>
            <a:tailEnd/>
          </a:ln>
        </p:spPr>
        <p:txBody>
          <a:bodyPr>
            <a:spAutoFit/>
          </a:bodyPr>
          <a:lstStyle/>
          <a:p>
            <a:pPr algn="just">
              <a:defRPr/>
            </a:pPr>
            <a:r>
              <a:rPr lang="en-US" sz="2400"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Three things must be present at the same time to produce fire: </a:t>
            </a:r>
          </a:p>
        </p:txBody>
      </p:sp>
      <p:sp>
        <p:nvSpPr>
          <p:cNvPr id="6151" name="Text Box 7"/>
          <p:cNvSpPr txBox="1">
            <a:spLocks noChangeArrowheads="1"/>
          </p:cNvSpPr>
          <p:nvPr/>
        </p:nvSpPr>
        <p:spPr bwMode="auto">
          <a:xfrm>
            <a:off x="838200" y="4953000"/>
            <a:ext cx="5713413" cy="461963"/>
          </a:xfrm>
          <a:prstGeom prst="rect">
            <a:avLst/>
          </a:prstGeom>
          <a:noFill/>
          <a:ln w="9525">
            <a:noFill/>
            <a:miter lim="800000"/>
            <a:headEnd/>
            <a:tailEnd/>
          </a:ln>
          <a:effectLst/>
        </p:spPr>
        <p:txBody>
          <a:bodyPr>
            <a:spAutoFit/>
          </a:bodyPr>
          <a:lstStyle/>
          <a:p>
            <a:pPr algn="just">
              <a:defRPr/>
            </a:pPr>
            <a:r>
              <a:rPr lang="en-US" sz="2400"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Take away any one of these things and the fire will be extinguished</a:t>
            </a:r>
          </a:p>
        </p:txBody>
      </p:sp>
      <p:sp>
        <p:nvSpPr>
          <p:cNvPr id="8" name="Rectangle 8"/>
          <p:cNvSpPr>
            <a:spLocks noChangeArrowheads="1"/>
          </p:cNvSpPr>
          <p:nvPr/>
        </p:nvSpPr>
        <p:spPr bwMode="auto">
          <a:xfrm>
            <a:off x="8597900" y="6308725"/>
            <a:ext cx="184150" cy="954088"/>
          </a:xfrm>
          <a:prstGeom prst="rect">
            <a:avLst/>
          </a:prstGeom>
          <a:noFill/>
          <a:ln w="9525" algn="ctr">
            <a:noFill/>
            <a:miter lim="800000"/>
            <a:headEnd/>
            <a:tailEnd/>
          </a:ln>
        </p:spPr>
        <p:txBody>
          <a:bodyPr wrap="none">
            <a:spAutoFit/>
          </a:bodyPr>
          <a:lstStyle/>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6150"/>
                                        </p:tgtEl>
                                        <p:attrNameLst>
                                          <p:attrName>style.visibility</p:attrName>
                                        </p:attrNameLst>
                                      </p:cBhvr>
                                      <p:to>
                                        <p:strVal val="visible"/>
                                      </p:to>
                                    </p:set>
                                    <p:animEffect transition="in" filter="checkerboard(across)">
                                      <p:cBhvr>
                                        <p:cTn id="7" dur="500"/>
                                        <p:tgtEl>
                                          <p:spTgt spid="6150"/>
                                        </p:tgtEl>
                                      </p:cBhvr>
                                    </p:animEffect>
                                  </p:childTnLst>
                                </p:cTn>
                              </p:par>
                            </p:childTnLst>
                          </p:cTn>
                        </p:par>
                        <p:par>
                          <p:cTn id="8" fill="hold">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6148">
                                            <p:txEl>
                                              <p:pRg st="0" end="0"/>
                                            </p:txEl>
                                          </p:spTgt>
                                        </p:tgtEl>
                                        <p:attrNameLst>
                                          <p:attrName>style.visibility</p:attrName>
                                        </p:attrNameLst>
                                      </p:cBhvr>
                                      <p:to>
                                        <p:strVal val="visible"/>
                                      </p:to>
                                    </p:set>
                                    <p:animEffect transition="in" filter="blinds(horizontal)">
                                      <p:cBhvr>
                                        <p:cTn id="11" dur="500"/>
                                        <p:tgtEl>
                                          <p:spTgt spid="6148">
                                            <p:txEl>
                                              <p:pRg st="0" end="0"/>
                                            </p:txEl>
                                          </p:spTgt>
                                        </p:tgtEl>
                                      </p:cBhvr>
                                    </p:animEffect>
                                  </p:childTnLst>
                                </p:cTn>
                              </p:par>
                            </p:childTnLst>
                          </p:cTn>
                        </p:par>
                        <p:par>
                          <p:cTn id="12" fill="hold">
                            <p:stCondLst>
                              <p:cond delay="2000"/>
                            </p:stCondLst>
                            <p:childTnLst>
                              <p:par>
                                <p:cTn id="13" presetID="3" presetClass="entr" presetSubtype="10" fill="hold" grpId="0" nodeType="afterEffect">
                                  <p:stCondLst>
                                    <p:cond delay="500"/>
                                  </p:stCondLst>
                                  <p:childTnLst>
                                    <p:set>
                                      <p:cBhvr>
                                        <p:cTn id="14" dur="1" fill="hold">
                                          <p:stCondLst>
                                            <p:cond delay="0"/>
                                          </p:stCondLst>
                                        </p:cTn>
                                        <p:tgtEl>
                                          <p:spTgt spid="6148">
                                            <p:txEl>
                                              <p:pRg st="1" end="1"/>
                                            </p:txEl>
                                          </p:spTgt>
                                        </p:tgtEl>
                                        <p:attrNameLst>
                                          <p:attrName>style.visibility</p:attrName>
                                        </p:attrNameLst>
                                      </p:cBhvr>
                                      <p:to>
                                        <p:strVal val="visible"/>
                                      </p:to>
                                    </p:set>
                                    <p:animEffect transition="in" filter="blinds(horizontal)">
                                      <p:cBhvr>
                                        <p:cTn id="15" dur="500"/>
                                        <p:tgtEl>
                                          <p:spTgt spid="6148">
                                            <p:txEl>
                                              <p:pRg st="1" end="1"/>
                                            </p:txEl>
                                          </p:spTgt>
                                        </p:tgtEl>
                                      </p:cBhvr>
                                    </p:animEffect>
                                  </p:childTnLst>
                                </p:cTn>
                              </p:par>
                            </p:childTnLst>
                          </p:cTn>
                        </p:par>
                        <p:par>
                          <p:cTn id="16" fill="hold">
                            <p:stCondLst>
                              <p:cond delay="3000"/>
                            </p:stCondLst>
                            <p:childTnLst>
                              <p:par>
                                <p:cTn id="17" presetID="3" presetClass="entr" presetSubtype="10" fill="hold" grpId="0" nodeType="afterEffect">
                                  <p:stCondLst>
                                    <p:cond delay="500"/>
                                  </p:stCondLst>
                                  <p:childTnLst>
                                    <p:set>
                                      <p:cBhvr>
                                        <p:cTn id="18" dur="1" fill="hold">
                                          <p:stCondLst>
                                            <p:cond delay="0"/>
                                          </p:stCondLst>
                                        </p:cTn>
                                        <p:tgtEl>
                                          <p:spTgt spid="6148">
                                            <p:txEl>
                                              <p:pRg st="2" end="2"/>
                                            </p:txEl>
                                          </p:spTgt>
                                        </p:tgtEl>
                                        <p:attrNameLst>
                                          <p:attrName>style.visibility</p:attrName>
                                        </p:attrNameLst>
                                      </p:cBhvr>
                                      <p:to>
                                        <p:strVal val="visible"/>
                                      </p:to>
                                    </p:set>
                                    <p:animEffect transition="in" filter="blinds(horizontal)">
                                      <p:cBhvr>
                                        <p:cTn id="19" dur="500"/>
                                        <p:tgtEl>
                                          <p:spTgt spid="6148">
                                            <p:txEl>
                                              <p:pRg st="2" end="2"/>
                                            </p:txEl>
                                          </p:spTgt>
                                        </p:tgtEl>
                                      </p:cBhvr>
                                    </p:animEffect>
                                  </p:childTnLst>
                                </p:cTn>
                              </p:par>
                            </p:childTnLst>
                          </p:cTn>
                        </p:par>
                        <p:par>
                          <p:cTn id="20" fill="hold">
                            <p:stCondLst>
                              <p:cond delay="4000"/>
                            </p:stCondLst>
                            <p:childTnLst>
                              <p:par>
                                <p:cTn id="21" presetID="3" presetClass="entr" presetSubtype="10" fill="hold" grpId="0" nodeType="afterEffect">
                                  <p:stCondLst>
                                    <p:cond delay="500"/>
                                  </p:stCondLst>
                                  <p:childTnLst>
                                    <p:set>
                                      <p:cBhvr>
                                        <p:cTn id="22" dur="1" fill="hold">
                                          <p:stCondLst>
                                            <p:cond delay="0"/>
                                          </p:stCondLst>
                                        </p:cTn>
                                        <p:tgtEl>
                                          <p:spTgt spid="6148">
                                            <p:txEl>
                                              <p:pRg st="3" end="3"/>
                                            </p:txEl>
                                          </p:spTgt>
                                        </p:tgtEl>
                                        <p:attrNameLst>
                                          <p:attrName>style.visibility</p:attrName>
                                        </p:attrNameLst>
                                      </p:cBhvr>
                                      <p:to>
                                        <p:strVal val="visible"/>
                                      </p:to>
                                    </p:set>
                                    <p:animEffect transition="in" filter="blinds(horizontal)">
                                      <p:cBhvr>
                                        <p:cTn id="23" dur="500"/>
                                        <p:tgtEl>
                                          <p:spTgt spid="6148">
                                            <p:txEl>
                                              <p:pRg st="3" end="3"/>
                                            </p:txEl>
                                          </p:spTgt>
                                        </p:tgtEl>
                                      </p:cBhvr>
                                    </p:animEffect>
                                  </p:childTnLst>
                                </p:cTn>
                              </p:par>
                            </p:childTnLst>
                          </p:cTn>
                        </p:par>
                        <p:par>
                          <p:cTn id="24" fill="hold">
                            <p:stCondLst>
                              <p:cond delay="5000"/>
                            </p:stCondLst>
                            <p:childTnLst>
                              <p:par>
                                <p:cTn id="25" presetID="22" presetClass="entr" presetSubtype="8" fill="hold" grpId="0" nodeType="afterEffect">
                                  <p:stCondLst>
                                    <p:cond delay="1000"/>
                                  </p:stCondLst>
                                  <p:iterate type="wd">
                                    <p:tmPct val="100000"/>
                                  </p:iterate>
                                  <p:childTnLst>
                                    <p:set>
                                      <p:cBhvr>
                                        <p:cTn id="26" dur="1" fill="hold">
                                          <p:stCondLst>
                                            <p:cond delay="0"/>
                                          </p:stCondLst>
                                        </p:cTn>
                                        <p:tgtEl>
                                          <p:spTgt spid="6151"/>
                                        </p:tgtEl>
                                        <p:attrNameLst>
                                          <p:attrName>style.visibility</p:attrName>
                                        </p:attrNameLst>
                                      </p:cBhvr>
                                      <p:to>
                                        <p:strVal val="visible"/>
                                      </p:to>
                                    </p:set>
                                    <p:animEffect transition="in" filter="wipe(left)">
                                      <p:cBhvr>
                                        <p:cTn id="27" dur="300"/>
                                        <p:tgtEl>
                                          <p:spTgt spid="6151"/>
                                        </p:tgtEl>
                                      </p:cBhvr>
                                    </p:animEffect>
                                  </p:childTnLst>
                                </p:cTn>
                              </p:par>
                            </p:childTnLst>
                          </p:cTn>
                        </p:par>
                        <p:par>
                          <p:cTn id="28" fill="hold">
                            <p:stCondLst>
                              <p:cond delay="9900"/>
                            </p:stCondLst>
                            <p:childTnLst>
                              <p:par>
                                <p:cTn id="29" presetID="2" presetClass="entr" presetSubtype="8" accel="50000" fill="hold" grpId="0" nodeType="afterEffect" nodePh="1">
                                  <p:stCondLst>
                                    <p:cond delay="0"/>
                                  </p:stCondLst>
                                  <p:endCondLst>
                                    <p:cond evt="begin" delay="0">
                                      <p:tn val="29"/>
                                    </p:cond>
                                  </p:end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fill="hold"/>
                                        <p:tgtEl>
                                          <p:spTgt spid="8"/>
                                        </p:tgtEl>
                                        <p:attrNameLst>
                                          <p:attrName>ppt_x</p:attrName>
                                        </p:attrNameLst>
                                      </p:cBhvr>
                                      <p:tavLst>
                                        <p:tav tm="0">
                                          <p:val>
                                            <p:strVal val="0-#ppt_w/2"/>
                                          </p:val>
                                        </p:tav>
                                        <p:tav tm="100000">
                                          <p:val>
                                            <p:strVal val="#ppt_x"/>
                                          </p:val>
                                        </p:tav>
                                      </p:tavLst>
                                    </p:anim>
                                    <p:anim calcmode="lin" valueType="num">
                                      <p:cBhvr additive="base">
                                        <p:cTn id="3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autoUpdateAnimBg="0" advAuto="2000"/>
      <p:bldP spid="6150" grpId="0" autoUpdateAnimBg="0"/>
      <p:bldP spid="6151" grpId="0" autoUpdateAnimBg="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1447800" y="609600"/>
            <a:ext cx="5516563" cy="679450"/>
          </a:xfrm>
          <a:prstGeom prst="rect">
            <a:avLst/>
          </a:prstGeom>
          <a:noFill/>
          <a:ln w="9525">
            <a:noFill/>
            <a:miter lim="800000"/>
            <a:headEnd/>
            <a:tailEnd/>
          </a:ln>
          <a:effectLst/>
        </p:spPr>
        <p:txBody>
          <a:bodyPr anchor="b"/>
          <a:lstStyle/>
          <a:p>
            <a:pPr>
              <a:defRPr/>
            </a:pPr>
            <a:r>
              <a:rPr lang="en-US" sz="3600" u="sng"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Fuel Classifications</a:t>
            </a:r>
          </a:p>
        </p:txBody>
      </p:sp>
      <p:sp>
        <p:nvSpPr>
          <p:cNvPr id="7172" name="Rectangle 4"/>
          <p:cNvSpPr>
            <a:spLocks noChangeArrowheads="1"/>
          </p:cNvSpPr>
          <p:nvPr/>
        </p:nvSpPr>
        <p:spPr bwMode="auto">
          <a:xfrm>
            <a:off x="900113" y="1196975"/>
            <a:ext cx="7304087" cy="2765425"/>
          </a:xfrm>
          <a:prstGeom prst="rect">
            <a:avLst/>
          </a:prstGeom>
          <a:noFill/>
          <a:ln w="9525">
            <a:noFill/>
            <a:miter lim="800000"/>
            <a:headEnd/>
            <a:tailEnd/>
          </a:ln>
        </p:spPr>
        <p:txBody>
          <a:bodyPr/>
          <a:lstStyle/>
          <a:p>
            <a:pPr algn="just">
              <a:spcBef>
                <a:spcPct val="20000"/>
              </a:spcBef>
              <a:spcAft>
                <a:spcPct val="40000"/>
              </a:spcAft>
              <a:buClr>
                <a:schemeClr val="hlink"/>
              </a:buClr>
            </a:pPr>
            <a:endParaRPr lang="en-US" sz="2400">
              <a:latin typeface="Microsoft Himalaya" pitchFamily="2" charset="0"/>
              <a:ea typeface="Microsoft Himalaya" pitchFamily="2" charset="0"/>
              <a:cs typeface="Microsoft Himalaya" pitchFamily="2" charset="0"/>
            </a:endParaRPr>
          </a:p>
          <a:p>
            <a:pPr algn="just">
              <a:spcBef>
                <a:spcPct val="20000"/>
              </a:spcBef>
              <a:spcAft>
                <a:spcPct val="40000"/>
              </a:spcAft>
              <a:buClr>
                <a:schemeClr val="hlink"/>
              </a:buClr>
            </a:pPr>
            <a:r>
              <a:rPr lang="en-US" sz="2400">
                <a:latin typeface="Microsoft Himalaya" pitchFamily="2" charset="0"/>
                <a:ea typeface="Microsoft Himalaya" pitchFamily="2" charset="0"/>
                <a:cs typeface="Microsoft Himalaya" pitchFamily="2" charset="0"/>
              </a:rPr>
              <a:t>Fires are classified according to the type of fuel that is burning.</a:t>
            </a:r>
          </a:p>
          <a:p>
            <a:pPr algn="just">
              <a:spcBef>
                <a:spcPct val="20000"/>
              </a:spcBef>
              <a:spcAft>
                <a:spcPct val="40000"/>
              </a:spcAft>
              <a:buClr>
                <a:schemeClr val="hlink"/>
              </a:buClr>
            </a:pPr>
            <a:r>
              <a:rPr lang="en-US" sz="2400">
                <a:latin typeface="Microsoft Himalaya" pitchFamily="2" charset="0"/>
                <a:ea typeface="Microsoft Himalaya" pitchFamily="2" charset="0"/>
                <a:cs typeface="Microsoft Himalaya" pitchFamily="2" charset="0"/>
              </a:rPr>
              <a:t>If you use the wrong type of fire extinguisher on the wrong class of fire, you might make matters worse.</a:t>
            </a:r>
          </a:p>
          <a:p>
            <a:pPr algn="just">
              <a:spcBef>
                <a:spcPct val="20000"/>
              </a:spcBef>
              <a:spcAft>
                <a:spcPct val="40000"/>
              </a:spcAft>
              <a:buClr>
                <a:schemeClr val="hlink"/>
              </a:buClr>
            </a:pPr>
            <a:r>
              <a:rPr lang="en-US" sz="2400">
                <a:latin typeface="Microsoft Himalaya" pitchFamily="2" charset="0"/>
                <a:ea typeface="Microsoft Himalaya" pitchFamily="2" charset="0"/>
                <a:cs typeface="Microsoft Himalaya" pitchFamily="2" charset="0"/>
              </a:rPr>
              <a:t>Its very important to understand the four different fire (fuel) classifications…</a:t>
            </a:r>
          </a:p>
        </p:txBody>
      </p:sp>
      <p:sp>
        <p:nvSpPr>
          <p:cNvPr id="6" name="Rectangle 8"/>
          <p:cNvSpPr>
            <a:spLocks noChangeArrowheads="1"/>
          </p:cNvSpPr>
          <p:nvPr/>
        </p:nvSpPr>
        <p:spPr bwMode="auto">
          <a:xfrm>
            <a:off x="8597900" y="6308725"/>
            <a:ext cx="184150" cy="954088"/>
          </a:xfrm>
          <a:prstGeom prst="rect">
            <a:avLst/>
          </a:prstGeom>
          <a:noFill/>
          <a:ln w="9525" algn="ctr">
            <a:noFill/>
            <a:miter lim="800000"/>
            <a:headEnd/>
            <a:tailEnd/>
          </a:ln>
        </p:spPr>
        <p:txBody>
          <a:bodyPr wrap="none">
            <a:spAutoFit/>
          </a:bodyPr>
          <a:lstStyle/>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blinds(horizontal)">
                                      <p:cBhvr>
                                        <p:cTn id="7" dur="500"/>
                                        <p:tgtEl>
                                          <p:spTgt spid="7172">
                                            <p:txEl>
                                              <p:pRg st="1" end="1"/>
                                            </p:txEl>
                                          </p:spTgt>
                                        </p:tgtEl>
                                      </p:cBhvr>
                                    </p:animEffect>
                                  </p:childTnLst>
                                </p:cTn>
                              </p:par>
                            </p:childTnLst>
                          </p:cTn>
                        </p:par>
                        <p:par>
                          <p:cTn id="8" fill="hold">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7172">
                                            <p:txEl>
                                              <p:pRg st="2" end="2"/>
                                            </p:txEl>
                                          </p:spTgt>
                                        </p:tgtEl>
                                        <p:attrNameLst>
                                          <p:attrName>style.visibility</p:attrName>
                                        </p:attrNameLst>
                                      </p:cBhvr>
                                      <p:to>
                                        <p:strVal val="visible"/>
                                      </p:to>
                                    </p:set>
                                    <p:animEffect transition="in" filter="blinds(horizontal)">
                                      <p:cBhvr>
                                        <p:cTn id="11" dur="500"/>
                                        <p:tgtEl>
                                          <p:spTgt spid="7172">
                                            <p:txEl>
                                              <p:pRg st="2" end="2"/>
                                            </p:txEl>
                                          </p:spTgt>
                                        </p:tgtEl>
                                      </p:cBhvr>
                                    </p:animEffect>
                                  </p:childTnLst>
                                </p:cTn>
                              </p:par>
                            </p:childTnLst>
                          </p:cTn>
                        </p:par>
                        <p:par>
                          <p:cTn id="12" fill="hold">
                            <p:stCondLst>
                              <p:cond delay="2000"/>
                            </p:stCondLst>
                            <p:childTnLst>
                              <p:par>
                                <p:cTn id="13" presetID="3" presetClass="entr" presetSubtype="10" fill="hold" grpId="0" nodeType="afterEffect">
                                  <p:stCondLst>
                                    <p:cond delay="500"/>
                                  </p:stCondLst>
                                  <p:childTnLst>
                                    <p:set>
                                      <p:cBhvr>
                                        <p:cTn id="14" dur="1" fill="hold">
                                          <p:stCondLst>
                                            <p:cond delay="0"/>
                                          </p:stCondLst>
                                        </p:cTn>
                                        <p:tgtEl>
                                          <p:spTgt spid="7172">
                                            <p:txEl>
                                              <p:pRg st="3" end="3"/>
                                            </p:txEl>
                                          </p:spTgt>
                                        </p:tgtEl>
                                        <p:attrNameLst>
                                          <p:attrName>style.visibility</p:attrName>
                                        </p:attrNameLst>
                                      </p:cBhvr>
                                      <p:to>
                                        <p:strVal val="visible"/>
                                      </p:to>
                                    </p:set>
                                    <p:animEffect transition="in" filter="blinds(horizontal)">
                                      <p:cBhvr>
                                        <p:cTn id="15" dur="500"/>
                                        <p:tgtEl>
                                          <p:spTgt spid="7172">
                                            <p:txEl>
                                              <p:pRg st="3" end="3"/>
                                            </p:txEl>
                                          </p:spTgt>
                                        </p:tgtEl>
                                      </p:cBhvr>
                                    </p:animEffect>
                                  </p:childTnLst>
                                </p:cTn>
                              </p:par>
                            </p:childTnLst>
                          </p:cTn>
                        </p:par>
                        <p:par>
                          <p:cTn id="16" fill="hold">
                            <p:stCondLst>
                              <p:cond delay="3000"/>
                            </p:stCondLst>
                            <p:childTnLst>
                              <p:par>
                                <p:cTn id="17" presetID="2" presetClass="entr" presetSubtype="8" accel="50000" fill="hold" grpId="0" nodeType="after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advAuto="200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900113" y="1524000"/>
            <a:ext cx="7772400" cy="4572000"/>
          </a:xfrm>
          <a:prstGeom prst="rect">
            <a:avLst/>
          </a:prstGeom>
          <a:noFill/>
          <a:ln w="9525">
            <a:noFill/>
            <a:miter lim="800000"/>
            <a:headEnd/>
            <a:tailEnd/>
          </a:ln>
        </p:spPr>
        <p:txBody>
          <a:bodyPr/>
          <a:lstStyle/>
          <a:p>
            <a:pPr marL="912813" algn="l">
              <a:lnSpc>
                <a:spcPct val="90000"/>
              </a:lnSpc>
              <a:spcBef>
                <a:spcPct val="20000"/>
              </a:spcBef>
              <a:spcAft>
                <a:spcPct val="40000"/>
              </a:spcAft>
              <a:buClr>
                <a:schemeClr val="hlink"/>
              </a:buClr>
            </a:pPr>
            <a:r>
              <a:rPr lang="en-US" sz="2400" u="sng">
                <a:latin typeface="Microsoft Himalaya" pitchFamily="2" charset="0"/>
                <a:ea typeface="Microsoft Himalaya" pitchFamily="2" charset="0"/>
                <a:cs typeface="Microsoft Himalaya" pitchFamily="2" charset="0"/>
              </a:rPr>
              <a:t>Class A</a:t>
            </a:r>
            <a:r>
              <a:rPr lang="en-US" sz="2400">
                <a:latin typeface="Microsoft Himalaya" pitchFamily="2" charset="0"/>
                <a:ea typeface="Microsoft Himalaya" pitchFamily="2" charset="0"/>
                <a:cs typeface="Microsoft Himalaya" pitchFamily="2" charset="0"/>
              </a:rPr>
              <a:t>: Combustible Solids-Wood, paper, cloth, trash, plastics—solids that are not metals.</a:t>
            </a:r>
          </a:p>
          <a:p>
            <a:pPr marL="912813" algn="l">
              <a:lnSpc>
                <a:spcPct val="90000"/>
              </a:lnSpc>
              <a:spcBef>
                <a:spcPct val="20000"/>
              </a:spcBef>
              <a:spcAft>
                <a:spcPct val="40000"/>
              </a:spcAft>
              <a:buClr>
                <a:schemeClr val="hlink"/>
              </a:buClr>
            </a:pPr>
            <a:endParaRPr lang="en-US" sz="2400" u="sng">
              <a:latin typeface="Microsoft Himalaya" pitchFamily="2" charset="0"/>
              <a:ea typeface="Microsoft Himalaya" pitchFamily="2" charset="0"/>
              <a:cs typeface="Microsoft Himalaya" pitchFamily="2" charset="0"/>
            </a:endParaRPr>
          </a:p>
          <a:p>
            <a:pPr marL="912813" algn="l">
              <a:lnSpc>
                <a:spcPct val="90000"/>
              </a:lnSpc>
              <a:spcBef>
                <a:spcPct val="20000"/>
              </a:spcBef>
              <a:spcAft>
                <a:spcPct val="40000"/>
              </a:spcAft>
              <a:buClr>
                <a:schemeClr val="hlink"/>
              </a:buClr>
            </a:pPr>
            <a:r>
              <a:rPr lang="en-US" sz="2400" u="sng">
                <a:latin typeface="Microsoft Himalaya" pitchFamily="2" charset="0"/>
                <a:ea typeface="Microsoft Himalaya" pitchFamily="2" charset="0"/>
                <a:cs typeface="Microsoft Himalaya" pitchFamily="2" charset="0"/>
              </a:rPr>
              <a:t>Class B</a:t>
            </a:r>
            <a:r>
              <a:rPr lang="en-US" sz="2400">
                <a:latin typeface="Microsoft Himalaya" pitchFamily="2" charset="0"/>
                <a:ea typeface="Microsoft Himalaya" pitchFamily="2" charset="0"/>
                <a:cs typeface="Microsoft Himalaya" pitchFamily="2" charset="0"/>
              </a:rPr>
              <a:t>: Flammable liquids—gasoline, acetone, oil, grease, petrol, etc.</a:t>
            </a:r>
          </a:p>
          <a:p>
            <a:pPr marL="912813" algn="l">
              <a:lnSpc>
                <a:spcPct val="90000"/>
              </a:lnSpc>
              <a:spcBef>
                <a:spcPct val="20000"/>
              </a:spcBef>
              <a:spcAft>
                <a:spcPct val="40000"/>
              </a:spcAft>
              <a:buClr>
                <a:schemeClr val="hlink"/>
              </a:buClr>
            </a:pPr>
            <a:endParaRPr lang="en-US" sz="2400" u="sng">
              <a:latin typeface="Microsoft Himalaya" pitchFamily="2" charset="0"/>
              <a:ea typeface="Microsoft Himalaya" pitchFamily="2" charset="0"/>
              <a:cs typeface="Microsoft Himalaya" pitchFamily="2" charset="0"/>
            </a:endParaRPr>
          </a:p>
          <a:p>
            <a:pPr marL="912813" algn="l">
              <a:lnSpc>
                <a:spcPct val="90000"/>
              </a:lnSpc>
              <a:spcBef>
                <a:spcPct val="20000"/>
              </a:spcBef>
              <a:spcAft>
                <a:spcPct val="40000"/>
              </a:spcAft>
              <a:buClr>
                <a:schemeClr val="hlink"/>
              </a:buClr>
            </a:pPr>
            <a:r>
              <a:rPr lang="en-US" sz="2400" u="sng">
                <a:latin typeface="Microsoft Himalaya" pitchFamily="2" charset="0"/>
                <a:ea typeface="Microsoft Himalaya" pitchFamily="2" charset="0"/>
                <a:cs typeface="Microsoft Himalaya" pitchFamily="2" charset="0"/>
              </a:rPr>
              <a:t>Class C</a:t>
            </a:r>
            <a:r>
              <a:rPr lang="en-US" sz="2400">
                <a:latin typeface="Microsoft Himalaya" pitchFamily="2" charset="0"/>
                <a:ea typeface="Microsoft Himalaya" pitchFamily="2" charset="0"/>
                <a:cs typeface="Microsoft Himalaya" pitchFamily="2" charset="0"/>
              </a:rPr>
              <a:t>: Flammable Gases-LPG, CNG, Acetylene &amp; Energized electrical equipments, as long as it’s “plugged in.”</a:t>
            </a:r>
          </a:p>
          <a:p>
            <a:pPr marL="912813" algn="l">
              <a:lnSpc>
                <a:spcPct val="90000"/>
              </a:lnSpc>
              <a:spcBef>
                <a:spcPct val="20000"/>
              </a:spcBef>
              <a:spcAft>
                <a:spcPct val="40000"/>
              </a:spcAft>
              <a:buClr>
                <a:schemeClr val="hlink"/>
              </a:buClr>
            </a:pPr>
            <a:endParaRPr lang="en-US" sz="2400">
              <a:latin typeface="Microsoft Himalaya" pitchFamily="2" charset="0"/>
              <a:ea typeface="Microsoft Himalaya" pitchFamily="2" charset="0"/>
              <a:cs typeface="Microsoft Himalaya" pitchFamily="2" charset="0"/>
            </a:endParaRPr>
          </a:p>
          <a:p>
            <a:pPr marL="912813" algn="l">
              <a:lnSpc>
                <a:spcPct val="90000"/>
              </a:lnSpc>
              <a:spcBef>
                <a:spcPct val="20000"/>
              </a:spcBef>
              <a:spcAft>
                <a:spcPct val="40000"/>
              </a:spcAft>
              <a:buClr>
                <a:schemeClr val="hlink"/>
              </a:buClr>
            </a:pPr>
            <a:r>
              <a:rPr lang="en-US" sz="2400" u="sng">
                <a:latin typeface="Microsoft Himalaya" pitchFamily="2" charset="0"/>
                <a:ea typeface="Microsoft Himalaya" pitchFamily="2" charset="0"/>
                <a:cs typeface="Microsoft Himalaya" pitchFamily="2" charset="0"/>
              </a:rPr>
              <a:t>Class D</a:t>
            </a:r>
            <a:r>
              <a:rPr lang="en-US" sz="2400">
                <a:latin typeface="Microsoft Himalaya" pitchFamily="2" charset="0"/>
                <a:ea typeface="Microsoft Himalaya" pitchFamily="2" charset="0"/>
                <a:cs typeface="Microsoft Himalaya" pitchFamily="2" charset="0"/>
              </a:rPr>
              <a:t>: Metals—potassium, sodium, aluminium, magnesium.  Requires Special Dry Powder and other special extinguishing agents.  </a:t>
            </a:r>
          </a:p>
        </p:txBody>
      </p:sp>
      <p:pic>
        <p:nvPicPr>
          <p:cNvPr id="8198" name="Picture 6" descr="trash"/>
          <p:cNvPicPr>
            <a:picLocks noChangeAspect="1" noChangeArrowheads="1"/>
          </p:cNvPicPr>
          <p:nvPr/>
        </p:nvPicPr>
        <p:blipFill>
          <a:blip r:embed="rId2"/>
          <a:srcRect/>
          <a:stretch>
            <a:fillRect/>
          </a:stretch>
        </p:blipFill>
        <p:spPr bwMode="auto">
          <a:xfrm>
            <a:off x="1095375" y="1600200"/>
            <a:ext cx="652463" cy="639763"/>
          </a:xfrm>
          <a:prstGeom prst="rect">
            <a:avLst/>
          </a:prstGeom>
          <a:noFill/>
          <a:ln w="9525">
            <a:noFill/>
            <a:miter lim="800000"/>
            <a:headEnd/>
            <a:tailEnd/>
          </a:ln>
        </p:spPr>
      </p:pic>
      <p:pic>
        <p:nvPicPr>
          <p:cNvPr id="8199" name="Picture 7" descr="gas"/>
          <p:cNvPicPr>
            <a:picLocks noChangeAspect="1" noChangeArrowheads="1"/>
          </p:cNvPicPr>
          <p:nvPr/>
        </p:nvPicPr>
        <p:blipFill>
          <a:blip r:embed="rId3"/>
          <a:srcRect/>
          <a:stretch>
            <a:fillRect/>
          </a:stretch>
        </p:blipFill>
        <p:spPr bwMode="auto">
          <a:xfrm>
            <a:off x="1143000" y="2819400"/>
            <a:ext cx="612775" cy="639763"/>
          </a:xfrm>
          <a:prstGeom prst="rect">
            <a:avLst/>
          </a:prstGeom>
          <a:noFill/>
          <a:ln w="9525">
            <a:noFill/>
            <a:miter lim="800000"/>
            <a:headEnd/>
            <a:tailEnd/>
          </a:ln>
        </p:spPr>
      </p:pic>
      <p:pic>
        <p:nvPicPr>
          <p:cNvPr id="8200" name="Picture 8" descr="electric"/>
          <p:cNvPicPr>
            <a:picLocks noChangeAspect="1" noChangeArrowheads="1"/>
          </p:cNvPicPr>
          <p:nvPr/>
        </p:nvPicPr>
        <p:blipFill>
          <a:blip r:embed="rId4"/>
          <a:srcRect/>
          <a:stretch>
            <a:fillRect/>
          </a:stretch>
        </p:blipFill>
        <p:spPr bwMode="auto">
          <a:xfrm>
            <a:off x="1095375" y="4114800"/>
            <a:ext cx="654050" cy="639763"/>
          </a:xfrm>
          <a:prstGeom prst="rect">
            <a:avLst/>
          </a:prstGeom>
          <a:noFill/>
          <a:ln w="9525">
            <a:noFill/>
            <a:miter lim="800000"/>
            <a:headEnd/>
            <a:tailEnd/>
          </a:ln>
        </p:spPr>
      </p:pic>
      <p:pic>
        <p:nvPicPr>
          <p:cNvPr id="8201" name="Picture 9" descr="blue"/>
          <p:cNvPicPr>
            <a:picLocks noChangeAspect="1" noChangeArrowheads="1"/>
          </p:cNvPicPr>
          <p:nvPr/>
        </p:nvPicPr>
        <p:blipFill>
          <a:blip r:embed="rId5"/>
          <a:srcRect/>
          <a:stretch>
            <a:fillRect/>
          </a:stretch>
        </p:blipFill>
        <p:spPr bwMode="auto">
          <a:xfrm>
            <a:off x="1095375" y="5486400"/>
            <a:ext cx="639763" cy="639763"/>
          </a:xfrm>
          <a:prstGeom prst="rect">
            <a:avLst/>
          </a:prstGeom>
          <a:noFill/>
          <a:ln w="9525">
            <a:noFill/>
            <a:miter lim="800000"/>
            <a:headEnd/>
            <a:tailEnd/>
          </a:ln>
        </p:spPr>
      </p:pic>
      <p:pic>
        <p:nvPicPr>
          <p:cNvPr id="8202" name="Picture 10" descr="A-1"/>
          <p:cNvPicPr>
            <a:picLocks noChangeAspect="1" noChangeArrowheads="1"/>
          </p:cNvPicPr>
          <p:nvPr/>
        </p:nvPicPr>
        <p:blipFill>
          <a:blip r:embed="rId6" r:link="rId7"/>
          <a:srcRect/>
          <a:stretch>
            <a:fillRect/>
          </a:stretch>
        </p:blipFill>
        <p:spPr bwMode="auto">
          <a:xfrm>
            <a:off x="455613" y="1616075"/>
            <a:ext cx="547687" cy="561975"/>
          </a:xfrm>
          <a:prstGeom prst="rect">
            <a:avLst/>
          </a:prstGeom>
          <a:noFill/>
          <a:ln w="9525">
            <a:noFill/>
            <a:miter lim="800000"/>
            <a:headEnd/>
            <a:tailEnd/>
          </a:ln>
        </p:spPr>
      </p:pic>
      <p:pic>
        <p:nvPicPr>
          <p:cNvPr id="8203" name="Picture 11" descr="B-1"/>
          <p:cNvPicPr>
            <a:picLocks noChangeAspect="1" noChangeArrowheads="1"/>
          </p:cNvPicPr>
          <p:nvPr/>
        </p:nvPicPr>
        <p:blipFill>
          <a:blip r:embed="rId8"/>
          <a:srcRect/>
          <a:stretch>
            <a:fillRect/>
          </a:stretch>
        </p:blipFill>
        <p:spPr bwMode="auto">
          <a:xfrm>
            <a:off x="457200" y="2819400"/>
            <a:ext cx="609600" cy="609600"/>
          </a:xfrm>
          <a:prstGeom prst="rect">
            <a:avLst/>
          </a:prstGeom>
          <a:noFill/>
          <a:ln w="9525">
            <a:noFill/>
            <a:miter lim="800000"/>
            <a:headEnd/>
            <a:tailEnd/>
          </a:ln>
        </p:spPr>
      </p:pic>
      <p:pic>
        <p:nvPicPr>
          <p:cNvPr id="8204" name="Picture 12" descr="C-1"/>
          <p:cNvPicPr>
            <a:picLocks noChangeAspect="1" noChangeArrowheads="1"/>
          </p:cNvPicPr>
          <p:nvPr/>
        </p:nvPicPr>
        <p:blipFill>
          <a:blip r:embed="rId9"/>
          <a:srcRect/>
          <a:stretch>
            <a:fillRect/>
          </a:stretch>
        </p:blipFill>
        <p:spPr bwMode="auto">
          <a:xfrm>
            <a:off x="455613" y="4143375"/>
            <a:ext cx="581025" cy="581025"/>
          </a:xfrm>
          <a:prstGeom prst="rect">
            <a:avLst/>
          </a:prstGeom>
          <a:noFill/>
          <a:ln w="9525">
            <a:noFill/>
            <a:miter lim="800000"/>
            <a:headEnd/>
            <a:tailEnd/>
          </a:ln>
        </p:spPr>
      </p:pic>
      <p:pic>
        <p:nvPicPr>
          <p:cNvPr id="8205" name="Picture 13" descr="d-1"/>
          <p:cNvPicPr>
            <a:picLocks noChangeAspect="1" noChangeArrowheads="1"/>
          </p:cNvPicPr>
          <p:nvPr/>
        </p:nvPicPr>
        <p:blipFill>
          <a:blip r:embed="rId10"/>
          <a:srcRect/>
          <a:stretch>
            <a:fillRect/>
          </a:stretch>
        </p:blipFill>
        <p:spPr bwMode="auto">
          <a:xfrm>
            <a:off x="457200" y="5486400"/>
            <a:ext cx="611188" cy="611188"/>
          </a:xfrm>
          <a:prstGeom prst="rect">
            <a:avLst/>
          </a:prstGeom>
          <a:noFill/>
          <a:ln w="9525">
            <a:noFill/>
            <a:miter lim="800000"/>
            <a:headEnd/>
            <a:tailEnd/>
          </a:ln>
        </p:spPr>
      </p:pic>
      <p:sp>
        <p:nvSpPr>
          <p:cNvPr id="8209" name="Rectangle 17"/>
          <p:cNvSpPr>
            <a:spLocks noChangeArrowheads="1"/>
          </p:cNvSpPr>
          <p:nvPr/>
        </p:nvSpPr>
        <p:spPr bwMode="auto">
          <a:xfrm>
            <a:off x="1828800" y="457200"/>
            <a:ext cx="5516563" cy="679450"/>
          </a:xfrm>
          <a:prstGeom prst="rect">
            <a:avLst/>
          </a:prstGeom>
          <a:noFill/>
          <a:ln w="9525">
            <a:noFill/>
            <a:miter lim="800000"/>
            <a:headEnd/>
            <a:tailEnd/>
          </a:ln>
          <a:effectLst/>
        </p:spPr>
        <p:txBody>
          <a:bodyPr anchor="b"/>
          <a:lstStyle/>
          <a:p>
            <a:pPr>
              <a:defRPr/>
            </a:pPr>
            <a:r>
              <a:rPr lang="en-US" sz="3600" u="sng"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Fuel Classifications</a:t>
            </a:r>
          </a:p>
        </p:txBody>
      </p:sp>
      <p:sp>
        <p:nvSpPr>
          <p:cNvPr id="14" name="Rectangle 8"/>
          <p:cNvSpPr>
            <a:spLocks noChangeArrowheads="1"/>
          </p:cNvSpPr>
          <p:nvPr/>
        </p:nvSpPr>
        <p:spPr bwMode="auto">
          <a:xfrm>
            <a:off x="8597900" y="6308725"/>
            <a:ext cx="184150" cy="954088"/>
          </a:xfrm>
          <a:prstGeom prst="rect">
            <a:avLst/>
          </a:prstGeom>
          <a:noFill/>
          <a:ln w="9525" algn="ctr">
            <a:noFill/>
            <a:miter lim="800000"/>
            <a:headEnd/>
            <a:tailEnd/>
          </a:ln>
        </p:spPr>
        <p:txBody>
          <a:bodyPr wrap="none">
            <a:spAutoFit/>
          </a:bodyPr>
          <a:lstStyle/>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19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820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499"/>
                                          </p:stCondLst>
                                        </p:cTn>
                                        <p:tgtEl>
                                          <p:spTgt spid="8199"/>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8203"/>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499"/>
                                          </p:stCondLst>
                                        </p:cTn>
                                        <p:tgtEl>
                                          <p:spTgt spid="8200"/>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8204"/>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499"/>
                                          </p:stCondLst>
                                        </p:cTn>
                                        <p:tgtEl>
                                          <p:spTgt spid="8201"/>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8205"/>
                                        </p:tgtEl>
                                        <p:attrNameLst>
                                          <p:attrName>style.visibility</p:attrName>
                                        </p:attrNameLst>
                                      </p:cBhvr>
                                      <p:to>
                                        <p:strVal val="visible"/>
                                      </p:to>
                                    </p:set>
                                  </p:childTnLst>
                                </p:cTn>
                              </p:par>
                            </p:childTnLst>
                          </p:cTn>
                        </p:par>
                        <p:par>
                          <p:cTn id="28" fill="hold">
                            <p:stCondLst>
                              <p:cond delay="2000"/>
                            </p:stCondLst>
                            <p:childTnLst>
                              <p:par>
                                <p:cTn id="29" presetID="3" presetClass="entr" presetSubtype="10" fill="hold" grpId="0" nodeType="afterEffect">
                                  <p:stCondLst>
                                    <p:cond delay="500"/>
                                  </p:stCondLst>
                                  <p:childTnLst>
                                    <p:set>
                                      <p:cBhvr>
                                        <p:cTn id="30" dur="1" fill="hold">
                                          <p:stCondLst>
                                            <p:cond delay="0"/>
                                          </p:stCondLst>
                                        </p:cTn>
                                        <p:tgtEl>
                                          <p:spTgt spid="8197">
                                            <p:txEl>
                                              <p:pRg st="0" end="0"/>
                                            </p:txEl>
                                          </p:spTgt>
                                        </p:tgtEl>
                                        <p:attrNameLst>
                                          <p:attrName>style.visibility</p:attrName>
                                        </p:attrNameLst>
                                      </p:cBhvr>
                                      <p:to>
                                        <p:strVal val="visible"/>
                                      </p:to>
                                    </p:set>
                                    <p:animEffect transition="in" filter="blinds(horizontal)">
                                      <p:cBhvr>
                                        <p:cTn id="31" dur="500"/>
                                        <p:tgtEl>
                                          <p:spTgt spid="8197">
                                            <p:txEl>
                                              <p:pRg st="0" end="0"/>
                                            </p:txEl>
                                          </p:spTgt>
                                        </p:tgtEl>
                                      </p:cBhvr>
                                    </p:animEffect>
                                  </p:childTnLst>
                                </p:cTn>
                              </p:par>
                            </p:childTnLst>
                          </p:cTn>
                        </p:par>
                        <p:par>
                          <p:cTn id="32" fill="hold">
                            <p:stCondLst>
                              <p:cond delay="3000"/>
                            </p:stCondLst>
                            <p:childTnLst>
                              <p:par>
                                <p:cTn id="33" presetID="3" presetClass="entr" presetSubtype="10" fill="hold" grpId="0" nodeType="afterEffect">
                                  <p:stCondLst>
                                    <p:cond delay="500"/>
                                  </p:stCondLst>
                                  <p:childTnLst>
                                    <p:set>
                                      <p:cBhvr>
                                        <p:cTn id="34" dur="1" fill="hold">
                                          <p:stCondLst>
                                            <p:cond delay="0"/>
                                          </p:stCondLst>
                                        </p:cTn>
                                        <p:tgtEl>
                                          <p:spTgt spid="8197">
                                            <p:txEl>
                                              <p:pRg st="2" end="2"/>
                                            </p:txEl>
                                          </p:spTgt>
                                        </p:tgtEl>
                                        <p:attrNameLst>
                                          <p:attrName>style.visibility</p:attrName>
                                        </p:attrNameLst>
                                      </p:cBhvr>
                                      <p:to>
                                        <p:strVal val="visible"/>
                                      </p:to>
                                    </p:set>
                                    <p:animEffect transition="in" filter="blinds(horizontal)">
                                      <p:cBhvr>
                                        <p:cTn id="35" dur="500"/>
                                        <p:tgtEl>
                                          <p:spTgt spid="8197">
                                            <p:txEl>
                                              <p:pRg st="2" end="2"/>
                                            </p:txEl>
                                          </p:spTgt>
                                        </p:tgtEl>
                                      </p:cBhvr>
                                    </p:animEffect>
                                  </p:childTnLst>
                                </p:cTn>
                              </p:par>
                            </p:childTnLst>
                          </p:cTn>
                        </p:par>
                        <p:par>
                          <p:cTn id="36" fill="hold">
                            <p:stCondLst>
                              <p:cond delay="4000"/>
                            </p:stCondLst>
                            <p:childTnLst>
                              <p:par>
                                <p:cTn id="37" presetID="3" presetClass="entr" presetSubtype="10" fill="hold" grpId="0" nodeType="afterEffect">
                                  <p:stCondLst>
                                    <p:cond delay="500"/>
                                  </p:stCondLst>
                                  <p:childTnLst>
                                    <p:set>
                                      <p:cBhvr>
                                        <p:cTn id="38" dur="1" fill="hold">
                                          <p:stCondLst>
                                            <p:cond delay="0"/>
                                          </p:stCondLst>
                                        </p:cTn>
                                        <p:tgtEl>
                                          <p:spTgt spid="8197">
                                            <p:txEl>
                                              <p:pRg st="4" end="4"/>
                                            </p:txEl>
                                          </p:spTgt>
                                        </p:tgtEl>
                                        <p:attrNameLst>
                                          <p:attrName>style.visibility</p:attrName>
                                        </p:attrNameLst>
                                      </p:cBhvr>
                                      <p:to>
                                        <p:strVal val="visible"/>
                                      </p:to>
                                    </p:set>
                                    <p:animEffect transition="in" filter="blinds(horizontal)">
                                      <p:cBhvr>
                                        <p:cTn id="39" dur="500"/>
                                        <p:tgtEl>
                                          <p:spTgt spid="8197">
                                            <p:txEl>
                                              <p:pRg st="4" end="4"/>
                                            </p:txEl>
                                          </p:spTgt>
                                        </p:tgtEl>
                                      </p:cBhvr>
                                    </p:animEffect>
                                  </p:childTnLst>
                                </p:cTn>
                              </p:par>
                            </p:childTnLst>
                          </p:cTn>
                        </p:par>
                        <p:par>
                          <p:cTn id="40" fill="hold">
                            <p:stCondLst>
                              <p:cond delay="5000"/>
                            </p:stCondLst>
                            <p:childTnLst>
                              <p:par>
                                <p:cTn id="41" presetID="3" presetClass="entr" presetSubtype="10" fill="hold" grpId="0" nodeType="afterEffect">
                                  <p:stCondLst>
                                    <p:cond delay="500"/>
                                  </p:stCondLst>
                                  <p:childTnLst>
                                    <p:set>
                                      <p:cBhvr>
                                        <p:cTn id="42" dur="1" fill="hold">
                                          <p:stCondLst>
                                            <p:cond delay="0"/>
                                          </p:stCondLst>
                                        </p:cTn>
                                        <p:tgtEl>
                                          <p:spTgt spid="8197">
                                            <p:txEl>
                                              <p:pRg st="6" end="6"/>
                                            </p:txEl>
                                          </p:spTgt>
                                        </p:tgtEl>
                                        <p:attrNameLst>
                                          <p:attrName>style.visibility</p:attrName>
                                        </p:attrNameLst>
                                      </p:cBhvr>
                                      <p:to>
                                        <p:strVal val="visible"/>
                                      </p:to>
                                    </p:set>
                                    <p:animEffect transition="in" filter="blinds(horizontal)">
                                      <p:cBhvr>
                                        <p:cTn id="43" dur="500"/>
                                        <p:tgtEl>
                                          <p:spTgt spid="8197">
                                            <p:txEl>
                                              <p:pRg st="6" end="6"/>
                                            </p:txEl>
                                          </p:spTgt>
                                        </p:tgtEl>
                                      </p:cBhvr>
                                    </p:animEffect>
                                  </p:childTnLst>
                                </p:cTn>
                              </p:par>
                            </p:childTnLst>
                          </p:cTn>
                        </p:par>
                        <p:par>
                          <p:cTn id="44" fill="hold">
                            <p:stCondLst>
                              <p:cond delay="6000"/>
                            </p:stCondLst>
                            <p:childTnLst>
                              <p:par>
                                <p:cTn id="45" presetID="2" presetClass="entr" presetSubtype="8" accel="50000" fill="hold" grpId="0" nodeType="afterEffect" nodePh="1">
                                  <p:stCondLst>
                                    <p:cond delay="0"/>
                                  </p:stCondLst>
                                  <p:endCondLst>
                                    <p:cond evt="begin" delay="0">
                                      <p:tn val="45"/>
                                    </p:cond>
                                  </p:end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0-#ppt_w/2"/>
                                          </p:val>
                                        </p:tav>
                                        <p:tav tm="100000">
                                          <p:val>
                                            <p:strVal val="#ppt_x"/>
                                          </p:val>
                                        </p:tav>
                                      </p:tavLst>
                                    </p:anim>
                                    <p:anim calcmode="lin" valueType="num">
                                      <p:cBhvr additive="base">
                                        <p:cTn id="4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autoUpdateAnimBg="0" advAuto="200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ChangeArrowheads="1"/>
          </p:cNvSpPr>
          <p:nvPr/>
        </p:nvSpPr>
        <p:spPr bwMode="auto">
          <a:xfrm>
            <a:off x="755650" y="1557338"/>
            <a:ext cx="7772400" cy="2057400"/>
          </a:xfrm>
          <a:prstGeom prst="rect">
            <a:avLst/>
          </a:prstGeom>
          <a:noFill/>
          <a:ln w="9525">
            <a:noFill/>
            <a:miter lim="800000"/>
            <a:headEnd/>
            <a:tailEnd/>
          </a:ln>
        </p:spPr>
        <p:txBody>
          <a:bodyPr/>
          <a:lstStyle/>
          <a:p>
            <a:pPr marL="60325" algn="just" defTabSz="119063">
              <a:lnSpc>
                <a:spcPct val="80000"/>
              </a:lnSpc>
              <a:spcBef>
                <a:spcPct val="20000"/>
              </a:spcBef>
              <a:spcAft>
                <a:spcPct val="50000"/>
              </a:spcAft>
              <a:buClr>
                <a:schemeClr val="hlink"/>
              </a:buClr>
            </a:pPr>
            <a:r>
              <a:rPr lang="en-US" sz="2400">
                <a:latin typeface="Microsoft Himalaya" pitchFamily="2" charset="0"/>
                <a:ea typeface="Microsoft Himalaya" pitchFamily="2" charset="0"/>
                <a:cs typeface="Microsoft Himalaya" pitchFamily="2" charset="0"/>
              </a:rPr>
              <a:t>Most fire extinguishers will have a pictograph label telling you which types of fire the extinguisher is designed to fight.</a:t>
            </a:r>
          </a:p>
          <a:p>
            <a:pPr marL="60325" algn="just" defTabSz="119063">
              <a:lnSpc>
                <a:spcPct val="80000"/>
              </a:lnSpc>
              <a:spcBef>
                <a:spcPct val="20000"/>
              </a:spcBef>
              <a:spcAft>
                <a:spcPct val="50000"/>
              </a:spcAft>
              <a:buClr>
                <a:schemeClr val="hlink"/>
              </a:buClr>
            </a:pPr>
            <a:r>
              <a:rPr lang="en-US" sz="2400">
                <a:latin typeface="Microsoft Himalaya" pitchFamily="2" charset="0"/>
                <a:ea typeface="Microsoft Himalaya" pitchFamily="2" charset="0"/>
                <a:cs typeface="Microsoft Himalaya" pitchFamily="2" charset="0"/>
              </a:rPr>
              <a:t>For example, a simple water extinguisher might have a label like this…</a:t>
            </a:r>
          </a:p>
        </p:txBody>
      </p:sp>
      <p:sp>
        <p:nvSpPr>
          <p:cNvPr id="9222" name="Text Box 6"/>
          <p:cNvSpPr txBox="1">
            <a:spLocks noChangeArrowheads="1"/>
          </p:cNvSpPr>
          <p:nvPr/>
        </p:nvSpPr>
        <p:spPr bwMode="auto">
          <a:xfrm>
            <a:off x="914400" y="4572000"/>
            <a:ext cx="4730750" cy="461963"/>
          </a:xfrm>
          <a:prstGeom prst="rect">
            <a:avLst/>
          </a:prstGeom>
          <a:noFill/>
          <a:ln w="9525">
            <a:noFill/>
            <a:miter lim="800000"/>
            <a:headEnd/>
            <a:tailEnd/>
          </a:ln>
        </p:spPr>
        <p:txBody>
          <a:bodyPr wrap="none">
            <a:spAutoFit/>
          </a:bodyPr>
          <a:lstStyle/>
          <a:p>
            <a:pPr algn="l"/>
            <a:r>
              <a:rPr lang="en-US" sz="2400">
                <a:latin typeface="Microsoft Himalaya" pitchFamily="2" charset="0"/>
                <a:ea typeface="Microsoft Himalaya" pitchFamily="2" charset="0"/>
                <a:cs typeface="Microsoft Himalaya" pitchFamily="2" charset="0"/>
              </a:rPr>
              <a:t>…which means it should only be used on Class A fires.</a:t>
            </a:r>
          </a:p>
        </p:txBody>
      </p:sp>
      <p:sp>
        <p:nvSpPr>
          <p:cNvPr id="9226" name="Rectangle 10"/>
          <p:cNvSpPr>
            <a:spLocks noChangeArrowheads="1"/>
          </p:cNvSpPr>
          <p:nvPr/>
        </p:nvSpPr>
        <p:spPr bwMode="auto">
          <a:xfrm>
            <a:off x="1828800" y="457200"/>
            <a:ext cx="5516563" cy="679450"/>
          </a:xfrm>
          <a:prstGeom prst="rect">
            <a:avLst/>
          </a:prstGeom>
          <a:noFill/>
          <a:ln w="9525">
            <a:noFill/>
            <a:miter lim="800000"/>
            <a:headEnd/>
            <a:tailEnd/>
          </a:ln>
          <a:effectLst/>
        </p:spPr>
        <p:txBody>
          <a:bodyPr anchor="b"/>
          <a:lstStyle/>
          <a:p>
            <a:pPr>
              <a:defRPr/>
            </a:pPr>
            <a:r>
              <a:rPr lang="en-US" sz="3600" u="sng"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Fuel Classifications</a:t>
            </a:r>
          </a:p>
        </p:txBody>
      </p:sp>
      <p:pic>
        <p:nvPicPr>
          <p:cNvPr id="12293" name="Picture 10"/>
          <p:cNvPicPr>
            <a:picLocks noChangeAspect="1" noChangeArrowheads="1"/>
          </p:cNvPicPr>
          <p:nvPr/>
        </p:nvPicPr>
        <p:blipFill>
          <a:blip r:embed="rId2"/>
          <a:srcRect/>
          <a:stretch>
            <a:fillRect/>
          </a:stretch>
        </p:blipFill>
        <p:spPr bwMode="auto">
          <a:xfrm>
            <a:off x="3667125" y="3009900"/>
            <a:ext cx="1277938" cy="1181100"/>
          </a:xfrm>
          <a:prstGeom prst="rect">
            <a:avLst/>
          </a:prstGeom>
          <a:noFill/>
          <a:ln w="9525" algn="ctr">
            <a:noFill/>
            <a:miter lim="800000"/>
            <a:headEnd/>
            <a:tailEnd/>
          </a:ln>
        </p:spPr>
      </p:pic>
      <p:sp>
        <p:nvSpPr>
          <p:cNvPr id="8" name="Rectangle 8"/>
          <p:cNvSpPr>
            <a:spLocks noChangeArrowheads="1"/>
          </p:cNvSpPr>
          <p:nvPr/>
        </p:nvSpPr>
        <p:spPr bwMode="auto">
          <a:xfrm>
            <a:off x="8597900" y="6308725"/>
            <a:ext cx="184150" cy="954088"/>
          </a:xfrm>
          <a:prstGeom prst="rect">
            <a:avLst/>
          </a:prstGeom>
          <a:noFill/>
          <a:ln w="9525" algn="ctr">
            <a:noFill/>
            <a:miter lim="800000"/>
            <a:headEnd/>
            <a:tailEnd/>
          </a:ln>
        </p:spPr>
        <p:txBody>
          <a:bodyPr wrap="none">
            <a:spAutoFit/>
          </a:bodyPr>
          <a:lstStyle/>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blinds(horizontal)">
                                      <p:cBhvr>
                                        <p:cTn id="7" dur="500"/>
                                        <p:tgtEl>
                                          <p:spTgt spid="9221">
                                            <p:txEl>
                                              <p:pRg st="0" end="0"/>
                                            </p:txEl>
                                          </p:spTgt>
                                        </p:tgtEl>
                                      </p:cBhvr>
                                    </p:animEffect>
                                  </p:childTnLst>
                                </p:cTn>
                              </p:par>
                            </p:childTnLst>
                          </p:cTn>
                        </p:par>
                        <p:par>
                          <p:cTn id="8" fill="hold">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9221">
                                            <p:txEl>
                                              <p:pRg st="1" end="1"/>
                                            </p:txEl>
                                          </p:spTgt>
                                        </p:tgtEl>
                                        <p:attrNameLst>
                                          <p:attrName>style.visibility</p:attrName>
                                        </p:attrNameLst>
                                      </p:cBhvr>
                                      <p:to>
                                        <p:strVal val="visible"/>
                                      </p:to>
                                    </p:set>
                                    <p:animEffect transition="in" filter="blinds(horizontal)">
                                      <p:cBhvr>
                                        <p:cTn id="11" dur="500"/>
                                        <p:tgtEl>
                                          <p:spTgt spid="9221">
                                            <p:txEl>
                                              <p:pRg st="1" end="1"/>
                                            </p:txEl>
                                          </p:spTgt>
                                        </p:tgtEl>
                                      </p:cBhvr>
                                    </p:animEffect>
                                  </p:childTnLst>
                                </p:cTn>
                              </p:par>
                            </p:childTnLst>
                          </p:cTn>
                        </p:par>
                        <p:par>
                          <p:cTn id="12" fill="hold">
                            <p:stCondLst>
                              <p:cond delay="2000"/>
                            </p:stCondLst>
                            <p:childTnLst>
                              <p:par>
                                <p:cTn id="13" presetID="3" presetClass="entr" presetSubtype="10" fill="hold" grpId="0" nodeType="afterEffect">
                                  <p:stCondLst>
                                    <p:cond delay="500"/>
                                  </p:stCondLst>
                                  <p:childTnLst>
                                    <p:set>
                                      <p:cBhvr>
                                        <p:cTn id="14" dur="1" fill="hold">
                                          <p:stCondLst>
                                            <p:cond delay="0"/>
                                          </p:stCondLst>
                                        </p:cTn>
                                        <p:tgtEl>
                                          <p:spTgt spid="9222"/>
                                        </p:tgtEl>
                                        <p:attrNameLst>
                                          <p:attrName>style.visibility</p:attrName>
                                        </p:attrNameLst>
                                      </p:cBhvr>
                                      <p:to>
                                        <p:strVal val="visible"/>
                                      </p:to>
                                    </p:set>
                                    <p:animEffect transition="in" filter="blinds(horizontal)">
                                      <p:cBhvr>
                                        <p:cTn id="15" dur="500"/>
                                        <p:tgtEl>
                                          <p:spTgt spid="9222"/>
                                        </p:tgtEl>
                                      </p:cBhvr>
                                    </p:animEffect>
                                  </p:childTnLst>
                                </p:cTn>
                              </p:par>
                            </p:childTnLst>
                          </p:cTn>
                        </p:par>
                        <p:par>
                          <p:cTn id="16" fill="hold">
                            <p:stCondLst>
                              <p:cond delay="3000"/>
                            </p:stCondLst>
                            <p:childTnLst>
                              <p:par>
                                <p:cTn id="17" presetID="2" presetClass="entr" presetSubtype="8" accel="50000" fill="hold" grpId="0" nodeType="after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utoUpdateAnimBg="0" advAuto="2000"/>
      <p:bldP spid="9222" grpId="0" autoUpdateAnimBg="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22313" y="620713"/>
            <a:ext cx="7521575" cy="782637"/>
          </a:xfrm>
          <a:prstGeom prst="rect">
            <a:avLst/>
          </a:prstGeom>
          <a:noFill/>
          <a:ln w="9525">
            <a:noFill/>
            <a:miter lim="800000"/>
            <a:headEnd/>
            <a:tailEnd/>
          </a:ln>
          <a:effectLst/>
        </p:spPr>
        <p:txBody>
          <a:bodyPr anchor="b"/>
          <a:lstStyle/>
          <a:p>
            <a:pPr>
              <a:defRPr/>
            </a:pPr>
            <a:r>
              <a:rPr lang="en-US" sz="3600" u="sng" dirty="0">
                <a:effectLst>
                  <a:outerShdw blurRad="38100" dist="38100" dir="2700000" algn="tl">
                    <a:srgbClr val="000000"/>
                  </a:outerShdw>
                </a:effectLst>
                <a:latin typeface="Microsoft Himalaya" pitchFamily="2" charset="0"/>
                <a:ea typeface="Microsoft Himalaya" pitchFamily="2" charset="0"/>
                <a:cs typeface="Microsoft Himalaya" pitchFamily="2" charset="0"/>
              </a:rPr>
              <a:t>Types of Fire Extinguishers</a:t>
            </a:r>
          </a:p>
        </p:txBody>
      </p:sp>
      <p:sp>
        <p:nvSpPr>
          <p:cNvPr id="10244" name="Rectangle 4"/>
          <p:cNvSpPr>
            <a:spLocks noChangeArrowheads="1"/>
          </p:cNvSpPr>
          <p:nvPr/>
        </p:nvSpPr>
        <p:spPr bwMode="auto">
          <a:xfrm>
            <a:off x="609600" y="1371600"/>
            <a:ext cx="7986713" cy="1482725"/>
          </a:xfrm>
          <a:prstGeom prst="rect">
            <a:avLst/>
          </a:prstGeom>
          <a:noFill/>
          <a:ln w="9525">
            <a:noFill/>
            <a:miter lim="800000"/>
            <a:headEnd/>
            <a:tailEnd/>
          </a:ln>
        </p:spPr>
        <p:txBody>
          <a:bodyPr/>
          <a:lstStyle/>
          <a:p>
            <a:pPr algn="just" defTabSz="119063">
              <a:spcBef>
                <a:spcPct val="20000"/>
              </a:spcBef>
              <a:spcAft>
                <a:spcPct val="50000"/>
              </a:spcAft>
              <a:buClr>
                <a:schemeClr val="hlink"/>
              </a:buClr>
            </a:pPr>
            <a:r>
              <a:rPr lang="en-US" sz="2800">
                <a:latin typeface="Microsoft Himalaya" pitchFamily="2" charset="0"/>
                <a:ea typeface="Microsoft Himalaya" pitchFamily="2" charset="0"/>
                <a:cs typeface="Microsoft Himalaya" pitchFamily="2" charset="0"/>
              </a:rPr>
              <a:t>Different types of fire extinguishers are designed to fight different classes of fire.</a:t>
            </a:r>
          </a:p>
          <a:p>
            <a:pPr algn="just" defTabSz="119063">
              <a:spcBef>
                <a:spcPct val="20000"/>
              </a:spcBef>
              <a:spcAft>
                <a:spcPct val="50000"/>
              </a:spcAft>
              <a:buClr>
                <a:schemeClr val="hlink"/>
              </a:buClr>
            </a:pPr>
            <a:r>
              <a:rPr lang="en-US" sz="2800">
                <a:latin typeface="Microsoft Himalaya" pitchFamily="2" charset="0"/>
                <a:ea typeface="Microsoft Himalaya" pitchFamily="2" charset="0"/>
                <a:cs typeface="Microsoft Himalaya" pitchFamily="2" charset="0"/>
              </a:rPr>
              <a:t>The 4 most common types of fire extinguishers are:</a:t>
            </a:r>
          </a:p>
        </p:txBody>
      </p:sp>
      <p:sp>
        <p:nvSpPr>
          <p:cNvPr id="10245" name="Text Box 5"/>
          <p:cNvSpPr txBox="1">
            <a:spLocks noChangeArrowheads="1"/>
          </p:cNvSpPr>
          <p:nvPr/>
        </p:nvSpPr>
        <p:spPr bwMode="auto">
          <a:xfrm>
            <a:off x="609600" y="2667000"/>
            <a:ext cx="7920038" cy="2530475"/>
          </a:xfrm>
          <a:prstGeom prst="rect">
            <a:avLst/>
          </a:prstGeom>
          <a:noFill/>
          <a:ln w="9525">
            <a:noFill/>
            <a:miter lim="800000"/>
            <a:headEnd/>
            <a:tailEnd/>
          </a:ln>
        </p:spPr>
        <p:txBody>
          <a:bodyPr>
            <a:spAutoFit/>
          </a:bodyPr>
          <a:lstStyle/>
          <a:p>
            <a:pPr marL="457200" indent="-457200" algn="just">
              <a:spcBef>
                <a:spcPct val="20000"/>
              </a:spcBef>
              <a:spcAft>
                <a:spcPct val="50000"/>
              </a:spcAft>
              <a:buClr>
                <a:schemeClr val="tx1"/>
              </a:buClr>
              <a:buFont typeface="Franklin Gothic Book"/>
              <a:buAutoNum type="arabicPeriod"/>
            </a:pPr>
            <a:r>
              <a:rPr lang="en-US" sz="2400">
                <a:latin typeface="Microsoft Himalaya" pitchFamily="2" charset="0"/>
                <a:ea typeface="Microsoft Himalaya" pitchFamily="2" charset="0"/>
                <a:cs typeface="Microsoft Himalaya" pitchFamily="2" charset="0"/>
              </a:rPr>
              <a:t>Water - For ‘A’ Class Fires</a:t>
            </a:r>
          </a:p>
          <a:p>
            <a:pPr marL="457200" indent="-457200" algn="l">
              <a:spcBef>
                <a:spcPct val="20000"/>
              </a:spcBef>
              <a:spcAft>
                <a:spcPct val="50000"/>
              </a:spcAft>
              <a:buClr>
                <a:schemeClr val="tx1"/>
              </a:buClr>
              <a:buFont typeface="Franklin Gothic Book"/>
              <a:buAutoNum type="arabicPeriod"/>
            </a:pPr>
            <a:r>
              <a:rPr lang="en-US" sz="2400">
                <a:latin typeface="Microsoft Himalaya" pitchFamily="2" charset="0"/>
                <a:ea typeface="Microsoft Himalaya" pitchFamily="2" charset="0"/>
                <a:cs typeface="Microsoft Himalaya" pitchFamily="2" charset="0"/>
              </a:rPr>
              <a:t>Foam – For ‘A’ &amp; ‘B’ Class Fires</a:t>
            </a:r>
          </a:p>
          <a:p>
            <a:pPr marL="457200" indent="-457200" algn="l">
              <a:spcBef>
                <a:spcPct val="20000"/>
              </a:spcBef>
              <a:buClr>
                <a:schemeClr val="tx1"/>
              </a:buClr>
              <a:buFont typeface="Franklin Gothic Book"/>
              <a:buAutoNum type="arabicPeriod"/>
            </a:pPr>
            <a:r>
              <a:rPr lang="en-US" sz="2400">
                <a:latin typeface="Microsoft Himalaya" pitchFamily="2" charset="0"/>
                <a:ea typeface="Microsoft Himalaya" pitchFamily="2" charset="0"/>
                <a:cs typeface="Microsoft Himalaya" pitchFamily="2" charset="0"/>
              </a:rPr>
              <a:t>Powder (BC)– For ‘B’ &amp; ‘C’ Class Fires</a:t>
            </a:r>
            <a:br>
              <a:rPr lang="en-US" sz="2400">
                <a:latin typeface="Microsoft Himalaya" pitchFamily="2" charset="0"/>
                <a:ea typeface="Microsoft Himalaya" pitchFamily="2" charset="0"/>
                <a:cs typeface="Microsoft Himalaya" pitchFamily="2" charset="0"/>
              </a:rPr>
            </a:br>
            <a:r>
              <a:rPr lang="en-US" sz="2400">
                <a:latin typeface="Microsoft Himalaya" pitchFamily="2" charset="0"/>
                <a:ea typeface="Microsoft Himalaya" pitchFamily="2" charset="0"/>
                <a:cs typeface="Microsoft Himalaya" pitchFamily="2" charset="0"/>
              </a:rPr>
              <a:t>Powder (ABC)- For ‘A’, ‘B’ &amp; ‘C’ Class Fires</a:t>
            </a:r>
          </a:p>
          <a:p>
            <a:pPr marL="457200" indent="-457200" algn="l">
              <a:spcBef>
                <a:spcPct val="20000"/>
              </a:spcBef>
              <a:buClr>
                <a:schemeClr val="tx1"/>
              </a:buClr>
              <a:buFont typeface="Franklin Gothic Book"/>
              <a:buAutoNum type="arabicPeriod"/>
            </a:pPr>
            <a:r>
              <a:rPr lang="en-US" sz="2400">
                <a:latin typeface="Microsoft Himalaya" pitchFamily="2" charset="0"/>
                <a:ea typeface="Microsoft Himalaya" pitchFamily="2" charset="0"/>
                <a:cs typeface="Microsoft Himalaya" pitchFamily="2" charset="0"/>
              </a:rPr>
              <a:t>CO2 – For ‘B’, ‘C’ Class &amp; Electrical Fires</a:t>
            </a: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wipe(up)">
                                      <p:cBhvr>
                                        <p:cTn id="7" dur="500"/>
                                        <p:tgtEl>
                                          <p:spTgt spid="10244">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10244">
                                            <p:txEl>
                                              <p:pRg st="1" end="1"/>
                                            </p:txEl>
                                          </p:spTgt>
                                        </p:tgtEl>
                                        <p:attrNameLst>
                                          <p:attrName>style.visibility</p:attrName>
                                        </p:attrNameLst>
                                      </p:cBhvr>
                                      <p:to>
                                        <p:strVal val="visible"/>
                                      </p:to>
                                    </p:set>
                                    <p:animEffect transition="in" filter="wipe(up)">
                                      <p:cBhvr>
                                        <p:cTn id="11" dur="500"/>
                                        <p:tgtEl>
                                          <p:spTgt spid="10244">
                                            <p:txEl>
                                              <p:pRg st="1" end="1"/>
                                            </p:txEl>
                                          </p:spTgt>
                                        </p:tgtEl>
                                      </p:cBhvr>
                                    </p:animEffect>
                                  </p:childTnLst>
                                </p:cTn>
                              </p:par>
                            </p:childTnLst>
                          </p:cTn>
                        </p:par>
                        <p:par>
                          <p:cTn id="12" fill="hold">
                            <p:stCondLst>
                              <p:cond delay="2000"/>
                            </p:stCondLst>
                            <p:childTnLst>
                              <p:par>
                                <p:cTn id="13" presetID="3" presetClass="entr" presetSubtype="10" fill="hold" grpId="0" nodeType="afterEffect">
                                  <p:stCondLst>
                                    <p:cond delay="500"/>
                                  </p:stCondLst>
                                  <p:childTnLst>
                                    <p:set>
                                      <p:cBhvr>
                                        <p:cTn id="14" dur="1" fill="hold">
                                          <p:stCondLst>
                                            <p:cond delay="0"/>
                                          </p:stCondLst>
                                        </p:cTn>
                                        <p:tgtEl>
                                          <p:spTgt spid="10245">
                                            <p:txEl>
                                              <p:pRg st="0" end="0"/>
                                            </p:txEl>
                                          </p:spTgt>
                                        </p:tgtEl>
                                        <p:attrNameLst>
                                          <p:attrName>style.visibility</p:attrName>
                                        </p:attrNameLst>
                                      </p:cBhvr>
                                      <p:to>
                                        <p:strVal val="visible"/>
                                      </p:to>
                                    </p:set>
                                    <p:animEffect transition="in" filter="blinds(horizontal)">
                                      <p:cBhvr>
                                        <p:cTn id="15" dur="500"/>
                                        <p:tgtEl>
                                          <p:spTgt spid="10245">
                                            <p:txEl>
                                              <p:pRg st="0" end="0"/>
                                            </p:txEl>
                                          </p:spTgt>
                                        </p:tgtEl>
                                      </p:cBhvr>
                                    </p:animEffect>
                                  </p:childTnLst>
                                </p:cTn>
                              </p:par>
                            </p:childTnLst>
                          </p:cTn>
                        </p:par>
                        <p:par>
                          <p:cTn id="16" fill="hold">
                            <p:stCondLst>
                              <p:cond delay="3000"/>
                            </p:stCondLst>
                            <p:childTnLst>
                              <p:par>
                                <p:cTn id="17" presetID="3" presetClass="entr" presetSubtype="10" fill="hold" grpId="0" nodeType="afterEffect">
                                  <p:stCondLst>
                                    <p:cond delay="500"/>
                                  </p:stCondLst>
                                  <p:childTnLst>
                                    <p:set>
                                      <p:cBhvr>
                                        <p:cTn id="18" dur="1" fill="hold">
                                          <p:stCondLst>
                                            <p:cond delay="0"/>
                                          </p:stCondLst>
                                        </p:cTn>
                                        <p:tgtEl>
                                          <p:spTgt spid="10245">
                                            <p:txEl>
                                              <p:pRg st="1" end="1"/>
                                            </p:txEl>
                                          </p:spTgt>
                                        </p:tgtEl>
                                        <p:attrNameLst>
                                          <p:attrName>style.visibility</p:attrName>
                                        </p:attrNameLst>
                                      </p:cBhvr>
                                      <p:to>
                                        <p:strVal val="visible"/>
                                      </p:to>
                                    </p:set>
                                    <p:animEffect transition="in" filter="blinds(horizontal)">
                                      <p:cBhvr>
                                        <p:cTn id="19" dur="500"/>
                                        <p:tgtEl>
                                          <p:spTgt spid="10245">
                                            <p:txEl>
                                              <p:pRg st="1" end="1"/>
                                            </p:txEl>
                                          </p:spTgt>
                                        </p:tgtEl>
                                      </p:cBhvr>
                                    </p:animEffect>
                                  </p:childTnLst>
                                </p:cTn>
                              </p:par>
                            </p:childTnLst>
                          </p:cTn>
                        </p:par>
                        <p:par>
                          <p:cTn id="20" fill="hold">
                            <p:stCondLst>
                              <p:cond delay="4000"/>
                            </p:stCondLst>
                            <p:childTnLst>
                              <p:par>
                                <p:cTn id="21" presetID="3" presetClass="entr" presetSubtype="10" fill="hold" grpId="0" nodeType="afterEffect">
                                  <p:stCondLst>
                                    <p:cond delay="500"/>
                                  </p:stCondLst>
                                  <p:childTnLst>
                                    <p:set>
                                      <p:cBhvr>
                                        <p:cTn id="22" dur="1" fill="hold">
                                          <p:stCondLst>
                                            <p:cond delay="0"/>
                                          </p:stCondLst>
                                        </p:cTn>
                                        <p:tgtEl>
                                          <p:spTgt spid="10245">
                                            <p:txEl>
                                              <p:pRg st="2" end="2"/>
                                            </p:txEl>
                                          </p:spTgt>
                                        </p:tgtEl>
                                        <p:attrNameLst>
                                          <p:attrName>style.visibility</p:attrName>
                                        </p:attrNameLst>
                                      </p:cBhvr>
                                      <p:to>
                                        <p:strVal val="visible"/>
                                      </p:to>
                                    </p:set>
                                    <p:animEffect transition="in" filter="blinds(horizontal)">
                                      <p:cBhvr>
                                        <p:cTn id="23" dur="500"/>
                                        <p:tgtEl>
                                          <p:spTgt spid="10245">
                                            <p:txEl>
                                              <p:pRg st="2" end="2"/>
                                            </p:txEl>
                                          </p:spTgt>
                                        </p:tgtEl>
                                      </p:cBhvr>
                                    </p:animEffect>
                                  </p:childTnLst>
                                </p:cTn>
                              </p:par>
                            </p:childTnLst>
                          </p:cTn>
                        </p:par>
                        <p:par>
                          <p:cTn id="24" fill="hold">
                            <p:stCondLst>
                              <p:cond delay="5000"/>
                            </p:stCondLst>
                            <p:childTnLst>
                              <p:par>
                                <p:cTn id="25" presetID="3" presetClass="entr" presetSubtype="10" fill="hold" grpId="0" nodeType="afterEffect">
                                  <p:stCondLst>
                                    <p:cond delay="500"/>
                                  </p:stCondLst>
                                  <p:childTnLst>
                                    <p:set>
                                      <p:cBhvr>
                                        <p:cTn id="26" dur="1" fill="hold">
                                          <p:stCondLst>
                                            <p:cond delay="0"/>
                                          </p:stCondLst>
                                        </p:cTn>
                                        <p:tgtEl>
                                          <p:spTgt spid="10245">
                                            <p:txEl>
                                              <p:pRg st="3" end="3"/>
                                            </p:txEl>
                                          </p:spTgt>
                                        </p:tgtEl>
                                        <p:attrNameLst>
                                          <p:attrName>style.visibility</p:attrName>
                                        </p:attrNameLst>
                                      </p:cBhvr>
                                      <p:to>
                                        <p:strVal val="visible"/>
                                      </p:to>
                                    </p:set>
                                    <p:animEffect transition="in" filter="blinds(horizontal)">
                                      <p:cBhvr>
                                        <p:cTn id="27" dur="500"/>
                                        <p:tgtEl>
                                          <p:spTgt spid="102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autoUpdateAnimBg="0" advAuto="1000"/>
      <p:bldP spid="10245" grpId="0" build="p" autoUpdateAnimBg="0" advAuto="1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609600" y="762000"/>
            <a:ext cx="7723188" cy="1447800"/>
          </a:xfrm>
          <a:prstGeom prst="rect">
            <a:avLst/>
          </a:prstGeom>
          <a:noFill/>
          <a:ln w="9525">
            <a:noFill/>
            <a:miter lim="800000"/>
            <a:headEnd/>
            <a:tailEnd/>
          </a:ln>
        </p:spPr>
        <p:txBody>
          <a:bodyPr/>
          <a:lstStyle/>
          <a:p>
            <a:pPr defTabSz="119063">
              <a:spcBef>
                <a:spcPct val="20000"/>
              </a:spcBef>
              <a:spcAft>
                <a:spcPct val="50000"/>
              </a:spcAft>
              <a:buClr>
                <a:schemeClr val="hlink"/>
              </a:buClr>
              <a:defRPr/>
            </a:pPr>
            <a:r>
              <a:rPr lang="en-US" sz="3600"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			</a:t>
            </a:r>
            <a:r>
              <a:rPr lang="en-US" sz="3600"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			</a:t>
            </a:r>
            <a:r>
              <a:rPr lang="en-US" sz="3600"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Water Stored Pressure Fire Extinguishers</a:t>
            </a:r>
          </a:p>
        </p:txBody>
      </p:sp>
      <p:sp>
        <p:nvSpPr>
          <p:cNvPr id="11269" name="Text Box 5"/>
          <p:cNvSpPr txBox="1">
            <a:spLocks noChangeArrowheads="1"/>
          </p:cNvSpPr>
          <p:nvPr/>
        </p:nvSpPr>
        <p:spPr bwMode="auto">
          <a:xfrm>
            <a:off x="152400" y="2209800"/>
            <a:ext cx="3886200" cy="1914525"/>
          </a:xfrm>
          <a:prstGeom prst="rect">
            <a:avLst/>
          </a:prstGeom>
          <a:noFill/>
          <a:ln w="9525">
            <a:noFill/>
            <a:miter lim="800000"/>
            <a:headEnd/>
            <a:tailEnd/>
          </a:ln>
        </p:spPr>
        <p:txBody>
          <a:bodyPr/>
          <a:lstStyle/>
          <a:p>
            <a:pPr algn="just"/>
            <a:r>
              <a:rPr lang="en-GB" sz="2400">
                <a:latin typeface="Microsoft Himalaya" pitchFamily="2" charset="0"/>
                <a:ea typeface="Microsoft Himalaya" pitchFamily="2" charset="0"/>
                <a:cs typeface="Microsoft Himalaya" pitchFamily="2" charset="0"/>
              </a:rPr>
              <a:t>Water, the best fire extinguishant suited for combating fires involving ordinary carbonaceous materials like wood, paper, cloth, rubber &amp; jute. Water extinguishes fire rapidly by striking, instant cooling &amp; quenching effects. </a:t>
            </a:r>
            <a:endParaRPr lang="en-US" sz="2400">
              <a:latin typeface="Microsoft Himalaya" pitchFamily="2" charset="0"/>
              <a:ea typeface="Microsoft Himalaya" pitchFamily="2" charset="0"/>
              <a:cs typeface="Microsoft Himalaya" pitchFamily="2" charset="0"/>
            </a:endParaRPr>
          </a:p>
        </p:txBody>
      </p:sp>
      <p:pic>
        <p:nvPicPr>
          <p:cNvPr id="14340" name="Picture 15" descr="class-a"/>
          <p:cNvPicPr>
            <a:picLocks noChangeAspect="1" noChangeArrowheads="1"/>
          </p:cNvPicPr>
          <p:nvPr/>
        </p:nvPicPr>
        <p:blipFill>
          <a:blip r:embed="rId2"/>
          <a:srcRect/>
          <a:stretch>
            <a:fillRect/>
          </a:stretch>
        </p:blipFill>
        <p:spPr bwMode="auto">
          <a:xfrm>
            <a:off x="381000" y="328613"/>
            <a:ext cx="1676400" cy="1676400"/>
          </a:xfrm>
          <a:prstGeom prst="rect">
            <a:avLst/>
          </a:prstGeom>
          <a:noFill/>
          <a:ln w="9525">
            <a:noFill/>
            <a:miter lim="800000"/>
            <a:headEnd/>
            <a:tailEnd/>
          </a:ln>
        </p:spPr>
      </p:pic>
      <p:sp>
        <p:nvSpPr>
          <p:cNvPr id="14341" name="Rectangle 15"/>
          <p:cNvSpPr>
            <a:spLocks noChangeArrowheads="1"/>
          </p:cNvSpPr>
          <p:nvPr/>
        </p:nvSpPr>
        <p:spPr bwMode="auto">
          <a:xfrm>
            <a:off x="152400" y="5410200"/>
            <a:ext cx="4343400" cy="1200150"/>
          </a:xfrm>
          <a:prstGeom prst="rect">
            <a:avLst/>
          </a:prstGeom>
          <a:noFill/>
          <a:ln w="9525">
            <a:noFill/>
            <a:miter lim="800000"/>
            <a:headEnd/>
            <a:tailEnd/>
          </a:ln>
        </p:spPr>
        <p:txBody>
          <a:bodyPr>
            <a:spAutoFit/>
          </a:bodyPr>
          <a:lstStyle/>
          <a:p>
            <a:pPr algn="l"/>
            <a:endParaRPr lang="en-US" sz="2400">
              <a:latin typeface="Microsoft Himalaya" pitchFamily="2" charset="0"/>
              <a:ea typeface="Microsoft Himalaya" pitchFamily="2" charset="0"/>
              <a:cs typeface="Microsoft Himalaya" pitchFamily="2" charset="0"/>
            </a:endParaRPr>
          </a:p>
          <a:p>
            <a:pPr algn="l"/>
            <a:r>
              <a:rPr lang="en-US" sz="2400">
                <a:latin typeface="Microsoft Himalaya" pitchFamily="2" charset="0"/>
                <a:ea typeface="Microsoft Himalaya" pitchFamily="2" charset="0"/>
                <a:cs typeface="Microsoft Himalaya" pitchFamily="2" charset="0"/>
              </a:rPr>
              <a:t>Water extinguishes  fire by taking away the “heat” element of the Fire Triangle.</a:t>
            </a:r>
          </a:p>
        </p:txBody>
      </p:sp>
      <p:sp>
        <p:nvSpPr>
          <p:cNvPr id="14342" name="Rectangle 16"/>
          <p:cNvSpPr>
            <a:spLocks noChangeArrowheads="1"/>
          </p:cNvSpPr>
          <p:nvPr/>
        </p:nvSpPr>
        <p:spPr bwMode="auto">
          <a:xfrm>
            <a:off x="152400" y="4495800"/>
            <a:ext cx="4343400" cy="1938338"/>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Water Fire extinguisher is designed for Class A</a:t>
            </a:r>
          </a:p>
          <a:p>
            <a:pPr algn="just"/>
            <a:r>
              <a:rPr lang="en-US" sz="2400">
                <a:latin typeface="Microsoft Himalaya" pitchFamily="2" charset="0"/>
                <a:ea typeface="Microsoft Himalaya" pitchFamily="2" charset="0"/>
                <a:cs typeface="Microsoft Himalaya" pitchFamily="2" charset="0"/>
              </a:rPr>
              <a:t>fire only such as: Wood, paper, cloth &amp; combustible  material.</a:t>
            </a:r>
          </a:p>
          <a:p>
            <a:pPr algn="just"/>
            <a:endParaRPr lang="en-US" sz="2400">
              <a:latin typeface="Microsoft Himalaya" pitchFamily="2" charset="0"/>
              <a:ea typeface="Microsoft Himalaya" pitchFamily="2" charset="0"/>
              <a:cs typeface="Microsoft Himalaya" pitchFamily="2" charset="0"/>
            </a:endParaRPr>
          </a:p>
          <a:p>
            <a:pPr algn="just"/>
            <a:endParaRPr lang="en-IN" sz="2400">
              <a:latin typeface="Microsoft Himalaya" pitchFamily="2" charset="0"/>
              <a:ea typeface="Microsoft Himalaya" pitchFamily="2" charset="0"/>
              <a:cs typeface="Microsoft Himalaya" pitchFamily="2" charset="0"/>
            </a:endParaRPr>
          </a:p>
        </p:txBody>
      </p:sp>
      <p:sp>
        <p:nvSpPr>
          <p:cNvPr id="14343" name="Rectangle 17"/>
          <p:cNvSpPr>
            <a:spLocks noChangeArrowheads="1"/>
          </p:cNvSpPr>
          <p:nvPr/>
        </p:nvSpPr>
        <p:spPr bwMode="auto">
          <a:xfrm>
            <a:off x="5029200" y="2209800"/>
            <a:ext cx="3733800" cy="830263"/>
          </a:xfrm>
          <a:prstGeom prst="rect">
            <a:avLst/>
          </a:prstGeom>
          <a:noFill/>
          <a:ln w="9525">
            <a:noFill/>
            <a:miter lim="800000"/>
            <a:headEnd/>
            <a:tailEnd/>
          </a:ln>
        </p:spPr>
        <p:txBody>
          <a:bodyPr>
            <a:spAutoFit/>
          </a:bodyPr>
          <a:lstStyle/>
          <a:p>
            <a:pPr algn="just">
              <a:spcAft>
                <a:spcPct val="75000"/>
              </a:spcAft>
            </a:pPr>
            <a:r>
              <a:rPr lang="en-US" sz="2400">
                <a:latin typeface="Microsoft Himalaya" pitchFamily="2" charset="0"/>
                <a:ea typeface="Microsoft Himalaya" pitchFamily="2" charset="0"/>
                <a:cs typeface="Microsoft Himalaya" pitchFamily="2" charset="0"/>
              </a:rPr>
              <a:t>CAUTION: Using water on a flammable liquid fire could cause the fire to spread.</a:t>
            </a:r>
          </a:p>
        </p:txBody>
      </p:sp>
      <p:sp>
        <p:nvSpPr>
          <p:cNvPr id="14344" name="Rectangle 18"/>
          <p:cNvSpPr>
            <a:spLocks noChangeArrowheads="1"/>
          </p:cNvSpPr>
          <p:nvPr/>
        </p:nvSpPr>
        <p:spPr bwMode="auto">
          <a:xfrm>
            <a:off x="5029200" y="3048000"/>
            <a:ext cx="3810000" cy="1938338"/>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Using water on an electrical fire increases the risk of electrocution.  If you have no choice but to use a W/Co2 on an electrical fire, make sure the electrical equipment is un-plugged or de-energized.</a:t>
            </a:r>
          </a:p>
        </p:txBody>
      </p:sp>
      <p:sp>
        <p:nvSpPr>
          <p:cNvPr id="14345" name="Rectangle 20"/>
          <p:cNvSpPr>
            <a:spLocks noChangeArrowheads="1"/>
          </p:cNvSpPr>
          <p:nvPr/>
        </p:nvSpPr>
        <p:spPr bwMode="auto">
          <a:xfrm>
            <a:off x="5105400" y="5029200"/>
            <a:ext cx="3733800" cy="1200150"/>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It will be found in older buildings, particularly in public hallways, Textiles &amp; Wood Industries / Godowns.</a:t>
            </a:r>
          </a:p>
        </p:txBody>
      </p:sp>
      <p:sp>
        <p:nvSpPr>
          <p:cNvPr id="12" name="Rectangle 8"/>
          <p:cNvSpPr>
            <a:spLocks noChangeArrowheads="1"/>
          </p:cNvSpPr>
          <p:nvPr/>
        </p:nvSpPr>
        <p:spPr bwMode="auto">
          <a:xfrm>
            <a:off x="8597900" y="6308725"/>
            <a:ext cx="184150" cy="954088"/>
          </a:xfrm>
          <a:prstGeom prst="rect">
            <a:avLst/>
          </a:prstGeom>
          <a:noFill/>
          <a:ln w="9525" algn="ctr">
            <a:noFill/>
            <a:miter lim="800000"/>
            <a:headEnd/>
            <a:tailEnd/>
          </a:ln>
        </p:spPr>
        <p:txBody>
          <a:bodyPr wrap="none">
            <a:spAutoFit/>
          </a:bodyPr>
          <a:lstStyle/>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a:p>
            <a:pPr algn="r">
              <a:defRPr/>
            </a:pPr>
            <a:endParaRPr lang="en-US" sz="2800" b="1"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blinds(horizontal)">
                                      <p:cBhvr>
                                        <p:cTn id="7" dur="500"/>
                                        <p:tgtEl>
                                          <p:spTgt spid="11268">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500"/>
                                  </p:stCondLst>
                                  <p:childTnLst>
                                    <p:set>
                                      <p:cBhvr>
                                        <p:cTn id="10" dur="1" fill="hold">
                                          <p:stCondLst>
                                            <p:cond delay="0"/>
                                          </p:stCondLst>
                                        </p:cTn>
                                        <p:tgtEl>
                                          <p:spTgt spid="11269">
                                            <p:txEl>
                                              <p:pRg st="0" end="0"/>
                                            </p:txEl>
                                          </p:spTgt>
                                        </p:tgtEl>
                                        <p:attrNameLst>
                                          <p:attrName>style.visibility</p:attrName>
                                        </p:attrNameLst>
                                      </p:cBhvr>
                                      <p:to>
                                        <p:strVal val="visible"/>
                                      </p:to>
                                    </p:set>
                                    <p:animEffect transition="in" filter="blinds(horizontal)">
                                      <p:cBhvr>
                                        <p:cTn id="11" dur="500"/>
                                        <p:tgtEl>
                                          <p:spTgt spid="11269">
                                            <p:txEl>
                                              <p:pRg st="0" end="0"/>
                                            </p:txEl>
                                          </p:spTgt>
                                        </p:tgtEl>
                                      </p:cBhvr>
                                    </p:animEffect>
                                  </p:childTnLst>
                                </p:cTn>
                              </p:par>
                            </p:childTnLst>
                          </p:cTn>
                        </p:par>
                        <p:par>
                          <p:cTn id="12" fill="hold">
                            <p:stCondLst>
                              <p:cond delay="1500"/>
                            </p:stCondLst>
                            <p:childTnLst>
                              <p:par>
                                <p:cTn id="13" presetID="2" presetClass="entr" presetSubtype="8" accel="5000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0-#ppt_w/2"/>
                                          </p:val>
                                        </p:tav>
                                        <p:tav tm="100000">
                                          <p:val>
                                            <p:strVal val="#ppt_x"/>
                                          </p:val>
                                        </p:tav>
                                      </p:tavLst>
                                    </p:anim>
                                    <p:anim calcmode="lin" valueType="num">
                                      <p:cBhvr additive="base">
                                        <p:cTn id="16"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autoUpdateAnimBg="0" advAuto="0"/>
      <p:bldP spid="11269" grpId="0" build="p" autoUpdateAnimBg="0" advAuto="100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533400" y="1371600"/>
            <a:ext cx="3124200" cy="381000"/>
          </a:xfrm>
          <a:prstGeom prst="rect">
            <a:avLst/>
          </a:prstGeom>
          <a:noFill/>
          <a:ln w="9525">
            <a:noFill/>
            <a:miter lim="800000"/>
            <a:headEnd/>
            <a:tailEnd/>
          </a:ln>
        </p:spPr>
        <p:txBody>
          <a:bodyPr/>
          <a:lstStyle/>
          <a:p>
            <a:pPr algn="just" defTabSz="119063">
              <a:spcBef>
                <a:spcPct val="20000"/>
              </a:spcBef>
              <a:spcAft>
                <a:spcPct val="50000"/>
              </a:spcAft>
              <a:buClr>
                <a:schemeClr val="hlink"/>
              </a:buClr>
              <a:defRPr/>
            </a:pPr>
            <a:endParaRPr lang="en-US" sz="2400">
              <a:latin typeface="+mj-lt"/>
            </a:endParaRPr>
          </a:p>
        </p:txBody>
      </p:sp>
      <p:sp>
        <p:nvSpPr>
          <p:cNvPr id="14341" name="Text Box 5"/>
          <p:cNvSpPr txBox="1">
            <a:spLocks noChangeArrowheads="1"/>
          </p:cNvSpPr>
          <p:nvPr/>
        </p:nvSpPr>
        <p:spPr bwMode="auto">
          <a:xfrm>
            <a:off x="228600" y="3276600"/>
            <a:ext cx="3668713" cy="914400"/>
          </a:xfrm>
          <a:prstGeom prst="rect">
            <a:avLst/>
          </a:prstGeom>
          <a:noFill/>
          <a:ln w="9525">
            <a:noFill/>
            <a:miter lim="800000"/>
            <a:headEnd/>
            <a:tailEnd/>
          </a:ln>
        </p:spPr>
        <p:txBody>
          <a:bodyPr/>
          <a:lstStyle/>
          <a:p>
            <a:pPr algn="just">
              <a:defRPr/>
            </a:pPr>
            <a:r>
              <a:rPr lang="en-US">
                <a:latin typeface="+mj-lt"/>
              </a:rPr>
              <a:t> </a:t>
            </a:r>
          </a:p>
        </p:txBody>
      </p:sp>
      <p:sp>
        <p:nvSpPr>
          <p:cNvPr id="14342" name="Text Box 6"/>
          <p:cNvSpPr txBox="1">
            <a:spLocks noChangeArrowheads="1"/>
          </p:cNvSpPr>
          <p:nvPr/>
        </p:nvSpPr>
        <p:spPr bwMode="auto">
          <a:xfrm>
            <a:off x="0" y="4419600"/>
            <a:ext cx="5257800" cy="533400"/>
          </a:xfrm>
          <a:prstGeom prst="rect">
            <a:avLst/>
          </a:prstGeom>
          <a:noFill/>
          <a:ln w="9525">
            <a:noFill/>
            <a:miter lim="800000"/>
            <a:headEnd/>
            <a:tailEnd/>
          </a:ln>
        </p:spPr>
        <p:txBody>
          <a:bodyPr/>
          <a:lstStyle/>
          <a:p>
            <a:pPr algn="just">
              <a:spcAft>
                <a:spcPct val="75000"/>
              </a:spcAft>
              <a:defRPr/>
            </a:pPr>
            <a:endParaRPr lang="en-US" sz="2000">
              <a:latin typeface="+mj-lt"/>
              <a:cs typeface="Arial" charset="0"/>
            </a:endParaRPr>
          </a:p>
        </p:txBody>
      </p:sp>
      <p:sp>
        <p:nvSpPr>
          <p:cNvPr id="14347" name="Rectangle 11"/>
          <p:cNvSpPr>
            <a:spLocks noChangeArrowheads="1"/>
          </p:cNvSpPr>
          <p:nvPr/>
        </p:nvSpPr>
        <p:spPr bwMode="auto">
          <a:xfrm>
            <a:off x="722313" y="620713"/>
            <a:ext cx="7521575" cy="782637"/>
          </a:xfrm>
          <a:prstGeom prst="rect">
            <a:avLst/>
          </a:prstGeom>
          <a:noFill/>
          <a:ln w="9525">
            <a:noFill/>
            <a:miter lim="800000"/>
            <a:headEnd/>
            <a:tailEnd/>
          </a:ln>
          <a:effectLst/>
        </p:spPr>
        <p:txBody>
          <a:bodyPr anchor="b"/>
          <a:lstStyle/>
          <a:p>
            <a:pPr algn="just">
              <a:defRPr/>
            </a:pPr>
            <a:endParaRPr lang="en-US" sz="4400" b="1" dirty="0">
              <a:latin typeface="+mj-lt"/>
            </a:endParaRPr>
          </a:p>
        </p:txBody>
      </p:sp>
      <p:sp>
        <p:nvSpPr>
          <p:cNvPr id="15366" name="Rectangle 7"/>
          <p:cNvSpPr>
            <a:spLocks noChangeArrowheads="1"/>
          </p:cNvSpPr>
          <p:nvPr/>
        </p:nvSpPr>
        <p:spPr bwMode="auto">
          <a:xfrm>
            <a:off x="2209800" y="533400"/>
            <a:ext cx="5334000" cy="646113"/>
          </a:xfrm>
          <a:prstGeom prst="rect">
            <a:avLst/>
          </a:prstGeom>
          <a:noFill/>
          <a:ln w="9525">
            <a:noFill/>
            <a:miter lim="800000"/>
            <a:headEnd/>
            <a:tailEnd/>
          </a:ln>
        </p:spPr>
        <p:txBody>
          <a:bodyPr>
            <a:spAutoFit/>
          </a:bodyPr>
          <a:lstStyle/>
          <a:p>
            <a:pPr algn="just" defTabSz="119063">
              <a:spcBef>
                <a:spcPct val="20000"/>
              </a:spcBef>
              <a:spcAft>
                <a:spcPct val="50000"/>
              </a:spcAft>
              <a:buClr>
                <a:schemeClr val="hlink"/>
              </a:buClr>
              <a:defRPr/>
            </a:pPr>
            <a:r>
              <a:rPr lang="en-US" sz="3600" u="sng" dirty="0">
                <a:effectLst>
                  <a:outerShdw blurRad="38100" dist="38100" dir="2700000" algn="tl">
                    <a:srgbClr val="000000">
                      <a:alpha val="43137"/>
                    </a:srgbClr>
                  </a:outerShdw>
                </a:effectLst>
                <a:latin typeface="Microsoft Himalaya" pitchFamily="2" charset="0"/>
                <a:ea typeface="Microsoft Himalaya" pitchFamily="2" charset="0"/>
                <a:cs typeface="Microsoft Himalaya" pitchFamily="2" charset="0"/>
              </a:rPr>
              <a:t>Foam Stored Pressure Fire Extinguishers</a:t>
            </a:r>
          </a:p>
        </p:txBody>
      </p:sp>
      <p:pic>
        <p:nvPicPr>
          <p:cNvPr id="15367" name="Picture 13" descr="class-a-b1"/>
          <p:cNvPicPr>
            <a:picLocks noChangeAspect="1" noChangeArrowheads="1"/>
          </p:cNvPicPr>
          <p:nvPr/>
        </p:nvPicPr>
        <p:blipFill>
          <a:blip r:embed="rId2"/>
          <a:srcRect/>
          <a:stretch>
            <a:fillRect/>
          </a:stretch>
        </p:blipFill>
        <p:spPr bwMode="auto">
          <a:xfrm>
            <a:off x="457200" y="130175"/>
            <a:ext cx="1524000" cy="1524000"/>
          </a:xfrm>
          <a:prstGeom prst="rect">
            <a:avLst/>
          </a:prstGeom>
          <a:noFill/>
          <a:ln w="9525">
            <a:noFill/>
            <a:miter lim="800000"/>
            <a:headEnd/>
            <a:tailEnd/>
          </a:ln>
        </p:spPr>
      </p:pic>
      <p:sp>
        <p:nvSpPr>
          <p:cNvPr id="10" name="Text Box 8"/>
          <p:cNvSpPr txBox="1">
            <a:spLocks noChangeArrowheads="1"/>
          </p:cNvSpPr>
          <p:nvPr/>
        </p:nvSpPr>
        <p:spPr bwMode="auto">
          <a:xfrm>
            <a:off x="228600" y="1752600"/>
            <a:ext cx="4114800" cy="2546350"/>
          </a:xfrm>
          <a:prstGeom prst="rect">
            <a:avLst/>
          </a:prstGeom>
          <a:noFill/>
          <a:ln w="9525">
            <a:noFill/>
            <a:miter lim="800000"/>
            <a:headEnd/>
            <a:tailEnd/>
          </a:ln>
        </p:spPr>
        <p:txBody>
          <a:bodyPr/>
          <a:lstStyle/>
          <a:p>
            <a:pPr algn="just"/>
            <a:r>
              <a:rPr lang="en-GB" sz="2400">
                <a:latin typeface="Microsoft Himalaya" pitchFamily="2" charset="0"/>
                <a:ea typeface="Microsoft Himalaya" pitchFamily="2" charset="0"/>
                <a:cs typeface="Microsoft Himalaya" pitchFamily="2" charset="0"/>
              </a:rPr>
              <a:t>Foam is a powerful knockdown agent for spill fires involving inflammable liquids. This extinguisher forms a thick later of foam over the burning surface, effectively cutting of atmospheric supply of oxygen to the burning surface there by smothering the fire and preventing re-ignition. Foam extinguishes fire by giving blanketing effect.</a:t>
            </a:r>
            <a:endParaRPr lang="en-US" sz="2400">
              <a:latin typeface="Microsoft Himalaya" pitchFamily="2" charset="0"/>
              <a:ea typeface="Microsoft Himalaya" pitchFamily="2" charset="0"/>
              <a:cs typeface="Microsoft Himalaya" pitchFamily="2" charset="0"/>
            </a:endParaRPr>
          </a:p>
        </p:txBody>
      </p:sp>
      <p:sp>
        <p:nvSpPr>
          <p:cNvPr id="15369" name="Rectangle 12"/>
          <p:cNvSpPr>
            <a:spLocks noChangeArrowheads="1"/>
          </p:cNvSpPr>
          <p:nvPr/>
        </p:nvSpPr>
        <p:spPr bwMode="auto">
          <a:xfrm>
            <a:off x="4572000" y="1760538"/>
            <a:ext cx="4572000" cy="830262"/>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Foam extinguishes fire by taking away the “heat” &amp; “Oxygen” element of the Fire Triangle.</a:t>
            </a:r>
          </a:p>
        </p:txBody>
      </p:sp>
      <p:sp>
        <p:nvSpPr>
          <p:cNvPr id="15370" name="Rectangle 13"/>
          <p:cNvSpPr>
            <a:spLocks noChangeArrowheads="1"/>
          </p:cNvSpPr>
          <p:nvPr/>
        </p:nvSpPr>
        <p:spPr bwMode="auto">
          <a:xfrm>
            <a:off x="228600" y="4800600"/>
            <a:ext cx="3810000" cy="1200150"/>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Foam is designed for Class A &amp; B fires such as: </a:t>
            </a:r>
            <a:r>
              <a:rPr lang="en-GB" sz="2400">
                <a:latin typeface="Microsoft Himalaya" pitchFamily="2" charset="0"/>
                <a:ea typeface="Microsoft Himalaya" pitchFamily="2" charset="0"/>
                <a:cs typeface="Microsoft Himalaya" pitchFamily="2" charset="0"/>
              </a:rPr>
              <a:t>Petrol, Oil, Naphtha, Paints, Alcohols &amp; Solvents.</a:t>
            </a:r>
            <a:endParaRPr lang="en-US" sz="2400">
              <a:latin typeface="Microsoft Himalaya" pitchFamily="2" charset="0"/>
              <a:ea typeface="Microsoft Himalaya" pitchFamily="2" charset="0"/>
              <a:cs typeface="Microsoft Himalaya" pitchFamily="2" charset="0"/>
            </a:endParaRPr>
          </a:p>
        </p:txBody>
      </p:sp>
      <p:sp>
        <p:nvSpPr>
          <p:cNvPr id="15371" name="Rectangle 14"/>
          <p:cNvSpPr>
            <a:spLocks noChangeArrowheads="1"/>
          </p:cNvSpPr>
          <p:nvPr/>
        </p:nvSpPr>
        <p:spPr bwMode="auto">
          <a:xfrm>
            <a:off x="4572000" y="2709863"/>
            <a:ext cx="4572000" cy="1938337"/>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CAUTION: Using Foam on an electrical fire increases the risk of electrocution. If you have no choice but to use a Foam on an electrical fire, make sure the electrical equipment is un-plugged or de-energized.</a:t>
            </a:r>
            <a:endParaRPr lang="en-IN" sz="2400">
              <a:latin typeface="Microsoft Himalaya" pitchFamily="2" charset="0"/>
              <a:ea typeface="Microsoft Himalaya" pitchFamily="2" charset="0"/>
              <a:cs typeface="Microsoft Himalaya" pitchFamily="2" charset="0"/>
            </a:endParaRPr>
          </a:p>
        </p:txBody>
      </p:sp>
      <p:sp>
        <p:nvSpPr>
          <p:cNvPr id="15372" name="Rectangle 13"/>
          <p:cNvSpPr>
            <a:spLocks noChangeArrowheads="1"/>
          </p:cNvSpPr>
          <p:nvPr/>
        </p:nvSpPr>
        <p:spPr bwMode="auto">
          <a:xfrm>
            <a:off x="4572000" y="4743450"/>
            <a:ext cx="4572000" cy="1200150"/>
          </a:xfrm>
          <a:prstGeom prst="rect">
            <a:avLst/>
          </a:prstGeom>
          <a:noFill/>
          <a:ln w="9525">
            <a:noFill/>
            <a:miter lim="800000"/>
            <a:headEnd/>
            <a:tailEnd/>
          </a:ln>
        </p:spPr>
        <p:txBody>
          <a:bodyPr>
            <a:spAutoFit/>
          </a:bodyPr>
          <a:lstStyle/>
          <a:p>
            <a:pPr algn="just"/>
            <a:r>
              <a:rPr lang="en-US" sz="2400">
                <a:latin typeface="Microsoft Himalaya" pitchFamily="2" charset="0"/>
                <a:ea typeface="Microsoft Himalaya" pitchFamily="2" charset="0"/>
                <a:cs typeface="Microsoft Himalaya" pitchFamily="2" charset="0"/>
              </a:rPr>
              <a:t>Foam will be found in older buildings, particularly in Petrol Pumps, as well as Oil Depots. They will also br found in refineries &amp;  Petrochemicals Industries.</a:t>
            </a:r>
            <a:endParaRPr lang="en-IN" sz="2400">
              <a:latin typeface="Microsoft Himalaya" pitchFamily="2" charset="0"/>
              <a:ea typeface="Microsoft Himalaya" pitchFamily="2" charset="0"/>
              <a:cs typeface="Microsoft Himalaya" pitchFamily="2" charset="0"/>
            </a:endParaRPr>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blinds(horizontal)">
                                      <p:cBhvr>
                                        <p:cTn id="7" dur="500"/>
                                        <p:tgtEl>
                                          <p:spTgt spid="14340">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500"/>
                                  </p:stCondLst>
                                  <p:childTnLst>
                                    <p:set>
                                      <p:cBhvr>
                                        <p:cTn id="10" dur="1" fill="hold">
                                          <p:stCondLst>
                                            <p:cond delay="0"/>
                                          </p:stCondLst>
                                        </p:cTn>
                                        <p:tgtEl>
                                          <p:spTgt spid="14341">
                                            <p:txEl>
                                              <p:pRg st="0" end="0"/>
                                            </p:txEl>
                                          </p:spTgt>
                                        </p:tgtEl>
                                        <p:attrNameLst>
                                          <p:attrName>style.visibility</p:attrName>
                                        </p:attrNameLst>
                                      </p:cBhvr>
                                      <p:to>
                                        <p:strVal val="visible"/>
                                      </p:to>
                                    </p:set>
                                    <p:animEffect transition="in" filter="blinds(horizontal)">
                                      <p:cBhvr>
                                        <p:cTn id="11" dur="500"/>
                                        <p:tgtEl>
                                          <p:spTgt spid="14341">
                                            <p:txEl>
                                              <p:pRg st="0" end="0"/>
                                            </p:txEl>
                                          </p:spTgt>
                                        </p:tgtEl>
                                      </p:cBhvr>
                                    </p:animEffect>
                                  </p:childTnLst>
                                </p:cTn>
                              </p:par>
                            </p:childTnLst>
                          </p:cTn>
                        </p:par>
                        <p:par>
                          <p:cTn id="12" fill="hold">
                            <p:stCondLst>
                              <p:cond delay="1500"/>
                            </p:stCondLst>
                            <p:childTnLst>
                              <p:par>
                                <p:cTn id="13" presetID="3" presetClass="entr" presetSubtype="10" fill="hold" grpId="0" nodeType="afterEffect" nodePh="1">
                                  <p:stCondLst>
                                    <p:cond delay="500"/>
                                  </p:stCondLst>
                                  <p:endCondLst>
                                    <p:cond evt="begin" delay="0">
                                      <p:tn val="13"/>
                                    </p:cond>
                                  </p:endCondLst>
                                  <p:childTnLst>
                                    <p:set>
                                      <p:cBhvr>
                                        <p:cTn id="14"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15" dur="500"/>
                                        <p:tgtEl>
                                          <p:spTgt spid="14342">
                                            <p:txEl>
                                              <p:pRg st="0" end="0"/>
                                            </p:txEl>
                                          </p:spTgt>
                                        </p:tgtEl>
                                      </p:cBhvr>
                                    </p:animEffect>
                                  </p:childTnLst>
                                </p:cTn>
                              </p:par>
                            </p:childTnLst>
                          </p:cTn>
                        </p:par>
                        <p:par>
                          <p:cTn id="16" fill="hold">
                            <p:stCondLst>
                              <p:cond delay="2500"/>
                            </p:stCondLst>
                            <p:childTnLst>
                              <p:par>
                                <p:cTn id="17" presetID="3" presetClass="entr" presetSubtype="10" fill="hold" grpId="0" nodeType="afterEffect">
                                  <p:stCondLst>
                                    <p:cond delay="50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blinds(horizontal)">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advAuto="0"/>
      <p:bldP spid="14341" grpId="0" build="p" autoUpdateAnimBg="0" advAuto="1000"/>
      <p:bldP spid="14342" grpId="0" build="p" autoUpdateAnimBg="0" advAuto="1000"/>
      <p:bldP spid="10" grpId="0" build="p" autoUpdateAnimBg="0" advAuto="1000"/>
    </p:bldLst>
  </p:timing>
</p:sld>
</file>

<file path=ppt/theme/theme1.xml><?xml version="1.0" encoding="utf-8"?>
<a:theme xmlns:a="http://schemas.openxmlformats.org/drawingml/2006/main" name="Fire Extinguisher Training3 (1) unlocked">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Fire Extinguisher Training3 (1) unlocked</Template>
  <TotalTime>0</TotalTime>
  <Words>1498</Words>
  <Application>Microsoft Office PowerPoint</Application>
  <PresentationFormat>On-screen Show (4:3)</PresentationFormat>
  <Paragraphs>119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Fire Extinguisher Training3 (1) unlocked</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Open Read Only. Please Do Not Change The Contents.</dc:description>
  <cp:lastModifiedBy/>
  <cp:revision>1</cp:revision>
  <dcterms:created xsi:type="dcterms:W3CDTF">2021-12-13T07:33:24Z</dcterms:created>
  <dcterms:modified xsi:type="dcterms:W3CDTF">2021-12-13T07:41:46Z</dcterms:modified>
  <cp:category>Fire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Fire &amp; Safety Personnels</vt:lpwstr>
  </property>
  <property fmtid="{D5CDD505-2E9C-101B-9397-08002B2CF9AE}" pid="3" name="Editor">
    <vt:lpwstr>Firestop</vt:lpwstr>
  </property>
  <property fmtid="{D5CDD505-2E9C-101B-9397-08002B2CF9AE}" pid="4" name="Owner">
    <vt:lpwstr>Firestop</vt:lpwstr>
  </property>
  <property fmtid="{D5CDD505-2E9C-101B-9397-08002B2CF9AE}" pid="5" name="Project">
    <vt:lpwstr>Fire Safety Training</vt:lpwstr>
  </property>
  <property fmtid="{D5CDD505-2E9C-101B-9397-08002B2CF9AE}" pid="6" name="Publisher">
    <vt:lpwstr>Firestop</vt:lpwstr>
  </property>
  <property fmtid="{D5CDD505-2E9C-101B-9397-08002B2CF9AE}" pid="7" name="Telephone number">
    <vt:lpwstr>91-22-24941589 / 6322</vt:lpwstr>
  </property>
</Properties>
</file>