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 id="2147483916" r:id="rId8"/>
  </p:sldMasterIdLst>
  <p:notesMasterIdLst>
    <p:notesMasterId r:id="rId34"/>
  </p:notesMasterIdLst>
  <p:handoutMasterIdLst>
    <p:handoutMasterId r:id="rId35"/>
  </p:handoutMasterIdLst>
  <p:sldIdLst>
    <p:sldId id="330" r:id="rId9"/>
    <p:sldId id="768" r:id="rId10"/>
    <p:sldId id="769" r:id="rId11"/>
    <p:sldId id="770" r:id="rId12"/>
    <p:sldId id="771" r:id="rId13"/>
    <p:sldId id="772" r:id="rId14"/>
    <p:sldId id="773" r:id="rId15"/>
    <p:sldId id="766" r:id="rId16"/>
    <p:sldId id="509" r:id="rId17"/>
    <p:sldId id="684" r:id="rId18"/>
    <p:sldId id="479" r:id="rId19"/>
    <p:sldId id="507" r:id="rId20"/>
    <p:sldId id="657" r:id="rId21"/>
    <p:sldId id="653" r:id="rId22"/>
    <p:sldId id="654" r:id="rId23"/>
    <p:sldId id="745" r:id="rId24"/>
    <p:sldId id="470" r:id="rId25"/>
    <p:sldId id="514" r:id="rId26"/>
    <p:sldId id="747" r:id="rId27"/>
    <p:sldId id="730" r:id="rId28"/>
    <p:sldId id="753" r:id="rId29"/>
    <p:sldId id="754" r:id="rId30"/>
    <p:sldId id="714" r:id="rId31"/>
    <p:sldId id="767" r:id="rId32"/>
    <p:sldId id="614" r:id="rId33"/>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68"/>
            <p14:sldId id="769"/>
            <p14:sldId id="770"/>
            <p14:sldId id="771"/>
            <p14:sldId id="772"/>
            <p14:sldId id="773"/>
            <p14:sldId id="766"/>
            <p14:sldId id="509"/>
            <p14:sldId id="684"/>
            <p14:sldId id="479"/>
            <p14:sldId id="507"/>
            <p14:sldId id="657"/>
            <p14:sldId id="653"/>
            <p14:sldId id="654"/>
            <p14:sldId id="745"/>
            <p14:sldId id="470"/>
            <p14:sldId id="514"/>
            <p14:sldId id="747"/>
            <p14:sldId id="730"/>
            <p14:sldId id="753"/>
            <p14:sldId id="754"/>
            <p14:sldId id="714"/>
            <p14:sldId id="767"/>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82529" autoAdjust="0"/>
  </p:normalViewPr>
  <p:slideViewPr>
    <p:cSldViewPr snapToGrid="0">
      <p:cViewPr varScale="1">
        <p:scale>
          <a:sx n="95" d="100"/>
          <a:sy n="95" d="100"/>
        </p:scale>
        <p:origin x="978" y="10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4/18/2018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4/18/2018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‹nº›</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4/18/2018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16601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423261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979326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813168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285732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3000" dirty="0"/>
              <a:t>Microsoft</a:t>
            </a:r>
            <a:r>
              <a:rPr lang="en-US" sz="3000" baseline="0" dirty="0"/>
              <a:t> for Startup é o </a:t>
            </a:r>
            <a:r>
              <a:rPr lang="en-US" sz="3000" baseline="0" dirty="0" err="1"/>
              <a:t>substituto</a:t>
            </a:r>
            <a:r>
              <a:rPr lang="en-US" sz="3000" baseline="0" dirty="0"/>
              <a:t> do </a:t>
            </a:r>
            <a:r>
              <a:rPr lang="en-US" sz="3000" baseline="0" dirty="0" err="1"/>
              <a:t>antigo</a:t>
            </a:r>
            <a:r>
              <a:rPr lang="en-US" sz="3000" baseline="0" dirty="0"/>
              <a:t> “Microsoft BizSpark”.</a:t>
            </a:r>
            <a:endParaRPr lang="en-US" sz="30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21884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4/18/2018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73932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4378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901439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4646" y="5181600"/>
            <a:ext cx="1627790" cy="1446212"/>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FEB60100-75EC-45CA-9870-489A3303D7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5" name="Picture 4">
            <a:extLst>
              <a:ext uri="{FF2B5EF4-FFF2-40B4-BE49-F238E27FC236}">
                <a16:creationId xmlns:a16="http://schemas.microsoft.com/office/drawing/2014/main" id="{203A1873-7420-4E82-BDC0-09B59C799B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92239676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30257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03332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67309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21C408F-DF0D-4580-9F48-C473147CA8AF}" type="datetimeFigureOut">
              <a:rPr lang="en-US" smtClean="0"/>
              <a:t>4/18/2018</a:t>
            </a:fld>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09C7F138-B6DE-49F8-9AAB-9C26D2D7516F}" type="slidenum">
              <a:rPr lang="en-US" smtClean="0"/>
              <a:t>‹nº›</a:t>
            </a:fld>
            <a:endParaRPr lang="en-US"/>
          </a:p>
        </p:txBody>
      </p:sp>
    </p:spTree>
    <p:extLst>
      <p:ext uri="{BB962C8B-B14F-4D97-AF65-F5344CB8AC3E}">
        <p14:creationId xmlns:p14="http://schemas.microsoft.com/office/powerpoint/2010/main" val="22290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3.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image" Target="../media/image6.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 Id="rId5" Type="http://schemas.openxmlformats.org/officeDocument/2006/relationships/theme" Target="../theme/theme5.xml"/><Relationship Id="rId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91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
            <a:ext cx="12188825"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88825"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30939206"/>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Lst>
  <p:transition>
    <p:fade/>
  </p:transition>
  <p:txStyles>
    <p:titleStyle>
      <a:lvl1pPr algn="l" defTabSz="913918" rtl="0" eaLnBrk="1" latinLnBrk="0" hangingPunct="1">
        <a:lnSpc>
          <a:spcPct val="90000"/>
        </a:lnSpc>
        <a:spcBef>
          <a:spcPct val="0"/>
        </a:spcBef>
        <a:buNone/>
        <a:defRPr lang="en-US" sz="2799"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3918" rtl="0" eaLnBrk="1" fontAlgn="auto" latinLnBrk="0" hangingPunct="1">
        <a:lnSpc>
          <a:spcPct val="100000"/>
        </a:lnSpc>
        <a:spcBef>
          <a:spcPts val="0"/>
        </a:spcBef>
        <a:spcAft>
          <a:spcPts val="2399"/>
        </a:spcAft>
        <a:buClrTx/>
        <a:buSzPct val="90000"/>
        <a:buFont typeface="Arial" pitchFamily="34" charset="0"/>
        <a:buNone/>
        <a:tabLst/>
        <a:defRPr sz="3999" kern="1200" spc="0" baseline="0">
          <a:solidFill>
            <a:schemeClr val="tx1"/>
          </a:solidFill>
          <a:latin typeface="+mj-lt"/>
          <a:ea typeface="+mn-ea"/>
          <a:cs typeface="+mn-cs"/>
        </a:defRPr>
      </a:lvl1pPr>
      <a:lvl2pPr marL="572409" marR="0" indent="-236429"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952"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7939"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1924" marR="0" indent="-223987" algn="l" defTabSz="913918"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27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32"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191"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49" indent="-228479" algn="l" defTabSz="913918"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18" rtl="0" eaLnBrk="1" latinLnBrk="0" hangingPunct="1">
        <a:defRPr sz="1764" kern="1200">
          <a:solidFill>
            <a:schemeClr val="tx1"/>
          </a:solidFill>
          <a:latin typeface="+mn-lt"/>
          <a:ea typeface="+mn-ea"/>
          <a:cs typeface="+mn-cs"/>
        </a:defRPr>
      </a:lvl1pPr>
      <a:lvl2pPr marL="456958" algn="l" defTabSz="913918" rtl="0" eaLnBrk="1" latinLnBrk="0" hangingPunct="1">
        <a:defRPr sz="1764" kern="1200">
          <a:solidFill>
            <a:schemeClr val="tx1"/>
          </a:solidFill>
          <a:latin typeface="+mn-lt"/>
          <a:ea typeface="+mn-ea"/>
          <a:cs typeface="+mn-cs"/>
        </a:defRPr>
      </a:lvl2pPr>
      <a:lvl3pPr marL="913918" algn="l" defTabSz="913918" rtl="0" eaLnBrk="1" latinLnBrk="0" hangingPunct="1">
        <a:defRPr sz="1764" kern="1200">
          <a:solidFill>
            <a:schemeClr val="tx1"/>
          </a:solidFill>
          <a:latin typeface="+mn-lt"/>
          <a:ea typeface="+mn-ea"/>
          <a:cs typeface="+mn-cs"/>
        </a:defRPr>
      </a:lvl3pPr>
      <a:lvl4pPr marL="1370876" algn="l" defTabSz="913918" rtl="0" eaLnBrk="1" latinLnBrk="0" hangingPunct="1">
        <a:defRPr sz="1764" kern="1200">
          <a:solidFill>
            <a:schemeClr val="tx1"/>
          </a:solidFill>
          <a:latin typeface="+mn-lt"/>
          <a:ea typeface="+mn-ea"/>
          <a:cs typeface="+mn-cs"/>
        </a:defRPr>
      </a:lvl4pPr>
      <a:lvl5pPr marL="1827834" algn="l" defTabSz="913918" rtl="0" eaLnBrk="1" latinLnBrk="0" hangingPunct="1">
        <a:defRPr sz="1764" kern="1200">
          <a:solidFill>
            <a:schemeClr val="tx1"/>
          </a:solidFill>
          <a:latin typeface="+mn-lt"/>
          <a:ea typeface="+mn-ea"/>
          <a:cs typeface="+mn-cs"/>
        </a:defRPr>
      </a:lvl5pPr>
      <a:lvl6pPr marL="2284793" algn="l" defTabSz="913918" rtl="0" eaLnBrk="1" latinLnBrk="0" hangingPunct="1">
        <a:defRPr sz="1764" kern="1200">
          <a:solidFill>
            <a:schemeClr val="tx1"/>
          </a:solidFill>
          <a:latin typeface="+mn-lt"/>
          <a:ea typeface="+mn-ea"/>
          <a:cs typeface="+mn-cs"/>
        </a:defRPr>
      </a:lvl6pPr>
      <a:lvl7pPr marL="2741752" algn="l" defTabSz="913918" rtl="0" eaLnBrk="1" latinLnBrk="0" hangingPunct="1">
        <a:defRPr sz="1764" kern="1200">
          <a:solidFill>
            <a:schemeClr val="tx1"/>
          </a:solidFill>
          <a:latin typeface="+mn-lt"/>
          <a:ea typeface="+mn-ea"/>
          <a:cs typeface="+mn-cs"/>
        </a:defRPr>
      </a:lvl7pPr>
      <a:lvl8pPr marL="3198710" algn="l" defTabSz="913918" rtl="0" eaLnBrk="1" latinLnBrk="0" hangingPunct="1">
        <a:defRPr sz="1764" kern="1200">
          <a:solidFill>
            <a:schemeClr val="tx1"/>
          </a:solidFill>
          <a:latin typeface="+mn-lt"/>
          <a:ea typeface="+mn-ea"/>
          <a:cs typeface="+mn-cs"/>
        </a:defRPr>
      </a:lvl8pPr>
      <a:lvl9pPr marL="3655670" algn="l" defTabSz="913918"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51.xml"/><Relationship Id="rId6" Type="http://schemas.microsoft.com/office/2007/relationships/hdphoto" Target="../media/hdphoto1.wdp"/><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63.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3.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3.xml"/><Relationship Id="rId5" Type="http://schemas.openxmlformats.org/officeDocument/2006/relationships/image" Target="../media/image22.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png"/><Relationship Id="rId4" Type="http://schemas.openxmlformats.org/officeDocument/2006/relationships/image" Target="../media/image31.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748" y="4300523"/>
            <a:ext cx="3292475" cy="1329595"/>
          </a:xfrm>
        </p:spPr>
        <p:txBody>
          <a:bodyPr anchor="ctr"/>
          <a:lstStyle/>
          <a:p>
            <a:r>
              <a:rPr lang="en-US" altLang="ja-JP" sz="4800" dirty="0">
                <a:ea typeface="メイリオ" pitchFamily="50" charset="-128"/>
                <a:cs typeface="Segoe UI Light" panose="020B0502040204020203" pitchFamily="34" charset="0"/>
              </a:rPr>
              <a:t>Global Footprint</a:t>
            </a:r>
            <a:endParaRPr lang="en-US" sz="4800" dirty="0">
              <a:ea typeface="メイリオ" pitchFamily="50" charset="-128"/>
              <a:cs typeface="Segoe UI Light" panose="020B0502040204020203" pitchFamily="34" charset="0"/>
            </a:endParaRPr>
          </a:p>
        </p:txBody>
      </p:sp>
      <p:grpSp>
        <p:nvGrpSpPr>
          <p:cNvPr id="3" name="Group 2"/>
          <p:cNvGrpSpPr/>
          <p:nvPr/>
        </p:nvGrpSpPr>
        <p:grpSpPr>
          <a:xfrm>
            <a:off x="257805" y="55040"/>
            <a:ext cx="11826333" cy="6548957"/>
            <a:chOff x="395371" y="1139688"/>
            <a:chExt cx="8399866" cy="4651514"/>
          </a:xfrm>
          <a:solidFill>
            <a:schemeClr val="accent6">
              <a:lumMod val="60000"/>
              <a:lumOff val="40000"/>
            </a:schemeClr>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endParaRPr lang="en-US" dirty="0"/>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endParaRPr lang="en-US"/>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endParaRPr lang="en-US" dirty="0"/>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endParaRPr lang="en-US"/>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endParaRPr lang="en-US"/>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endParaRPr lang="en-US"/>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endParaRPr lang="en-US"/>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endParaRPr lang="en-US"/>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endParaRPr lang="en-US"/>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endParaRPr lang="en-US"/>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endParaRPr lang="en-US"/>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endParaRPr lang="en-US"/>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endParaRPr lang="en-US"/>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p:cNvGrpSpPr/>
          <p:nvPr/>
        </p:nvGrpSpPr>
        <p:grpSpPr>
          <a:xfrm>
            <a:off x="1591145" y="1590734"/>
            <a:ext cx="8507313" cy="2800146"/>
            <a:chOff x="1067332" y="2443650"/>
            <a:chExt cx="5795198" cy="1907465"/>
          </a:xfrm>
          <a:solidFill>
            <a:srgbClr val="C9F0FF">
              <a:alpha val="89804"/>
            </a:srgbClr>
          </a:solidFill>
        </p:grpSpPr>
        <p:sp>
          <p:nvSpPr>
            <p:cNvPr id="1269" name="Oval 1268"/>
            <p:cNvSpPr/>
            <p:nvPr/>
          </p:nvSpPr>
          <p:spPr bwMode="auto">
            <a:xfrm>
              <a:off x="1067332" y="274876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311" name="Oval 1310"/>
            <p:cNvSpPr/>
            <p:nvPr/>
          </p:nvSpPr>
          <p:spPr bwMode="auto">
            <a:xfrm>
              <a:off x="6139082" y="403860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sp>
        <p:nvSpPr>
          <p:cNvPr id="1262" name="Oval 1261"/>
          <p:cNvSpPr/>
          <p:nvPr/>
        </p:nvSpPr>
        <p:spPr bwMode="auto">
          <a:xfrm>
            <a:off x="10356238" y="483153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3" name="Oval 1262"/>
          <p:cNvSpPr/>
          <p:nvPr/>
        </p:nvSpPr>
        <p:spPr bwMode="auto">
          <a:xfrm>
            <a:off x="10545970" y="548876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4" name="Oval 1263"/>
          <p:cNvSpPr/>
          <p:nvPr/>
        </p:nvSpPr>
        <p:spPr bwMode="auto">
          <a:xfrm>
            <a:off x="10316585" y="2433918"/>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6" name="Oval 1265"/>
          <p:cNvSpPr/>
          <p:nvPr/>
        </p:nvSpPr>
        <p:spPr bwMode="auto">
          <a:xfrm>
            <a:off x="10316585" y="212714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7" name="Oval 1266"/>
          <p:cNvSpPr/>
          <p:nvPr/>
        </p:nvSpPr>
        <p:spPr bwMode="auto">
          <a:xfrm>
            <a:off x="9492997" y="184013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8" name="Oval 1267"/>
          <p:cNvSpPr/>
          <p:nvPr/>
        </p:nvSpPr>
        <p:spPr bwMode="auto">
          <a:xfrm>
            <a:off x="9191301" y="2663303"/>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2" name="Oval 1271"/>
          <p:cNvSpPr/>
          <p:nvPr/>
        </p:nvSpPr>
        <p:spPr bwMode="auto">
          <a:xfrm>
            <a:off x="2717266" y="229188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4" name="Oval 1273"/>
          <p:cNvSpPr/>
          <p:nvPr/>
        </p:nvSpPr>
        <p:spPr bwMode="auto">
          <a:xfrm>
            <a:off x="3121494" y="216160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5" name="Oval 1264"/>
          <p:cNvSpPr/>
          <p:nvPr/>
        </p:nvSpPr>
        <p:spPr bwMode="auto">
          <a:xfrm>
            <a:off x="4249138" y="437276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049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1123950"/>
          </a:xfrm>
        </p:spPr>
        <p:txBody>
          <a:bodyPr/>
          <a:lstStyle/>
          <a:p>
            <a:pPr algn="ctr"/>
            <a:r>
              <a:rPr lang="en-US" sz="8000" dirty="0"/>
              <a:t>pay </a:t>
            </a:r>
            <a:r>
              <a:rPr lang="en-US" sz="8000" dirty="0">
                <a:effectLst/>
              </a:rPr>
              <a:t>only</a:t>
            </a:r>
            <a:r>
              <a:rPr lang="en-US" sz="8000" dirty="0">
                <a:solidFill>
                  <a:srgbClr val="92D050"/>
                </a:solidFill>
              </a:rPr>
              <a:t> </a:t>
            </a:r>
            <a:r>
              <a:rPr lang="en-US" sz="8000" dirty="0"/>
              <a:t>for what you use</a:t>
            </a:r>
          </a:p>
        </p:txBody>
      </p:sp>
      <p:sp>
        <p:nvSpPr>
          <p:cNvPr id="5" name="TextBox 4"/>
          <p:cNvSpPr txBox="1"/>
          <p:nvPr/>
        </p:nvSpPr>
        <p:spPr>
          <a:xfrm rot="16200000">
            <a:off x="2863969" y="3787071"/>
            <a:ext cx="1106072" cy="1218795"/>
          </a:xfrm>
          <a:prstGeom prst="rect">
            <a:avLst/>
          </a:prstGeom>
          <a:noFill/>
        </p:spPr>
        <p:txBody>
          <a:bodyPr wrap="none" lIns="0" tIns="0" rIns="0" bIns="0" rtlCol="0">
            <a:spAutoFit/>
          </a:bodyPr>
          <a:lstStyle/>
          <a:p>
            <a:pPr>
              <a:lnSpc>
                <a:spcPct val="90000"/>
              </a:lnSpc>
              <a:spcBef>
                <a:spcPct val="20000"/>
              </a:spcBef>
              <a:buSzPct val="80000"/>
            </a:pPr>
            <a:r>
              <a:rPr lang="en-US" sz="8800" dirty="0">
                <a:solidFill>
                  <a:schemeClr val="bg1"/>
                </a:solidFill>
                <a:sym typeface="Wingdings" panose="05000000000000000000" pitchFamily="2" charset="2"/>
              </a:rPr>
              <a:t></a:t>
            </a:r>
            <a:endParaRPr lang="en-US" sz="8800" dirty="0">
              <a:solidFill>
                <a:schemeClr val="bg1"/>
              </a:solidFill>
            </a:endParaRPr>
          </a:p>
        </p:txBody>
      </p:sp>
    </p:spTree>
    <p:extLst>
      <p:ext uri="{BB962C8B-B14F-4D97-AF65-F5344CB8AC3E}">
        <p14:creationId xmlns:p14="http://schemas.microsoft.com/office/powerpoint/2010/main" val="2740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840922" y="2315140"/>
            <a:ext cx="705156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Virtual Machines</a:t>
            </a:r>
          </a:p>
        </p:txBody>
      </p:sp>
      <p:sp>
        <p:nvSpPr>
          <p:cNvPr id="13" name="Content Placeholder 2"/>
          <p:cNvSpPr>
            <a:spLocks noGrp="1"/>
          </p:cNvSpPr>
          <p:nvPr>
            <p:ph type="body" sz="quarter" idx="10"/>
          </p:nvPr>
        </p:nvSpPr>
        <p:spPr>
          <a:xfrm>
            <a:off x="4877594" y="3263053"/>
            <a:ext cx="6603204" cy="1954381"/>
          </a:xfrm>
        </p:spPr>
        <p:txBody>
          <a:bodyPr/>
          <a:lstStyle/>
          <a:p>
            <a:pPr marL="460375" indent="-457200">
              <a:lnSpc>
                <a:spcPct val="100000"/>
              </a:lnSpc>
              <a:buFont typeface="Wingdings" pitchFamily="2" charset="2"/>
              <a:buChar char="ß"/>
            </a:pPr>
            <a:r>
              <a:rPr lang="en-US" sz="2800" dirty="0">
                <a:solidFill>
                  <a:schemeClr val="bg1">
                    <a:alpha val="99000"/>
                  </a:schemeClr>
                </a:solidFill>
              </a:rPr>
              <a:t>Windows Server and Linux Virtual Machines</a:t>
            </a:r>
          </a:p>
          <a:p>
            <a:pPr marL="460375" indent="-457200">
              <a:lnSpc>
                <a:spcPct val="100000"/>
              </a:lnSpc>
              <a:buFont typeface="Wingdings" pitchFamily="2" charset="2"/>
              <a:buChar char="ß"/>
            </a:pPr>
            <a:r>
              <a:rPr lang="en-US" sz="2800" dirty="0">
                <a:solidFill>
                  <a:schemeClr val="bg1">
                    <a:alpha val="99000"/>
                  </a:schemeClr>
                </a:solidFill>
              </a:rPr>
              <a:t>Flexible Workload Support</a:t>
            </a:r>
          </a:p>
          <a:p>
            <a:pPr marL="460375" indent="-457200">
              <a:lnSpc>
                <a:spcPct val="100000"/>
              </a:lnSpc>
              <a:buFont typeface="Wingdings" pitchFamily="2" charset="2"/>
              <a:buChar char="ß"/>
            </a:pPr>
            <a:r>
              <a:rPr lang="en-US" sz="2800" dirty="0">
                <a:solidFill>
                  <a:schemeClr val="bg1">
                    <a:alpha val="99000"/>
                  </a:schemeClr>
                </a:solidFill>
              </a:rPr>
              <a:t>Virtual Private Networking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193085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050328"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 Hands-On</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Virtual Networks</a:t>
            </a:r>
          </a:p>
        </p:txBody>
      </p:sp>
      <p:sp>
        <p:nvSpPr>
          <p:cNvPr id="5" name="Content Placeholder 4"/>
          <p:cNvSpPr>
            <a:spLocks noGrp="1"/>
          </p:cNvSpPr>
          <p:nvPr>
            <p:ph type="body" sz="quarter" idx="10"/>
          </p:nvPr>
        </p:nvSpPr>
        <p:spPr>
          <a:xfrm>
            <a:off x="519112" y="1472123"/>
            <a:ext cx="7463745" cy="3978140"/>
          </a:xfrm>
        </p:spPr>
        <p:txBody>
          <a:bodyPr/>
          <a:lstStyle/>
          <a:p>
            <a:pPr marL="2645" defTabSz="761566">
              <a:spcBef>
                <a:spcPts val="0"/>
              </a:spcBef>
              <a:spcAft>
                <a:spcPts val="750"/>
              </a:spcAft>
            </a:pPr>
            <a:r>
              <a:rPr lang="en-US" sz="3599" spc="-83" dirty="0">
                <a:latin typeface="Segoe UI Light" pitchFamily="34" charset="0"/>
              </a:rPr>
              <a:t>Build virtual networks that scale </a:t>
            </a:r>
          </a:p>
          <a:p>
            <a:pPr marL="346075" indent="-342900">
              <a:spcAft>
                <a:spcPts val="750"/>
              </a:spcAft>
              <a:buFont typeface="Arial" panose="020B0604020202020204" pitchFamily="34" charset="0"/>
              <a:buChar char="•"/>
            </a:pPr>
            <a:r>
              <a:rPr lang="en-US" sz="2000" dirty="0"/>
              <a:t>Traditional, familiar approach to build extension to datacenter</a:t>
            </a:r>
          </a:p>
          <a:p>
            <a:pPr marL="346075" indent="-342900">
              <a:spcAft>
                <a:spcPts val="750"/>
              </a:spcAft>
              <a:buFont typeface="Arial" panose="020B0604020202020204" pitchFamily="34" charset="0"/>
              <a:buChar char="•"/>
            </a:pPr>
            <a:r>
              <a:rPr lang="en-US" sz="2000" dirty="0"/>
              <a:t>Scalable approach to building virtual networks</a:t>
            </a:r>
          </a:p>
          <a:p>
            <a:pPr marL="2645" defTabSz="761566">
              <a:spcBef>
                <a:spcPts val="0"/>
              </a:spcBef>
              <a:spcAft>
                <a:spcPts val="750"/>
              </a:spcAft>
            </a:pPr>
            <a:r>
              <a:rPr lang="en-US" sz="3599" spc="-83" dirty="0">
                <a:latin typeface="Segoe UI Light" pitchFamily="34" charset="0"/>
              </a:rPr>
              <a:t>Control over network configuration</a:t>
            </a:r>
          </a:p>
          <a:p>
            <a:pPr marL="346075" indent="-342900">
              <a:spcAft>
                <a:spcPts val="750"/>
              </a:spcAft>
              <a:buFont typeface="Arial" panose="020B0604020202020204" pitchFamily="34" charset="0"/>
              <a:buChar char="•"/>
            </a:pPr>
            <a:r>
              <a:rPr lang="en-US" sz="2000" dirty="0"/>
              <a:t>Define your own IP address ranges</a:t>
            </a:r>
          </a:p>
          <a:p>
            <a:pPr marL="346075" indent="-342900">
              <a:spcAft>
                <a:spcPts val="750"/>
              </a:spcAft>
              <a:buFont typeface="Arial" panose="020B0604020202020204" pitchFamily="34" charset="0"/>
              <a:buChar char="•"/>
            </a:pPr>
            <a:r>
              <a:rPr lang="en-US" sz="2000" dirty="0"/>
              <a:t>Be compliant with corporate IT security policy</a:t>
            </a:r>
          </a:p>
          <a:p>
            <a:pPr marL="2645" defTabSz="761566">
              <a:spcBef>
                <a:spcPts val="0"/>
              </a:spcBef>
              <a:spcAft>
                <a:spcPts val="750"/>
              </a:spcAft>
            </a:pPr>
            <a:r>
              <a:rPr lang="en-US" sz="3599" spc="-83" dirty="0">
                <a:latin typeface="Segoe UI Light" pitchFamily="34" charset="0"/>
              </a:rPr>
              <a:t>Enables rich hybrid scenarios </a:t>
            </a:r>
          </a:p>
          <a:p>
            <a:pPr marL="346075" indent="-342900">
              <a:spcAft>
                <a:spcPts val="750"/>
              </a:spcAft>
              <a:buFont typeface="Arial" panose="020B0604020202020204" pitchFamily="34" charset="0"/>
              <a:buChar char="•"/>
            </a:pPr>
            <a:r>
              <a:rPr lang="en-US" sz="2000" dirty="0"/>
              <a:t>Hybrid apps can reach all or portion of the on-premise network </a:t>
            </a:r>
          </a:p>
          <a:p>
            <a:pPr marL="346075" indent="-342900">
              <a:spcAft>
                <a:spcPts val="750"/>
              </a:spcAft>
              <a:buFont typeface="Arial" panose="020B0604020202020204" pitchFamily="34" charset="0"/>
              <a:buChar char="•"/>
            </a:pPr>
            <a:r>
              <a:rPr lang="en-US" sz="2000" dirty="0"/>
              <a:t>Works with both Windows and non-Windows systems</a:t>
            </a:r>
          </a:p>
        </p:txBody>
      </p:sp>
      <p:pic>
        <p:nvPicPr>
          <p:cNvPr id="4" name="Picture 3"/>
          <p:cNvPicPr>
            <a:picLocks noChangeAspect="1"/>
          </p:cNvPicPr>
          <p:nvPr/>
        </p:nvPicPr>
        <p:blipFill>
          <a:blip r:embed="rId3"/>
          <a:stretch>
            <a:fillRect/>
          </a:stretch>
        </p:blipFill>
        <p:spPr>
          <a:xfrm>
            <a:off x="8299209" y="1150673"/>
            <a:ext cx="3889615" cy="4772314"/>
          </a:xfrm>
          <a:prstGeom prst="rect">
            <a:avLst/>
          </a:prstGeom>
        </p:spPr>
      </p:pic>
      <p:sp>
        <p:nvSpPr>
          <p:cNvPr id="80" name="Rectangle 79"/>
          <p:cNvSpPr/>
          <p:nvPr/>
        </p:nvSpPr>
        <p:spPr>
          <a:xfrm>
            <a:off x="9373580" y="5769706"/>
            <a:ext cx="1584088" cy="584647"/>
          </a:xfrm>
          <a:prstGeom prst="rect">
            <a:avLst/>
          </a:prstGeom>
        </p:spPr>
        <p:txBody>
          <a:bodyPr wrap="none">
            <a:spAutoFit/>
          </a:bodyPr>
          <a:lstStyle/>
          <a:p>
            <a:pPr algn="ctr" defTabSz="913445" fontAlgn="base">
              <a:spcBef>
                <a:spcPts val="1200"/>
              </a:spcBef>
              <a:spcAft>
                <a:spcPct val="0"/>
              </a:spcAft>
            </a:pPr>
            <a:r>
              <a:rPr lang="en-US" sz="3199" b="1" dirty="0">
                <a:ln>
                  <a:solidFill>
                    <a:srgbClr val="505050">
                      <a:alpha val="0"/>
                    </a:srgbClr>
                  </a:solidFill>
                </a:ln>
                <a:solidFill>
                  <a:srgbClr val="FFFFFF"/>
                </a:solidFill>
                <a:latin typeface="Segoe UI Light" pitchFamily="34" charset="0"/>
              </a:rPr>
              <a:t>Corpnet</a:t>
            </a:r>
          </a:p>
        </p:txBody>
      </p:sp>
    </p:spTree>
    <p:extLst>
      <p:ext uri="{BB962C8B-B14F-4D97-AF65-F5344CB8AC3E}">
        <p14:creationId xmlns:p14="http://schemas.microsoft.com/office/powerpoint/2010/main" val="109077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Freeform 128"/>
          <p:cNvSpPr>
            <a:spLocks noChangeAspect="1"/>
          </p:cNvSpPr>
          <p:nvPr/>
        </p:nvSpPr>
        <p:spPr bwMode="black">
          <a:xfrm>
            <a:off x="7028615" y="826415"/>
            <a:ext cx="10369403" cy="572820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alpha val="11000"/>
            </a:schemeClr>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2" name="Title 1"/>
          <p:cNvSpPr>
            <a:spLocks noGrp="1"/>
          </p:cNvSpPr>
          <p:nvPr>
            <p:ph type="title"/>
          </p:nvPr>
        </p:nvSpPr>
        <p:spPr>
          <a:xfrm>
            <a:off x="814263" y="247784"/>
            <a:ext cx="11258675" cy="899665"/>
          </a:xfrm>
        </p:spPr>
        <p:txBody>
          <a:bodyPr/>
          <a:lstStyle/>
          <a:p>
            <a:r>
              <a:rPr lang="en-US" dirty="0"/>
              <a:t>Virtual Gateways</a:t>
            </a:r>
          </a:p>
        </p:txBody>
      </p:sp>
      <p:sp>
        <p:nvSpPr>
          <p:cNvPr id="3" name="Rectangle 2"/>
          <p:cNvSpPr/>
          <p:nvPr/>
        </p:nvSpPr>
        <p:spPr bwMode="auto">
          <a:xfrm>
            <a:off x="269168" y="2204924"/>
            <a:ext cx="3464554" cy="346455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2399" dirty="0" err="1">
                <a:gradFill>
                  <a:gsLst>
                    <a:gs pos="0">
                      <a:srgbClr val="FFFFFF"/>
                    </a:gs>
                    <a:gs pos="100000">
                      <a:srgbClr val="FFFFFF"/>
                    </a:gs>
                  </a:gsLst>
                  <a:lin ang="5400000" scaled="0"/>
                </a:gradFill>
                <a:latin typeface="Segoe UI Light" pitchFamily="34" charset="0"/>
              </a:rPr>
              <a:t>Contoso</a:t>
            </a:r>
            <a:r>
              <a:rPr lang="en-US" sz="2399" dirty="0">
                <a:gradFill>
                  <a:gsLst>
                    <a:gs pos="0">
                      <a:srgbClr val="FFFFFF"/>
                    </a:gs>
                    <a:gs pos="100000">
                      <a:srgbClr val="FFFFFF"/>
                    </a:gs>
                  </a:gsLst>
                  <a:lin ang="5400000" scaled="0"/>
                </a:gradFill>
                <a:latin typeface="Segoe UI Light" pitchFamily="34" charset="0"/>
              </a:rPr>
              <a:t> HQ </a:t>
            </a:r>
            <a:r>
              <a:rPr lang="en-US" sz="1050" b="1" dirty="0">
                <a:solidFill>
                  <a:srgbClr val="FFFFFF">
                    <a:alpha val="99000"/>
                  </a:srgbClr>
                </a:solidFill>
              </a:rPr>
              <a:t>(10.0.0.0/16)</a:t>
            </a:r>
          </a:p>
        </p:txBody>
      </p:sp>
      <p:sp>
        <p:nvSpPr>
          <p:cNvPr id="4" name="Rectangle 3"/>
          <p:cNvSpPr/>
          <p:nvPr/>
        </p:nvSpPr>
        <p:spPr bwMode="auto">
          <a:xfrm>
            <a:off x="9280449" y="4075828"/>
            <a:ext cx="2340477" cy="234047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1800" dirty="0" err="1">
                <a:gradFill>
                  <a:gsLst>
                    <a:gs pos="0">
                      <a:srgbClr val="FFFFFF"/>
                    </a:gs>
                    <a:gs pos="100000">
                      <a:srgbClr val="FFFFFF"/>
                    </a:gs>
                  </a:gsLst>
                  <a:lin ang="5400000" scaled="0"/>
                </a:gradFill>
              </a:rPr>
              <a:t>Contoso</a:t>
            </a:r>
            <a:r>
              <a:rPr lang="en-US" sz="1800" dirty="0">
                <a:gradFill>
                  <a:gsLst>
                    <a:gs pos="0">
                      <a:srgbClr val="FFFFFF"/>
                    </a:gs>
                    <a:gs pos="100000">
                      <a:srgbClr val="FFFFFF"/>
                    </a:gs>
                  </a:gsLst>
                  <a:lin ang="5400000" scaled="0"/>
                </a:gradFill>
              </a:rPr>
              <a:t> Test in Windows Azure </a:t>
            </a:r>
            <a:r>
              <a:rPr lang="en-US" sz="1200" b="1" dirty="0">
                <a:solidFill>
                  <a:srgbClr val="FFFFFF">
                    <a:alpha val="99000"/>
                  </a:srgbClr>
                </a:solidFill>
              </a:rPr>
              <a:t>(10.2.0.0/16)</a:t>
            </a:r>
            <a:r>
              <a:rPr lang="en-US" sz="1200" b="1" dirty="0">
                <a:solidFill>
                  <a:srgbClr val="FFFFFF"/>
                </a:solidFill>
              </a:rPr>
              <a:t> </a:t>
            </a:r>
          </a:p>
        </p:txBody>
      </p:sp>
      <p:sp>
        <p:nvSpPr>
          <p:cNvPr id="5" name="Rectangle 4"/>
          <p:cNvSpPr/>
          <p:nvPr/>
        </p:nvSpPr>
        <p:spPr bwMode="auto">
          <a:xfrm>
            <a:off x="9280449" y="1461937"/>
            <a:ext cx="2340477" cy="23404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FFFF">
                    <a:alpha val="99000"/>
                  </a:srgbClr>
                </a:solidFill>
              </a:rPr>
              <a:t>(10.1.0.0/16)</a:t>
            </a:r>
          </a:p>
        </p:txBody>
      </p:sp>
      <p:sp>
        <p:nvSpPr>
          <p:cNvPr id="6" name="Freeform 40"/>
          <p:cNvSpPr>
            <a:spLocks noEditPoints="1"/>
          </p:cNvSpPr>
          <p:nvPr/>
        </p:nvSpPr>
        <p:spPr bwMode="black">
          <a:xfrm>
            <a:off x="10951075" y="4718882"/>
            <a:ext cx="547671" cy="527184"/>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 name="Freeform 128"/>
          <p:cNvSpPr>
            <a:spLocks noChangeAspect="1"/>
          </p:cNvSpPr>
          <p:nvPr/>
        </p:nvSpPr>
        <p:spPr bwMode="black">
          <a:xfrm>
            <a:off x="4091129" y="2548272"/>
            <a:ext cx="4954343" cy="273685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973269" y="3636623"/>
            <a:ext cx="355366" cy="711945"/>
          </a:xfrm>
          <a:prstGeom prst="rect">
            <a:avLst/>
          </a:prstGeom>
          <a:noFill/>
        </p:spPr>
      </p:pic>
      <p:sp>
        <p:nvSpPr>
          <p:cNvPr id="12" name="Rectangle 11"/>
          <p:cNvSpPr/>
          <p:nvPr/>
        </p:nvSpPr>
        <p:spPr>
          <a:xfrm>
            <a:off x="2744433" y="4275678"/>
            <a:ext cx="813043" cy="4247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088361" y="2613475"/>
            <a:ext cx="869595" cy="629127"/>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grpSp>
      <p:sp>
        <p:nvSpPr>
          <p:cNvPr id="16" name="Rectangle 15"/>
          <p:cNvSpPr/>
          <p:nvPr/>
        </p:nvSpPr>
        <p:spPr>
          <a:xfrm>
            <a:off x="2081537" y="3200735"/>
            <a:ext cx="885050" cy="2585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582101" y="3663165"/>
            <a:ext cx="838691" cy="931974"/>
            <a:chOff x="1731014" y="3451570"/>
            <a:chExt cx="839029" cy="932349"/>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grpSp>
        <p:sp>
          <p:nvSpPr>
            <p:cNvPr id="25" name="Rectangle 24"/>
            <p:cNvSpPr/>
            <p:nvPr/>
          </p:nvSpPr>
          <p:spPr>
            <a:xfrm>
              <a:off x="1731014" y="4125283"/>
              <a:ext cx="839029"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892733" y="2581665"/>
            <a:ext cx="732814" cy="629127"/>
          </a:xfrm>
          <a:prstGeom prst="rect">
            <a:avLst/>
          </a:prstGeom>
          <a:noFill/>
          <a:ln w="9525">
            <a:noFill/>
            <a:miter lim="800000"/>
            <a:headEnd/>
            <a:tailEnd/>
          </a:ln>
          <a:effectLst/>
        </p:spPr>
      </p:pic>
      <p:sp>
        <p:nvSpPr>
          <p:cNvPr id="29" name="Rectangle 28"/>
          <p:cNvSpPr/>
          <p:nvPr/>
        </p:nvSpPr>
        <p:spPr>
          <a:xfrm>
            <a:off x="913707" y="3168925"/>
            <a:ext cx="829458" cy="2585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34" name="Group 33"/>
          <p:cNvGrpSpPr/>
          <p:nvPr/>
        </p:nvGrpSpPr>
        <p:grpSpPr>
          <a:xfrm>
            <a:off x="1519085" y="4654119"/>
            <a:ext cx="964722" cy="993586"/>
            <a:chOff x="1809804" y="4442923"/>
            <a:chExt cx="965110" cy="993986"/>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789" y="5178273"/>
              <a:ext cx="826584"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2" tIns="41136" rIns="82272" bIns="41136" numCol="1" anchor="t" anchorCtr="0" compatLnSpc="1">
              <a:prstTxWarp prst="textNoShape">
                <a:avLst/>
              </a:prstTxWarp>
            </a:bodyPr>
            <a:lstStyle/>
            <a:p>
              <a:pPr defTabSz="1218743"/>
              <a:endParaRPr lang="en-US" sz="1600">
                <a:solidFill>
                  <a:srgbClr val="FFFFFF"/>
                </a:solidFill>
              </a:endParaRPr>
            </a:p>
          </p:txBody>
        </p:sp>
      </p:grpSp>
      <p:sp>
        <p:nvSpPr>
          <p:cNvPr id="36" name="Freeform 27"/>
          <p:cNvSpPr>
            <a:spLocks noChangeAspect="1" noEditPoints="1"/>
          </p:cNvSpPr>
          <p:nvPr/>
        </p:nvSpPr>
        <p:spPr bwMode="black">
          <a:xfrm>
            <a:off x="559192" y="369051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7" name="Freeform 27"/>
          <p:cNvSpPr>
            <a:spLocks noChangeAspect="1" noEditPoints="1"/>
          </p:cNvSpPr>
          <p:nvPr/>
        </p:nvSpPr>
        <p:spPr bwMode="black">
          <a:xfrm>
            <a:off x="559194" y="4167284"/>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8" name="Freeform 27"/>
          <p:cNvSpPr>
            <a:spLocks noChangeAspect="1" noEditPoints="1"/>
          </p:cNvSpPr>
          <p:nvPr/>
        </p:nvSpPr>
        <p:spPr bwMode="black">
          <a:xfrm>
            <a:off x="559194" y="464404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9" name="Freeform 27"/>
          <p:cNvSpPr>
            <a:spLocks noChangeAspect="1" noEditPoints="1"/>
          </p:cNvSpPr>
          <p:nvPr/>
        </p:nvSpPr>
        <p:spPr bwMode="black">
          <a:xfrm>
            <a:off x="559194" y="5120813"/>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60" name="Straight Arrow Connector 59"/>
          <p:cNvCxnSpPr>
            <a:stCxn id="92" idx="1"/>
            <a:endCxn id="10" idx="3"/>
          </p:cNvCxnSpPr>
          <p:nvPr/>
        </p:nvCxnSpPr>
        <p:spPr>
          <a:xfrm flipH="1">
            <a:off x="3328636" y="3349461"/>
            <a:ext cx="6254737" cy="643136"/>
          </a:xfrm>
          <a:prstGeom prst="straightConnector1">
            <a:avLst/>
          </a:prstGeom>
          <a:ln w="5715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9311568" y="4621561"/>
            <a:ext cx="1074717" cy="993586"/>
            <a:chOff x="1720507" y="4442923"/>
            <a:chExt cx="1075150" cy="993986"/>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507" y="5178273"/>
              <a:ext cx="1075150"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10174320" y="5063530"/>
            <a:ext cx="191230" cy="260551"/>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86" name="Straight Arrow Connector 85"/>
          <p:cNvCxnSpPr>
            <a:stCxn id="65" idx="1"/>
            <a:endCxn id="10" idx="3"/>
          </p:cNvCxnSpPr>
          <p:nvPr/>
        </p:nvCxnSpPr>
        <p:spPr>
          <a:xfrm flipH="1" flipV="1">
            <a:off x="3328637" y="3992598"/>
            <a:ext cx="6072193" cy="1070936"/>
          </a:xfrm>
          <a:prstGeom prst="straightConnector1">
            <a:avLst/>
          </a:prstGeom>
          <a:ln w="5715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31241">
            <a:off x="5513998" y="4557558"/>
            <a:ext cx="1507144" cy="286232"/>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S2S VPN tunnel</a:t>
            </a:r>
          </a:p>
        </p:txBody>
      </p:sp>
      <p:grpSp>
        <p:nvGrpSpPr>
          <p:cNvPr id="91" name="Group 90"/>
          <p:cNvGrpSpPr/>
          <p:nvPr/>
        </p:nvGrpSpPr>
        <p:grpSpPr>
          <a:xfrm>
            <a:off x="10277249" y="3070214"/>
            <a:ext cx="375913" cy="558493"/>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endParaRPr lang="en-US" sz="1600" dirty="0">
                  <a:gradFill>
                    <a:gsLst>
                      <a:gs pos="0">
                        <a:srgbClr val="FFFFFF"/>
                      </a:gs>
                      <a:gs pos="100000">
                        <a:srgbClr val="FFFFFF"/>
                      </a:gs>
                    </a:gsLst>
                    <a:lin ang="5400000" scaled="0"/>
                  </a:gradFill>
                </a:endParaRPr>
              </a:p>
            </p:txBody>
          </p:sp>
        </p:grpSp>
      </p:grpSp>
      <p:grpSp>
        <p:nvGrpSpPr>
          <p:cNvPr id="109" name="Group 108"/>
          <p:cNvGrpSpPr/>
          <p:nvPr/>
        </p:nvGrpSpPr>
        <p:grpSpPr>
          <a:xfrm>
            <a:off x="11003753" y="3070214"/>
            <a:ext cx="412007" cy="558493"/>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2" tIns="41136" rIns="82272" bIns="41136" numCol="1" anchor="t" anchorCtr="0" compatLnSpc="1">
              <a:prstTxWarp prst="textNoShape">
                <a:avLst/>
              </a:prstTxWarp>
            </a:bodyPr>
            <a:lstStyle/>
            <a:p>
              <a:pPr defTabSz="1218743"/>
              <a:endParaRPr lang="en-US" sz="1600">
                <a:solidFill>
                  <a:srgbClr val="FFFFFF"/>
                </a:solidFill>
              </a:endParaRPr>
            </a:p>
          </p:txBody>
        </p:sp>
      </p:grpSp>
      <p:sp>
        <p:nvSpPr>
          <p:cNvPr id="11" name="Rectangle 10"/>
          <p:cNvSpPr/>
          <p:nvPr/>
        </p:nvSpPr>
        <p:spPr>
          <a:xfrm>
            <a:off x="2197673" y="3812655"/>
            <a:ext cx="572272" cy="29084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50" b="1" dirty="0">
                <a:solidFill>
                  <a:srgbClr val="FFFFFF">
                    <a:alpha val="99000"/>
                  </a:srgbClr>
                </a:solidFill>
              </a:rPr>
              <a:t>10.0.0.10</a:t>
            </a:r>
          </a:p>
          <a:p>
            <a:pPr algn="ctr" defTabSz="913789" fontAlgn="base">
              <a:lnSpc>
                <a:spcPct val="90000"/>
              </a:lnSpc>
              <a:spcBef>
                <a:spcPct val="0"/>
              </a:spcBef>
              <a:spcAft>
                <a:spcPct val="0"/>
              </a:spcAft>
            </a:pPr>
            <a:r>
              <a:rPr lang="en-US" sz="1050" b="1" dirty="0">
                <a:solidFill>
                  <a:srgbClr val="FFFFFF">
                    <a:alpha val="99000"/>
                  </a:srgbClr>
                </a:solidFill>
              </a:rPr>
              <a:t>10.0.0.11</a:t>
            </a:r>
          </a:p>
        </p:txBody>
      </p:sp>
      <p:sp>
        <p:nvSpPr>
          <p:cNvPr id="82" name="Rectangle 81"/>
          <p:cNvSpPr/>
          <p:nvPr/>
        </p:nvSpPr>
        <p:spPr>
          <a:xfrm>
            <a:off x="2769651" y="3509920"/>
            <a:ext cx="880049" cy="145424"/>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50" b="1" dirty="0">
                <a:solidFill>
                  <a:srgbClr val="FFFFFF">
                    <a:alpha val="99000"/>
                  </a:srgbClr>
                </a:solidFill>
              </a:rPr>
              <a:t>131.57.23.120</a:t>
            </a:r>
          </a:p>
        </p:txBody>
      </p:sp>
      <p:grpSp>
        <p:nvGrpSpPr>
          <p:cNvPr id="46" name="Group 45"/>
          <p:cNvGrpSpPr/>
          <p:nvPr/>
        </p:nvGrpSpPr>
        <p:grpSpPr>
          <a:xfrm>
            <a:off x="9335920" y="5615043"/>
            <a:ext cx="2208130" cy="727399"/>
            <a:chOff x="9003494" y="5339445"/>
            <a:chExt cx="2209019" cy="727692"/>
          </a:xfrm>
        </p:grpSpPr>
        <p:sp>
          <p:nvSpPr>
            <p:cNvPr id="83" name="Rectangle 82"/>
            <p:cNvSpPr/>
            <p:nvPr/>
          </p:nvSpPr>
          <p:spPr bwMode="auto">
            <a:xfrm>
              <a:off x="9003494"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B4009E"/>
                  </a:solidFill>
                </a:rPr>
                <a:t>10.2.2.0/24</a:t>
              </a:r>
            </a:p>
          </p:txBody>
        </p:sp>
        <p:pic>
          <p:nvPicPr>
            <p:cNvPr id="26" name="Picture 25"/>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contrast="65000"/>
                      </a14:imgEffect>
                    </a14:imgLayer>
                  </a14:imgProps>
                </a:ex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B4009E"/>
                  </a:solidFill>
                </a:rPr>
                <a:t>10.2.3.0/24</a:t>
              </a:r>
            </a:p>
          </p:txBody>
        </p:sp>
        <p:pic>
          <p:nvPicPr>
            <p:cNvPr id="88" name="Picture 87"/>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583374" y="3070214"/>
            <a:ext cx="348424" cy="558493"/>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346623" y="2217216"/>
            <a:ext cx="2208130" cy="727399"/>
            <a:chOff x="9003494" y="5339445"/>
            <a:chExt cx="2209019" cy="727692"/>
          </a:xfrm>
        </p:grpSpPr>
        <p:sp>
          <p:nvSpPr>
            <p:cNvPr id="102" name="Rectangle 101"/>
            <p:cNvSpPr/>
            <p:nvPr/>
          </p:nvSpPr>
          <p:spPr bwMode="auto">
            <a:xfrm>
              <a:off x="9003494"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0072C6"/>
                  </a:solidFill>
                </a:rPr>
                <a:t>10.1.2.0/24</a:t>
              </a:r>
            </a:p>
          </p:txBody>
        </p:sp>
        <p:pic>
          <p:nvPicPr>
            <p:cNvPr id="103" name="Picture 102"/>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0072C6"/>
                  </a:solidFill>
                </a:rPr>
                <a:t>10.1.3.0/24</a:t>
              </a:r>
            </a:p>
          </p:txBody>
        </p:sp>
        <p:pic>
          <p:nvPicPr>
            <p:cNvPr id="105" name="Picture 104"/>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9335938" y="3639483"/>
            <a:ext cx="769441"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65.52.249.22</a:t>
            </a:r>
          </a:p>
        </p:txBody>
      </p:sp>
      <p:sp>
        <p:nvSpPr>
          <p:cNvPr id="107" name="Rectangle 106"/>
          <p:cNvSpPr/>
          <p:nvPr/>
        </p:nvSpPr>
        <p:spPr>
          <a:xfrm>
            <a:off x="10227964" y="3639483"/>
            <a:ext cx="474489"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10.1.0.4</a:t>
            </a:r>
          </a:p>
        </p:txBody>
      </p:sp>
      <p:sp>
        <p:nvSpPr>
          <p:cNvPr id="110" name="Rectangle 109"/>
          <p:cNvSpPr/>
          <p:nvPr/>
        </p:nvSpPr>
        <p:spPr>
          <a:xfrm>
            <a:off x="10972514" y="3639483"/>
            <a:ext cx="474489"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10.1.1.4</a:t>
            </a:r>
          </a:p>
        </p:txBody>
      </p:sp>
      <p:sp>
        <p:nvSpPr>
          <p:cNvPr id="72" name="Freeform 22"/>
          <p:cNvSpPr>
            <a:spLocks noEditPoints="1"/>
          </p:cNvSpPr>
          <p:nvPr/>
        </p:nvSpPr>
        <p:spPr bwMode="auto">
          <a:xfrm flipH="1">
            <a:off x="1467210" y="2889959"/>
            <a:ext cx="259920" cy="303939"/>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tx1"/>
          </a:solidFill>
          <a:ln>
            <a:solidFill>
              <a:schemeClr val="accent3"/>
            </a:solidFill>
          </a:ln>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77" name="Rectangle 76"/>
          <p:cNvSpPr/>
          <p:nvPr/>
        </p:nvSpPr>
        <p:spPr>
          <a:xfrm rot="21229321">
            <a:off x="5561139" y="3395654"/>
            <a:ext cx="1507144" cy="286232"/>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S2S VPN tunnel</a:t>
            </a:r>
          </a:p>
        </p:txBody>
      </p:sp>
      <p:grpSp>
        <p:nvGrpSpPr>
          <p:cNvPr id="7" name="Group 6"/>
          <p:cNvGrpSpPr/>
          <p:nvPr/>
        </p:nvGrpSpPr>
        <p:grpSpPr>
          <a:xfrm>
            <a:off x="5916002" y="1486822"/>
            <a:ext cx="3667372" cy="1862640"/>
            <a:chOff x="5916002" y="1486822"/>
            <a:chExt cx="3667372" cy="1862640"/>
          </a:xfrm>
        </p:grpSpPr>
        <p:sp>
          <p:nvSpPr>
            <p:cNvPr id="79" name="Freeform 27"/>
            <p:cNvSpPr>
              <a:spLocks noChangeAspect="1" noEditPoints="1"/>
            </p:cNvSpPr>
            <p:nvPr/>
          </p:nvSpPr>
          <p:spPr bwMode="black">
            <a:xfrm>
              <a:off x="6153934" y="1486822"/>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43" name="Straight Arrow Connector 42"/>
            <p:cNvCxnSpPr/>
            <p:nvPr/>
          </p:nvCxnSpPr>
          <p:spPr>
            <a:xfrm>
              <a:off x="6400598" y="2364005"/>
              <a:ext cx="3144855" cy="9854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Freeform 27"/>
            <p:cNvSpPr>
              <a:spLocks noChangeAspect="1" noEditPoints="1"/>
            </p:cNvSpPr>
            <p:nvPr/>
          </p:nvSpPr>
          <p:spPr bwMode="black">
            <a:xfrm>
              <a:off x="5916002" y="2137290"/>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115" name="Straight Arrow Connector 114"/>
            <p:cNvCxnSpPr>
              <a:endCxn id="92" idx="1"/>
            </p:cNvCxnSpPr>
            <p:nvPr/>
          </p:nvCxnSpPr>
          <p:spPr>
            <a:xfrm>
              <a:off x="6522641" y="1787396"/>
              <a:ext cx="3060733" cy="15620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7092723" y="1735606"/>
              <a:ext cx="1272784" cy="480131"/>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Point-to-Site</a:t>
              </a:r>
            </a:p>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VPNs</a:t>
              </a:r>
            </a:p>
          </p:txBody>
        </p:sp>
      </p:grpSp>
      <p:grpSp>
        <p:nvGrpSpPr>
          <p:cNvPr id="9" name="Group 8"/>
          <p:cNvGrpSpPr/>
          <p:nvPr/>
        </p:nvGrpSpPr>
        <p:grpSpPr>
          <a:xfrm>
            <a:off x="5389429" y="5063532"/>
            <a:ext cx="4011401" cy="1479290"/>
            <a:chOff x="5389429" y="5063532"/>
            <a:chExt cx="4011401" cy="1479290"/>
          </a:xfrm>
        </p:grpSpPr>
        <p:sp>
          <p:nvSpPr>
            <p:cNvPr id="81" name="Freeform 27"/>
            <p:cNvSpPr>
              <a:spLocks noChangeAspect="1" noEditPoints="1"/>
            </p:cNvSpPr>
            <p:nvPr/>
          </p:nvSpPr>
          <p:spPr bwMode="black">
            <a:xfrm>
              <a:off x="5389429" y="5797198"/>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4" name="Freeform 27"/>
            <p:cNvSpPr>
              <a:spLocks noChangeAspect="1" noEditPoints="1"/>
            </p:cNvSpPr>
            <p:nvPr/>
          </p:nvSpPr>
          <p:spPr bwMode="black">
            <a:xfrm>
              <a:off x="5809738" y="6214202"/>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5" name="Freeform 27"/>
            <p:cNvSpPr>
              <a:spLocks noChangeAspect="1" noEditPoints="1"/>
            </p:cNvSpPr>
            <p:nvPr/>
          </p:nvSpPr>
          <p:spPr bwMode="black">
            <a:xfrm>
              <a:off x="5919999" y="538858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117" name="Straight Arrow Connector 116"/>
            <p:cNvCxnSpPr>
              <a:endCxn id="65" idx="1"/>
            </p:cNvCxnSpPr>
            <p:nvPr/>
          </p:nvCxnSpPr>
          <p:spPr>
            <a:xfrm flipV="1">
              <a:off x="6364732" y="5063532"/>
              <a:ext cx="3036097" cy="4335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65" idx="1"/>
            </p:cNvCxnSpPr>
            <p:nvPr/>
          </p:nvCxnSpPr>
          <p:spPr>
            <a:xfrm flipV="1">
              <a:off x="5877011" y="5063532"/>
              <a:ext cx="3523819" cy="9380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65" idx="1"/>
            </p:cNvCxnSpPr>
            <p:nvPr/>
          </p:nvCxnSpPr>
          <p:spPr>
            <a:xfrm flipV="1">
              <a:off x="6267568" y="5063532"/>
              <a:ext cx="3133261" cy="13252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7263544" y="5837946"/>
              <a:ext cx="1272784" cy="480131"/>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Point-to-Site</a:t>
              </a:r>
            </a:p>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VPNs</a:t>
              </a:r>
            </a:p>
          </p:txBody>
        </p:sp>
      </p:grpSp>
      <p:pic>
        <p:nvPicPr>
          <p:cNvPr id="111" name="Picture 110">
            <a:extLst>
              <a:ext uri="{FF2B5EF4-FFF2-40B4-BE49-F238E27FC236}">
                <a16:creationId xmlns:a16="http://schemas.microsoft.com/office/drawing/2014/main" id="{7EE1470E-39D0-43AA-91D1-D3716B496D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025293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 name="Rectangle 286"/>
          <p:cNvSpPr/>
          <p:nvPr/>
        </p:nvSpPr>
        <p:spPr bwMode="auto">
          <a:xfrm>
            <a:off x="0" y="3146958"/>
            <a:ext cx="7100996" cy="121726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nvGrpSpPr>
          <p:cNvPr id="288" name="Group 287"/>
          <p:cNvGrpSpPr/>
          <p:nvPr/>
        </p:nvGrpSpPr>
        <p:grpSpPr>
          <a:xfrm>
            <a:off x="724336" y="1696591"/>
            <a:ext cx="6376660" cy="1185109"/>
            <a:chOff x="727391" y="2144295"/>
            <a:chExt cx="6506219" cy="1209188"/>
          </a:xfrm>
        </p:grpSpPr>
        <p:sp>
          <p:nvSpPr>
            <p:cNvPr id="25" name="TextBox 24"/>
            <p:cNvSpPr txBox="1"/>
            <p:nvPr/>
          </p:nvSpPr>
          <p:spPr>
            <a:xfrm>
              <a:off x="727391" y="2144295"/>
              <a:ext cx="3255673"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a:gradFill>
                    <a:gsLst>
                      <a:gs pos="0">
                        <a:srgbClr val="FFFFFF"/>
                      </a:gs>
                      <a:gs pos="100000">
                        <a:srgbClr val="FFFFFF"/>
                      </a:gs>
                    </a:gsLst>
                    <a:lin ang="5400000" scaled="0"/>
                  </a:gradFill>
                </a:rPr>
                <a:t>$50</a:t>
              </a:r>
              <a:endParaRPr lang="en-US" sz="5291" dirty="0">
                <a:gradFill>
                  <a:gsLst>
                    <a:gs pos="0">
                      <a:srgbClr val="FFFFFF"/>
                    </a:gs>
                    <a:gs pos="100000">
                      <a:srgbClr val="FFFFFF"/>
                    </a:gs>
                  </a:gsLst>
                  <a:lin ang="5400000" scaled="0"/>
                </a:gradFill>
              </a:endParaRPr>
            </a:p>
          </p:txBody>
        </p:sp>
        <p:sp>
          <p:nvSpPr>
            <p:cNvPr id="36" name="Rounded Rectangle 35"/>
            <p:cNvSpPr/>
            <p:nvPr/>
          </p:nvSpPr>
          <p:spPr bwMode="auto">
            <a:xfrm>
              <a:off x="2821376" y="2324573"/>
              <a:ext cx="4412234"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89" name="Group 288"/>
          <p:cNvGrpSpPr/>
          <p:nvPr/>
        </p:nvGrpSpPr>
        <p:grpSpPr>
          <a:xfrm>
            <a:off x="712906" y="3139611"/>
            <a:ext cx="5778960" cy="1185109"/>
            <a:chOff x="727391" y="3616634"/>
            <a:chExt cx="5896376" cy="1209188"/>
          </a:xfrm>
        </p:grpSpPr>
        <p:sp>
          <p:nvSpPr>
            <p:cNvPr id="37" name="TextBox 36"/>
            <p:cNvSpPr txBox="1"/>
            <p:nvPr/>
          </p:nvSpPr>
          <p:spPr>
            <a:xfrm>
              <a:off x="727391" y="3616634"/>
              <a:ext cx="4073267"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a:gradFill>
                    <a:gsLst>
                      <a:gs pos="0">
                        <a:srgbClr val="FFFFFF"/>
                      </a:gs>
                      <a:gs pos="100000">
                        <a:srgbClr val="FFFFFF"/>
                      </a:gs>
                    </a:gsLst>
                    <a:lin ang="5400000" scaled="0"/>
                  </a:gradFill>
                </a:rPr>
                <a:t>$100</a:t>
              </a:r>
              <a:endParaRPr lang="en-US" sz="5291" dirty="0">
                <a:gradFill>
                  <a:gsLst>
                    <a:gs pos="0">
                      <a:srgbClr val="FFFFFF"/>
                    </a:gs>
                    <a:gs pos="100000">
                      <a:srgbClr val="FFFFFF"/>
                    </a:gs>
                  </a:gsLst>
                  <a:lin ang="5400000" scaled="0"/>
                </a:gradFill>
              </a:endParaRPr>
            </a:p>
          </p:txBody>
        </p:sp>
        <p:sp>
          <p:nvSpPr>
            <p:cNvPr id="38" name="Rounded Rectangle 37"/>
            <p:cNvSpPr/>
            <p:nvPr/>
          </p:nvSpPr>
          <p:spPr bwMode="auto">
            <a:xfrm>
              <a:off x="2859451" y="4058726"/>
              <a:ext cx="3764316"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90" name="Group 289"/>
          <p:cNvGrpSpPr/>
          <p:nvPr/>
        </p:nvGrpSpPr>
        <p:grpSpPr>
          <a:xfrm>
            <a:off x="712907" y="4582630"/>
            <a:ext cx="5579478" cy="1403511"/>
            <a:chOff x="727391" y="5088973"/>
            <a:chExt cx="5692840" cy="1432028"/>
          </a:xfrm>
        </p:grpSpPr>
        <p:sp>
          <p:nvSpPr>
            <p:cNvPr id="39" name="TextBox 38"/>
            <p:cNvSpPr txBox="1"/>
            <p:nvPr/>
          </p:nvSpPr>
          <p:spPr>
            <a:xfrm>
              <a:off x="727391" y="5088973"/>
              <a:ext cx="4584712"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a:gradFill>
                    <a:gsLst>
                      <a:gs pos="0">
                        <a:srgbClr val="FFFFFF"/>
                      </a:gs>
                      <a:gs pos="100000">
                        <a:srgbClr val="FFFFFF"/>
                      </a:gs>
                    </a:gsLst>
                    <a:lin ang="5400000" scaled="0"/>
                  </a:gradFill>
                </a:rPr>
                <a:t>$150</a:t>
              </a:r>
              <a:endParaRPr lang="en-US" sz="5291" dirty="0">
                <a:gradFill>
                  <a:gsLst>
                    <a:gs pos="0">
                      <a:srgbClr val="FFFFFF"/>
                    </a:gs>
                    <a:gs pos="100000">
                      <a:srgbClr val="FFFFFF"/>
                    </a:gs>
                  </a:gsLst>
                  <a:lin ang="5400000" scaled="0"/>
                </a:gradFill>
              </a:endParaRPr>
            </a:p>
          </p:txBody>
        </p:sp>
        <p:sp>
          <p:nvSpPr>
            <p:cNvPr id="40" name="Rounded Rectangle 39"/>
            <p:cNvSpPr/>
            <p:nvPr/>
          </p:nvSpPr>
          <p:spPr bwMode="auto">
            <a:xfrm>
              <a:off x="2890093" y="5902079"/>
              <a:ext cx="3530138"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Ultimate</a:t>
              </a:r>
            </a:p>
            <a:p>
              <a:pPr defTabSz="913554" fontAlgn="base">
                <a:lnSpc>
                  <a:spcPct val="90000"/>
                </a:lnSpc>
                <a:spcBef>
                  <a:spcPct val="0"/>
                </a:spcBef>
                <a:spcAft>
                  <a:spcPct val="0"/>
                </a:spcAft>
              </a:pP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106" name="Straight Connector 105"/>
          <p:cNvCxnSpPr/>
          <p:nvPr/>
        </p:nvCxnSpPr>
        <p:spPr>
          <a:xfrm>
            <a:off x="7496283" y="3711766"/>
            <a:ext cx="4692542" cy="10259"/>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650893" y="1879471"/>
            <a:ext cx="3625533" cy="1688736"/>
            <a:chOff x="7697937" y="2653264"/>
            <a:chExt cx="3970536" cy="1849434"/>
          </a:xfrm>
        </p:grpSpPr>
        <p:grpSp>
          <p:nvGrpSpPr>
            <p:cNvPr id="5" name="Group 4"/>
            <p:cNvGrpSpPr/>
            <p:nvPr/>
          </p:nvGrpSpPr>
          <p:grpSpPr>
            <a:xfrm>
              <a:off x="7892427" y="2653264"/>
              <a:ext cx="1057619" cy="957010"/>
              <a:chOff x="7601351" y="1849769"/>
              <a:chExt cx="1775053" cy="1606196"/>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grpSp>
          <p:nvGrpSpPr>
            <p:cNvPr id="6" name="Group 5"/>
            <p:cNvGrpSpPr/>
            <p:nvPr/>
          </p:nvGrpSpPr>
          <p:grpSpPr>
            <a:xfrm>
              <a:off x="9180310" y="2653264"/>
              <a:ext cx="1057619" cy="957010"/>
              <a:chOff x="7601351" y="1849769"/>
              <a:chExt cx="1775053" cy="1606196"/>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grpSp>
          <p:nvGrpSpPr>
            <p:cNvPr id="7" name="Group 6"/>
            <p:cNvGrpSpPr/>
            <p:nvPr/>
          </p:nvGrpSpPr>
          <p:grpSpPr>
            <a:xfrm>
              <a:off x="10468194" y="2666298"/>
              <a:ext cx="1057619" cy="957010"/>
              <a:chOff x="7601351" y="1849769"/>
              <a:chExt cx="1775053" cy="160619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sp>
          <p:nvSpPr>
            <p:cNvPr id="8" name="TextBox 7"/>
            <p:cNvSpPr txBox="1"/>
            <p:nvPr/>
          </p:nvSpPr>
          <p:spPr>
            <a:xfrm>
              <a:off x="7697937" y="3894287"/>
              <a:ext cx="3970536" cy="608411"/>
            </a:xfrm>
            <a:prstGeom prst="rect">
              <a:avLst/>
            </a:prstGeom>
            <a:noFill/>
          </p:spPr>
          <p:txBody>
            <a:bodyPr wrap="square" lIns="179166" tIns="143334" rIns="179166" bIns="143334" rtlCol="0">
              <a:spAutoFit/>
            </a:bodyPr>
            <a:lstStyle/>
            <a:p>
              <a:pPr defTabSz="1218504">
                <a:lnSpc>
                  <a:spcPct val="90000"/>
                </a:lnSpc>
                <a:spcAft>
                  <a:spcPts val="588"/>
                </a:spcAft>
              </a:pPr>
              <a:r>
                <a:rPr lang="en-US" sz="1960" b="1" dirty="0">
                  <a:gradFill>
                    <a:gsLst>
                      <a:gs pos="0">
                        <a:srgbClr val="7FBA00"/>
                      </a:gs>
                      <a:gs pos="100000">
                        <a:srgbClr val="7FBA00"/>
                      </a:gs>
                    </a:gsLst>
                    <a:lin ang="5400000" scaled="0"/>
                  </a:gradFill>
                </a:rPr>
                <a:t>3</a:t>
              </a:r>
              <a:r>
                <a:rPr lang="en-US" sz="1960" dirty="0">
                  <a:solidFill>
                    <a:srgbClr val="FFC000"/>
                  </a:solidFill>
                </a:rPr>
                <a:t> </a:t>
              </a:r>
              <a:r>
                <a:rPr lang="en-US" sz="1960" dirty="0">
                  <a:gradFill>
                    <a:gsLst>
                      <a:gs pos="0">
                        <a:srgbClr val="FFFFFF"/>
                      </a:gs>
                      <a:gs pos="100000">
                        <a:srgbClr val="FFFFFF"/>
                      </a:gs>
                    </a:gsLst>
                    <a:lin ang="5400000" scaled="0"/>
                  </a:gradFill>
                </a:rPr>
                <a:t>VMs for </a:t>
              </a:r>
              <a:r>
                <a:rPr lang="en-US" sz="1960" b="1" dirty="0">
                  <a:gradFill>
                    <a:gsLst>
                      <a:gs pos="0">
                        <a:srgbClr val="7FBA00"/>
                      </a:gs>
                      <a:gs pos="100000">
                        <a:srgbClr val="7FBA00"/>
                      </a:gs>
                    </a:gsLst>
                    <a:lin ang="5400000" scaled="0"/>
                  </a:gradFill>
                </a:rPr>
                <a:t>16</a:t>
              </a:r>
              <a:r>
                <a:rPr lang="en-US" sz="1960" dirty="0">
                  <a:solidFill>
                    <a:srgbClr val="BDCD40"/>
                  </a:solidFill>
                </a:rPr>
                <a:t> </a:t>
              </a:r>
              <a:r>
                <a:rPr lang="en-US" sz="1960" dirty="0">
                  <a:gradFill>
                    <a:gsLst>
                      <a:gs pos="0">
                        <a:srgbClr val="FFFFFF"/>
                      </a:gs>
                      <a:gs pos="100000">
                        <a:srgbClr val="FFFFFF"/>
                      </a:gs>
                    </a:gsLst>
                    <a:lin ang="5400000" scaled="0"/>
                  </a:gradFill>
                </a:rPr>
                <a:t>hours a day</a:t>
              </a:r>
            </a:p>
          </p:txBody>
        </p:sp>
      </p:grpSp>
      <p:grpSp>
        <p:nvGrpSpPr>
          <p:cNvPr id="3" name="Group 2"/>
          <p:cNvGrpSpPr/>
          <p:nvPr/>
        </p:nvGrpSpPr>
        <p:grpSpPr>
          <a:xfrm>
            <a:off x="7650893" y="3980789"/>
            <a:ext cx="4751547" cy="1779788"/>
            <a:chOff x="7439162" y="4884693"/>
            <a:chExt cx="4848088" cy="1815949"/>
          </a:xfrm>
        </p:grpSpPr>
        <p:grpSp>
          <p:nvGrpSpPr>
            <p:cNvPr id="2" name="Group 1"/>
            <p:cNvGrpSpPr/>
            <p:nvPr/>
          </p:nvGrpSpPr>
          <p:grpSpPr>
            <a:xfrm>
              <a:off x="7621319" y="4884693"/>
              <a:ext cx="3923266" cy="1211306"/>
              <a:chOff x="7923603" y="2665416"/>
              <a:chExt cx="4733633" cy="1461506"/>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5201" y="2665416"/>
                <a:ext cx="1122035" cy="1461506"/>
              </a:xfrm>
              <a:prstGeom prst="rect">
                <a:avLst/>
              </a:prstGeom>
            </p:spPr>
          </p:pic>
          <p:grpSp>
            <p:nvGrpSpPr>
              <p:cNvPr id="153" name="Group 152"/>
              <p:cNvGrpSpPr/>
              <p:nvPr/>
            </p:nvGrpSpPr>
            <p:grpSpPr>
              <a:xfrm>
                <a:off x="10808515" y="3185504"/>
                <a:ext cx="538859" cy="538859"/>
                <a:chOff x="5773271" y="1992850"/>
                <a:chExt cx="539076" cy="539076"/>
              </a:xfrm>
              <a:solidFill>
                <a:srgbClr val="7FBA00"/>
              </a:solidFill>
            </p:grpSpPr>
            <p:sp>
              <p:nvSpPr>
                <p:cNvPr id="154" name="Rectangle 153"/>
                <p:cNvSpPr/>
                <p:nvPr/>
              </p:nvSpPr>
              <p:spPr bwMode="auto">
                <a:xfrm>
                  <a:off x="5991555" y="1992850"/>
                  <a:ext cx="102310" cy="5390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rot="5400000">
                  <a:off x="5991654" y="1992850"/>
                  <a:ext cx="102310" cy="5390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6" name="Group 155"/>
              <p:cNvGrpSpPr/>
              <p:nvPr/>
            </p:nvGrpSpPr>
            <p:grpSpPr>
              <a:xfrm>
                <a:off x="7923603" y="2722726"/>
                <a:ext cx="2634471" cy="1282267"/>
                <a:chOff x="7924287" y="998522"/>
                <a:chExt cx="4814754" cy="2343470"/>
              </a:xfrm>
            </p:grpSpPr>
            <p:pic>
              <p:nvPicPr>
                <p:cNvPr id="157" name="Picture 1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287" y="2212961"/>
                  <a:ext cx="1547702" cy="1129031"/>
                </a:xfrm>
                <a:prstGeom prst="rect">
                  <a:avLst/>
                </a:prstGeom>
              </p:spPr>
            </p:pic>
            <p:pic>
              <p:nvPicPr>
                <p:cNvPr id="158" name="Picture 1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287" y="998522"/>
                  <a:ext cx="1547702" cy="1129031"/>
                </a:xfrm>
                <a:prstGeom prst="rect">
                  <a:avLst/>
                </a:prstGeom>
              </p:spPr>
            </p:pic>
            <p:pic>
              <p:nvPicPr>
                <p:cNvPr id="160" name="Picture 1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3062" y="2212961"/>
                  <a:ext cx="1547702" cy="1129031"/>
                </a:xfrm>
                <a:prstGeom prst="rect">
                  <a:avLst/>
                </a:prstGeom>
              </p:spPr>
            </p:pic>
            <p:pic>
              <p:nvPicPr>
                <p:cNvPr id="161" name="Picture 1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3062" y="998522"/>
                  <a:ext cx="1547702" cy="1129031"/>
                </a:xfrm>
                <a:prstGeom prst="rect">
                  <a:avLst/>
                </a:prstGeom>
              </p:spPr>
            </p:pic>
            <p:pic>
              <p:nvPicPr>
                <p:cNvPr id="165" name="Picture 1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1339" y="2212961"/>
                  <a:ext cx="1547702" cy="1129031"/>
                </a:xfrm>
                <a:prstGeom prst="rect">
                  <a:avLst/>
                </a:prstGeom>
              </p:spPr>
            </p:pic>
            <p:pic>
              <p:nvPicPr>
                <p:cNvPr id="166" name="Picture 1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1339" y="998522"/>
                  <a:ext cx="1547702" cy="1129031"/>
                </a:xfrm>
                <a:prstGeom prst="rect">
                  <a:avLst/>
                </a:prstGeom>
              </p:spPr>
            </p:pic>
          </p:grpSp>
        </p:grpSp>
        <p:sp>
          <p:nvSpPr>
            <p:cNvPr id="164" name="TextBox 163"/>
            <p:cNvSpPr txBox="1"/>
            <p:nvPr/>
          </p:nvSpPr>
          <p:spPr>
            <a:xfrm>
              <a:off x="7439162" y="6128295"/>
              <a:ext cx="4848088" cy="572347"/>
            </a:xfrm>
            <a:prstGeom prst="rect">
              <a:avLst/>
            </a:prstGeom>
            <a:noFill/>
          </p:spPr>
          <p:txBody>
            <a:bodyPr wrap="square" lIns="179166" tIns="143334" rIns="179166" bIns="143334" rtlCol="0">
              <a:spAutoFit/>
            </a:bodyPr>
            <a:lstStyle/>
            <a:p>
              <a:pPr defTabSz="1218504">
                <a:lnSpc>
                  <a:spcPct val="90000"/>
                </a:lnSpc>
                <a:spcAft>
                  <a:spcPts val="588"/>
                </a:spcAft>
              </a:pPr>
              <a:r>
                <a:rPr lang="en-US" sz="1960" dirty="0">
                  <a:gradFill>
                    <a:gsLst>
                      <a:gs pos="0">
                        <a:srgbClr val="FFFFFF"/>
                      </a:gs>
                      <a:gs pos="100000">
                        <a:srgbClr val="FFFFFF"/>
                      </a:gs>
                    </a:gsLst>
                    <a:lin ang="5400000" scaled="0"/>
                  </a:gradFill>
                </a:rPr>
                <a:t>Up to </a:t>
              </a:r>
              <a:r>
                <a:rPr lang="en-US" sz="1960" b="1" dirty="0">
                  <a:gradFill>
                    <a:gsLst>
                      <a:gs pos="0">
                        <a:srgbClr val="7FBA00"/>
                      </a:gs>
                      <a:gs pos="100000">
                        <a:srgbClr val="7FBA00"/>
                      </a:gs>
                    </a:gsLst>
                    <a:lin ang="5400000" scaled="0"/>
                  </a:gradFill>
                </a:rPr>
                <a:t>500</a:t>
              </a:r>
              <a:r>
                <a:rPr lang="en-US" sz="1960" dirty="0">
                  <a:solidFill>
                    <a:srgbClr val="BDCD40"/>
                  </a:solidFill>
                </a:rPr>
                <a:t> </a:t>
              </a:r>
              <a:r>
                <a:rPr lang="en-US" sz="1960" dirty="0">
                  <a:gradFill>
                    <a:gsLst>
                      <a:gs pos="0">
                        <a:srgbClr val="FFFFFF"/>
                      </a:gs>
                      <a:gs pos="100000">
                        <a:srgbClr val="FFFFFF"/>
                      </a:gs>
                    </a:gsLst>
                    <a:lin ang="5400000" scaled="0"/>
                  </a:gradFill>
                </a:rPr>
                <a:t>web sites plus </a:t>
              </a:r>
              <a:r>
                <a:rPr lang="en-US" sz="1960" b="1" dirty="0">
                  <a:gradFill>
                    <a:gsLst>
                      <a:gs pos="0">
                        <a:srgbClr val="7FBA00"/>
                      </a:gs>
                      <a:gs pos="100000">
                        <a:srgbClr val="7FBA00"/>
                      </a:gs>
                    </a:gsLst>
                    <a:lin ang="5400000" scaled="0"/>
                  </a:gradFill>
                </a:rPr>
                <a:t>SQL DB</a:t>
              </a:r>
            </a:p>
          </p:txBody>
        </p:sp>
      </p:grpSp>
      <p:sp>
        <p:nvSpPr>
          <p:cNvPr id="15" name="Title 14"/>
          <p:cNvSpPr>
            <a:spLocks noGrp="1"/>
          </p:cNvSpPr>
          <p:nvPr>
            <p:ph type="title"/>
          </p:nvPr>
        </p:nvSpPr>
        <p:spPr/>
        <p:txBody>
          <a:bodyPr/>
          <a:lstStyle/>
          <a:p>
            <a:r>
              <a:rPr lang="en-US" dirty="0"/>
              <a:t>MSDN Credits with Windows Azure</a:t>
            </a:r>
          </a:p>
        </p:txBody>
      </p:sp>
      <p:sp>
        <p:nvSpPr>
          <p:cNvPr id="16" name="Rectangle 15"/>
          <p:cNvSpPr/>
          <p:nvPr/>
        </p:nvSpPr>
        <p:spPr>
          <a:xfrm>
            <a:off x="2879835" y="2340068"/>
            <a:ext cx="6092857" cy="689612"/>
          </a:xfrm>
          <a:prstGeom prst="rect">
            <a:avLst/>
          </a:prstGeom>
        </p:spPr>
        <p:txBody>
          <a:bodyPr>
            <a:sp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Professional</a:t>
            </a:r>
            <a:br>
              <a:rPr lang="en-US" sz="2352" b="1" dirty="0">
                <a:gradFill>
                  <a:gsLst>
                    <a:gs pos="0">
                      <a:srgbClr val="FFFFFF"/>
                    </a:gs>
                    <a:gs pos="100000">
                      <a:srgbClr val="FFFFFF"/>
                    </a:gs>
                  </a:gsLst>
                  <a:lin ang="5400000" scaled="0"/>
                </a:gradFill>
                <a:ea typeface="Segoe UI" pitchFamily="34" charset="0"/>
                <a:cs typeface="Segoe UI" pitchFamily="34" charset="0"/>
              </a:rPr>
            </a:br>
            <a:endParaRPr lang="en-US" sz="2352" dirty="0">
              <a:solidFill>
                <a:srgbClr val="FFFFFF"/>
              </a:solidFill>
            </a:endParaRPr>
          </a:p>
        </p:txBody>
      </p:sp>
      <p:sp>
        <p:nvSpPr>
          <p:cNvPr id="107" name="Rounded Rectangle 106"/>
          <p:cNvSpPr/>
          <p:nvPr/>
        </p:nvSpPr>
        <p:spPr bwMode="auto">
          <a:xfrm>
            <a:off x="2776624" y="3308439"/>
            <a:ext cx="4324372" cy="606597"/>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a:xfrm>
            <a:off x="2894455" y="3787775"/>
            <a:ext cx="6092857" cy="689612"/>
          </a:xfrm>
          <a:prstGeom prst="rect">
            <a:avLst/>
          </a:prstGeom>
        </p:spPr>
        <p:txBody>
          <a:bodyPr>
            <a:sp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Premium</a:t>
            </a:r>
            <a:br>
              <a:rPr lang="en-US" sz="2352" b="1" dirty="0">
                <a:gradFill>
                  <a:gsLst>
                    <a:gs pos="0">
                      <a:srgbClr val="FFFFFF"/>
                    </a:gs>
                    <a:gs pos="100000">
                      <a:srgbClr val="FFFFFF"/>
                    </a:gs>
                  </a:gsLst>
                  <a:lin ang="5400000" scaled="0"/>
                </a:gradFill>
                <a:ea typeface="Segoe UI" pitchFamily="34" charset="0"/>
                <a:cs typeface="Segoe UI" pitchFamily="34" charset="0"/>
              </a:rPr>
            </a:br>
            <a:endParaRPr lang="en-US" sz="2352" dirty="0">
              <a:solidFill>
                <a:srgbClr val="FFFFFF"/>
              </a:solidFill>
            </a:endParaRPr>
          </a:p>
        </p:txBody>
      </p:sp>
      <p:sp>
        <p:nvSpPr>
          <p:cNvPr id="109" name="Rounded Rectangle 108"/>
          <p:cNvSpPr/>
          <p:nvPr/>
        </p:nvSpPr>
        <p:spPr bwMode="auto">
          <a:xfrm>
            <a:off x="2832543" y="4784108"/>
            <a:ext cx="4324372" cy="606597"/>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7780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par>
                                <p:cTn id="8" presetID="10" presetClass="entr" presetSubtype="0"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2" presetClass="entr" presetSubtype="8" fill="hold" nodeType="withEffect">
                                  <p:stCondLst>
                                    <p:cond delay="250"/>
                                  </p:stCondLst>
                                  <p:childTnLst>
                                    <p:set>
                                      <p:cBhvr>
                                        <p:cTn id="12" dur="1" fill="hold">
                                          <p:stCondLst>
                                            <p:cond delay="0"/>
                                          </p:stCondLst>
                                        </p:cTn>
                                        <p:tgtEl>
                                          <p:spTgt spid="106"/>
                                        </p:tgtEl>
                                        <p:attrNameLst>
                                          <p:attrName>style.visibility</p:attrName>
                                        </p:attrNameLst>
                                      </p:cBhvr>
                                      <p:to>
                                        <p:strVal val="visible"/>
                                      </p:to>
                                    </p:set>
                                    <p:animEffect transition="in" filter="wipe(left)">
                                      <p:cBhvr>
                                        <p:cTn id="13" dur="500"/>
                                        <p:tgtEl>
                                          <p:spTgt spid="106"/>
                                        </p:tgtEl>
                                      </p:cBhvr>
                                    </p:animEffect>
                                  </p:childTnLst>
                                </p:cTn>
                              </p:par>
                              <p:par>
                                <p:cTn id="14" presetID="10" presetClass="entr" presetSubtype="0"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265363"/>
            <a:ext cx="12188825" cy="2216150"/>
          </a:xfrm>
        </p:spPr>
        <p:txBody>
          <a:bodyPr/>
          <a:lstStyle/>
          <a:p>
            <a:pPr algn="ctr"/>
            <a:r>
              <a:rPr lang="en-US" sz="8000" dirty="0"/>
              <a:t>focus on apps, </a:t>
            </a:r>
            <a:br>
              <a:rPr lang="en-US" sz="8000" dirty="0"/>
            </a:br>
            <a:r>
              <a:rPr lang="en-US" sz="8000" dirty="0"/>
              <a:t>not infrastructure</a:t>
            </a:r>
          </a:p>
        </p:txBody>
      </p:sp>
    </p:spTree>
    <p:extLst>
      <p:ext uri="{BB962C8B-B14F-4D97-AF65-F5344CB8AC3E}">
        <p14:creationId xmlns:p14="http://schemas.microsoft.com/office/powerpoint/2010/main" val="27827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SQL Database</a:t>
            </a:r>
          </a:p>
        </p:txBody>
      </p:sp>
      <p:sp>
        <p:nvSpPr>
          <p:cNvPr id="13" name="Content Placeholder 2"/>
          <p:cNvSpPr>
            <a:spLocks noGrp="1"/>
          </p:cNvSpPr>
          <p:nvPr>
            <p:ph type="body" sz="quarter" idx="10"/>
          </p:nvPr>
        </p:nvSpPr>
        <p:spPr>
          <a:xfrm>
            <a:off x="5131596" y="3271520"/>
            <a:ext cx="6222365" cy="1523494"/>
          </a:xfrm>
        </p:spPr>
        <p:txBody>
          <a:bodyPr/>
          <a:lstStyle/>
          <a:p>
            <a:pPr marL="460375" indent="-457200">
              <a:lnSpc>
                <a:spcPct val="100000"/>
              </a:lnSpc>
              <a:buFont typeface="Wingdings" pitchFamily="2" charset="2"/>
              <a:buChar char="ß"/>
            </a:pPr>
            <a:r>
              <a:rPr lang="en-US" sz="2800" dirty="0">
                <a:solidFill>
                  <a:schemeClr val="bg1">
                    <a:alpha val="99000"/>
                  </a:schemeClr>
                </a:solidFill>
              </a:rPr>
              <a:t>Relational SQL Server Engine in the Cloud</a:t>
            </a:r>
          </a:p>
          <a:p>
            <a:pPr marL="460375" indent="-457200">
              <a:lnSpc>
                <a:spcPct val="100000"/>
              </a:lnSpc>
              <a:buFont typeface="Wingdings" pitchFamily="2" charset="2"/>
              <a:buChar char="ß"/>
            </a:pPr>
            <a:r>
              <a:rPr lang="en-US" sz="2800" dirty="0">
                <a:solidFill>
                  <a:schemeClr val="bg1">
                    <a:alpha val="99000"/>
                  </a:schemeClr>
                </a:solidFill>
              </a:rPr>
              <a:t>Clustered for high availability</a:t>
            </a:r>
          </a:p>
          <a:p>
            <a:pPr marL="460375" indent="-457200">
              <a:lnSpc>
                <a:spcPct val="100000"/>
              </a:lnSpc>
              <a:buFont typeface="Wingdings" pitchFamily="2" charset="2"/>
              <a:buChar char="ß"/>
            </a:pPr>
            <a:r>
              <a:rPr lang="en-US" sz="2800" dirty="0">
                <a:solidFill>
                  <a:schemeClr val="bg1">
                    <a:alpha val="99000"/>
                  </a:schemeClr>
                </a:solidFill>
              </a:rPr>
              <a:t>Fully Managed Service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2186036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8526780" y="1474470"/>
            <a:ext cx="2858662" cy="1977390"/>
          </a:xfrm>
          <a:custGeom>
            <a:avLst/>
            <a:gdLst>
              <a:gd name="connsiteX0" fmla="*/ 0 w 2858662"/>
              <a:gd name="connsiteY0" fmla="*/ 0 h 1977390"/>
              <a:gd name="connsiteX1" fmla="*/ 560070 w 2858662"/>
              <a:gd name="connsiteY1" fmla="*/ 22860 h 1977390"/>
              <a:gd name="connsiteX2" fmla="*/ 674370 w 2858662"/>
              <a:gd name="connsiteY2" fmla="*/ 34290 h 1977390"/>
              <a:gd name="connsiteX3" fmla="*/ 845820 w 2858662"/>
              <a:gd name="connsiteY3" fmla="*/ 68580 h 1977390"/>
              <a:gd name="connsiteX4" fmla="*/ 1177290 w 2858662"/>
              <a:gd name="connsiteY4" fmla="*/ 125730 h 1977390"/>
              <a:gd name="connsiteX5" fmla="*/ 1268730 w 2858662"/>
              <a:gd name="connsiteY5" fmla="*/ 137160 h 1977390"/>
              <a:gd name="connsiteX6" fmla="*/ 1565910 w 2858662"/>
              <a:gd name="connsiteY6" fmla="*/ 217170 h 1977390"/>
              <a:gd name="connsiteX7" fmla="*/ 1725930 w 2858662"/>
              <a:gd name="connsiteY7" fmla="*/ 297180 h 1977390"/>
              <a:gd name="connsiteX8" fmla="*/ 1794510 w 2858662"/>
              <a:gd name="connsiteY8" fmla="*/ 342900 h 1977390"/>
              <a:gd name="connsiteX9" fmla="*/ 1954530 w 2858662"/>
              <a:gd name="connsiteY9" fmla="*/ 502920 h 1977390"/>
              <a:gd name="connsiteX10" fmla="*/ 2023110 w 2858662"/>
              <a:gd name="connsiteY10" fmla="*/ 594360 h 1977390"/>
              <a:gd name="connsiteX11" fmla="*/ 2068830 w 2858662"/>
              <a:gd name="connsiteY11" fmla="*/ 640080 h 1977390"/>
              <a:gd name="connsiteX12" fmla="*/ 2286000 w 2858662"/>
              <a:gd name="connsiteY12" fmla="*/ 914400 h 1977390"/>
              <a:gd name="connsiteX13" fmla="*/ 2366010 w 2858662"/>
              <a:gd name="connsiteY13" fmla="*/ 994410 h 1977390"/>
              <a:gd name="connsiteX14" fmla="*/ 2468880 w 2858662"/>
              <a:gd name="connsiteY14" fmla="*/ 1165860 h 1977390"/>
              <a:gd name="connsiteX15" fmla="*/ 2526030 w 2858662"/>
              <a:gd name="connsiteY15" fmla="*/ 1257300 h 1977390"/>
              <a:gd name="connsiteX16" fmla="*/ 2560320 w 2858662"/>
              <a:gd name="connsiteY16" fmla="*/ 1325880 h 1977390"/>
              <a:gd name="connsiteX17" fmla="*/ 2640330 w 2858662"/>
              <a:gd name="connsiteY17" fmla="*/ 1440180 h 1977390"/>
              <a:gd name="connsiteX18" fmla="*/ 2708910 w 2858662"/>
              <a:gd name="connsiteY18" fmla="*/ 1543050 h 1977390"/>
              <a:gd name="connsiteX19" fmla="*/ 2777490 w 2858662"/>
              <a:gd name="connsiteY19" fmla="*/ 1645920 h 1977390"/>
              <a:gd name="connsiteX20" fmla="*/ 2800350 w 2858662"/>
              <a:gd name="connsiteY20" fmla="*/ 1737360 h 1977390"/>
              <a:gd name="connsiteX21" fmla="*/ 2811780 w 2858662"/>
              <a:gd name="connsiteY21" fmla="*/ 1840230 h 1977390"/>
              <a:gd name="connsiteX22" fmla="*/ 2857500 w 2858662"/>
              <a:gd name="connsiteY22" fmla="*/ 1977390 h 197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8662" h="1977390">
                <a:moveTo>
                  <a:pt x="0" y="0"/>
                </a:moveTo>
                <a:cubicBezTo>
                  <a:pt x="327483" y="9097"/>
                  <a:pt x="323059" y="2250"/>
                  <a:pt x="560070" y="22860"/>
                </a:cubicBezTo>
                <a:cubicBezTo>
                  <a:pt x="598216" y="26177"/>
                  <a:pt x="636561" y="28241"/>
                  <a:pt x="674370" y="34290"/>
                </a:cubicBezTo>
                <a:cubicBezTo>
                  <a:pt x="731920" y="43498"/>
                  <a:pt x="788478" y="58154"/>
                  <a:pt x="845820" y="68580"/>
                </a:cubicBezTo>
                <a:lnTo>
                  <a:pt x="1177290" y="125730"/>
                </a:lnTo>
                <a:cubicBezTo>
                  <a:pt x="1207611" y="130647"/>
                  <a:pt x="1238508" y="131665"/>
                  <a:pt x="1268730" y="137160"/>
                </a:cubicBezTo>
                <a:cubicBezTo>
                  <a:pt x="1342728" y="150614"/>
                  <a:pt x="1494626" y="181528"/>
                  <a:pt x="1565910" y="217170"/>
                </a:cubicBezTo>
                <a:cubicBezTo>
                  <a:pt x="1619250" y="243840"/>
                  <a:pt x="1676310" y="264100"/>
                  <a:pt x="1725930" y="297180"/>
                </a:cubicBezTo>
                <a:cubicBezTo>
                  <a:pt x="1748790" y="312420"/>
                  <a:pt x="1772906" y="325926"/>
                  <a:pt x="1794510" y="342900"/>
                </a:cubicBezTo>
                <a:cubicBezTo>
                  <a:pt x="1870070" y="402268"/>
                  <a:pt x="1896293" y="430123"/>
                  <a:pt x="1954530" y="502920"/>
                </a:cubicBezTo>
                <a:cubicBezTo>
                  <a:pt x="1978331" y="532671"/>
                  <a:pt x="1998719" y="565091"/>
                  <a:pt x="2023110" y="594360"/>
                </a:cubicBezTo>
                <a:cubicBezTo>
                  <a:pt x="2036908" y="610917"/>
                  <a:pt x="2055269" y="623328"/>
                  <a:pt x="2068830" y="640080"/>
                </a:cubicBezTo>
                <a:cubicBezTo>
                  <a:pt x="2091033" y="667507"/>
                  <a:pt x="2227996" y="856396"/>
                  <a:pt x="2286000" y="914400"/>
                </a:cubicBezTo>
                <a:cubicBezTo>
                  <a:pt x="2358001" y="986401"/>
                  <a:pt x="2280785" y="863295"/>
                  <a:pt x="2366010" y="994410"/>
                </a:cubicBezTo>
                <a:cubicBezTo>
                  <a:pt x="2402332" y="1050290"/>
                  <a:pt x="2434227" y="1108930"/>
                  <a:pt x="2468880" y="1165860"/>
                </a:cubicBezTo>
                <a:cubicBezTo>
                  <a:pt x="2487569" y="1196563"/>
                  <a:pt x="2509956" y="1225151"/>
                  <a:pt x="2526030" y="1257300"/>
                </a:cubicBezTo>
                <a:cubicBezTo>
                  <a:pt x="2537460" y="1280160"/>
                  <a:pt x="2546774" y="1304207"/>
                  <a:pt x="2560320" y="1325880"/>
                </a:cubicBezTo>
                <a:cubicBezTo>
                  <a:pt x="2584969" y="1365318"/>
                  <a:pt x="2613858" y="1401942"/>
                  <a:pt x="2640330" y="1440180"/>
                </a:cubicBezTo>
                <a:cubicBezTo>
                  <a:pt x="2655026" y="1461407"/>
                  <a:pt x="2702379" y="1534886"/>
                  <a:pt x="2708910" y="1543050"/>
                </a:cubicBezTo>
                <a:cubicBezTo>
                  <a:pt x="2750397" y="1594908"/>
                  <a:pt x="2754111" y="1591368"/>
                  <a:pt x="2777490" y="1645920"/>
                </a:cubicBezTo>
                <a:cubicBezTo>
                  <a:pt x="2788887" y="1672513"/>
                  <a:pt x="2796516" y="1710525"/>
                  <a:pt x="2800350" y="1737360"/>
                </a:cubicBezTo>
                <a:cubicBezTo>
                  <a:pt x="2805229" y="1771514"/>
                  <a:pt x="2800870" y="1807499"/>
                  <a:pt x="2811780" y="1840230"/>
                </a:cubicBezTo>
                <a:cubicBezTo>
                  <a:pt x="2870180" y="2015431"/>
                  <a:pt x="2857500" y="1808448"/>
                  <a:pt x="2857500" y="197739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itle 21"/>
          <p:cNvSpPr>
            <a:spLocks noGrp="1"/>
          </p:cNvSpPr>
          <p:nvPr>
            <p:ph type="title"/>
          </p:nvPr>
        </p:nvSpPr>
        <p:spPr>
          <a:xfrm>
            <a:off x="918213" y="392500"/>
            <a:ext cx="11149013" cy="747897"/>
          </a:xfrm>
        </p:spPr>
        <p:txBody>
          <a:bodyPr/>
          <a:lstStyle/>
          <a:p>
            <a:r>
              <a:rPr lang="en-US" dirty="0" err="1"/>
              <a:t>Dev</a:t>
            </a:r>
            <a:r>
              <a:rPr lang="en-US" dirty="0"/>
              <a:t>/Ops Workflow</a:t>
            </a:r>
          </a:p>
        </p:txBody>
      </p:sp>
      <p:grpSp>
        <p:nvGrpSpPr>
          <p:cNvPr id="2" name="Group 1"/>
          <p:cNvGrpSpPr/>
          <p:nvPr/>
        </p:nvGrpSpPr>
        <p:grpSpPr>
          <a:xfrm>
            <a:off x="622398" y="1950351"/>
            <a:ext cx="5412642" cy="3718930"/>
            <a:chOff x="307537" y="1744610"/>
            <a:chExt cx="7054393" cy="4645257"/>
          </a:xfrm>
        </p:grpSpPr>
        <p:sp>
          <p:nvSpPr>
            <p:cNvPr id="4" name="Oval 3"/>
            <p:cNvSpPr/>
            <p:nvPr/>
          </p:nvSpPr>
          <p:spPr bwMode="auto">
            <a:xfrm>
              <a:off x="1808382" y="2412227"/>
              <a:ext cx="4055165" cy="3302773"/>
            </a:xfrm>
            <a:prstGeom prst="ellipse">
              <a:avLst/>
            </a:prstGeom>
            <a:noFill/>
            <a:ln w="57150">
              <a:solidFill>
                <a:schemeClr val="bg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extBox 4"/>
            <p:cNvSpPr txBox="1"/>
            <p:nvPr/>
          </p:nvSpPr>
          <p:spPr>
            <a:xfrm>
              <a:off x="2963104" y="1744610"/>
              <a:ext cx="1948158" cy="553592"/>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Develop</a:t>
              </a:r>
            </a:p>
          </p:txBody>
        </p:sp>
        <p:sp>
          <p:nvSpPr>
            <p:cNvPr id="11" name="TextBox 10"/>
            <p:cNvSpPr txBox="1"/>
            <p:nvPr/>
          </p:nvSpPr>
          <p:spPr>
            <a:xfrm>
              <a:off x="6077924" y="3628950"/>
              <a:ext cx="1284006"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Deploy</a:t>
              </a:r>
            </a:p>
          </p:txBody>
        </p:sp>
        <p:sp>
          <p:nvSpPr>
            <p:cNvPr id="12" name="TextBox 11"/>
            <p:cNvSpPr txBox="1"/>
            <p:nvPr/>
          </p:nvSpPr>
          <p:spPr>
            <a:xfrm>
              <a:off x="3113951" y="5946669"/>
              <a:ext cx="1468351"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Operate</a:t>
              </a:r>
            </a:p>
          </p:txBody>
        </p:sp>
        <p:sp>
          <p:nvSpPr>
            <p:cNvPr id="13" name="TextBox 12"/>
            <p:cNvSpPr txBox="1"/>
            <p:nvPr/>
          </p:nvSpPr>
          <p:spPr>
            <a:xfrm>
              <a:off x="307537" y="3657504"/>
              <a:ext cx="991425"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chemeClr val="bg1"/>
                  </a:solidFill>
                </a:rPr>
                <a:t>Learn</a:t>
              </a:r>
            </a:p>
          </p:txBody>
        </p:sp>
        <p:cxnSp>
          <p:nvCxnSpPr>
            <p:cNvPr id="28" name="Straight Connector 27"/>
            <p:cNvCxnSpPr>
              <a:stCxn id="4" idx="7"/>
            </p:cNvCxnSpPr>
            <p:nvPr/>
          </p:nvCxnSpPr>
          <p:spPr>
            <a:xfrm flipV="1">
              <a:off x="5269682" y="2583180"/>
              <a:ext cx="0" cy="31272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7"/>
            </p:cNvCxnSpPr>
            <p:nvPr/>
          </p:nvCxnSpPr>
          <p:spPr>
            <a:xfrm flipH="1">
              <a:off x="4934240" y="2895907"/>
              <a:ext cx="3354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69682" y="5261484"/>
              <a:ext cx="32327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269682" y="4907280"/>
              <a:ext cx="9626" cy="35420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97963" y="5124324"/>
              <a:ext cx="147868" cy="32778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307589" y="5084382"/>
              <a:ext cx="292119" cy="39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061204" y="2895907"/>
              <a:ext cx="30106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371897" y="2895907"/>
              <a:ext cx="60595" cy="25877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 Placeholder 1"/>
          <p:cNvSpPr>
            <a:spLocks noGrp="1"/>
          </p:cNvSpPr>
          <p:nvPr>
            <p:ph type="body" sz="quarter" idx="10"/>
          </p:nvPr>
        </p:nvSpPr>
        <p:spPr>
          <a:xfrm>
            <a:off x="7541133" y="2315463"/>
            <a:ext cx="3964916" cy="2340641"/>
          </a:xfrm>
        </p:spPr>
        <p:txBody>
          <a:bodyPr/>
          <a:lstStyle/>
          <a:p>
            <a:pPr marL="574675" indent="-571500">
              <a:buFont typeface="Wingdings" panose="05000000000000000000" pitchFamily="2" charset="2"/>
              <a:buChar char="ü"/>
            </a:pPr>
            <a:r>
              <a:rPr lang="en-US" sz="3600" dirty="0"/>
              <a:t>Repeatable</a:t>
            </a:r>
          </a:p>
          <a:p>
            <a:pPr marL="574675" indent="-571500">
              <a:buFont typeface="Wingdings" panose="05000000000000000000" pitchFamily="2" charset="2"/>
              <a:buChar char="ü"/>
            </a:pPr>
            <a:r>
              <a:rPr lang="en-US" sz="3600" dirty="0"/>
              <a:t>Reliable</a:t>
            </a:r>
          </a:p>
          <a:p>
            <a:pPr marL="574675" indent="-571500">
              <a:buFont typeface="Wingdings" panose="05000000000000000000" pitchFamily="2" charset="2"/>
              <a:buChar char="ü"/>
            </a:pPr>
            <a:r>
              <a:rPr lang="en-US" sz="3600" dirty="0"/>
              <a:t>Predictable</a:t>
            </a:r>
          </a:p>
          <a:p>
            <a:pPr marL="574675" indent="-571500">
              <a:buFont typeface="Wingdings" panose="05000000000000000000" pitchFamily="2" charset="2"/>
              <a:buChar char="ü"/>
            </a:pPr>
            <a:r>
              <a:rPr lang="en-US" sz="3600" dirty="0"/>
              <a:t>Low Cycle Time</a:t>
            </a:r>
          </a:p>
        </p:txBody>
      </p:sp>
      <p:pic>
        <p:nvPicPr>
          <p:cNvPr id="19" name="Picture 18">
            <a:extLst>
              <a:ext uri="{FF2B5EF4-FFF2-40B4-BE49-F238E27FC236}">
                <a16:creationId xmlns:a16="http://schemas.microsoft.com/office/drawing/2014/main" id="{B93ABAEF-EDF4-491E-907B-61507CBC5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7886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500"/>
                                        <p:tgtEl>
                                          <p:spTgt spid="1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fade">
                                      <p:cBhvr>
                                        <p:cTn id="15" dur="500"/>
                                        <p:tgtEl>
                                          <p:spTgt spid="1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893"/>
            <a:ext cx="12188825" cy="523084"/>
          </a:xfrm>
          <a:prstGeom prst="rect">
            <a:avLst/>
          </a:prstGeom>
          <a:noFill/>
        </p:spPr>
        <p:txBody>
          <a:bodyPr wrap="squar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1" y="5881051"/>
            <a:ext cx="12188825" cy="646163"/>
          </a:xfrm>
          <a:prstGeom prst="rect">
            <a:avLst/>
          </a:prstGeom>
          <a:noFill/>
        </p:spPr>
        <p:txBody>
          <a:bodyPr wrap="square" rtlCol="0">
            <a:spAutoFit/>
          </a:bodyPr>
          <a:lstStyle/>
          <a:p>
            <a:pPr algn="ctr" defTabSz="914126"/>
            <a:r>
              <a:rPr lang="en-US" sz="3599" dirty="0">
                <a:solidFill>
                  <a:srgbClr val="000000"/>
                </a:solidFill>
                <a:latin typeface="Segoe UI Light" panose="020B0502040204020203" pitchFamily="34" charset="0"/>
                <a:cs typeface="Segoe UI Light" panose="020B0502040204020203" pitchFamily="34" charset="0"/>
              </a:rPr>
              <a:t>{Curitiba - PR}</a:t>
            </a:r>
          </a:p>
        </p:txBody>
      </p:sp>
      <p:pic>
        <p:nvPicPr>
          <p:cNvPr id="1026" name="Picture 2" descr="https://global.azurebootcamp.net/wp-content/uploads/2014/11/logo-2018-762x67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22" y="523977"/>
            <a:ext cx="5675981" cy="504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36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109" y="2281272"/>
            <a:ext cx="7205455" cy="747897"/>
          </a:xfrm>
        </p:spPr>
        <p:txBody>
          <a:bodyPr/>
          <a:lstStyle/>
          <a:p>
            <a:pPr>
              <a:tabLst>
                <a:tab pos="1089025" algn="l"/>
              </a:tabLst>
            </a:pPr>
            <a:r>
              <a:rPr lang="en-US" dirty="0"/>
              <a:t>Storage</a:t>
            </a:r>
          </a:p>
        </p:txBody>
      </p:sp>
      <p:sp>
        <p:nvSpPr>
          <p:cNvPr id="3" name="Content Placeholder 2"/>
          <p:cNvSpPr>
            <a:spLocks noGrp="1"/>
          </p:cNvSpPr>
          <p:nvPr>
            <p:ph type="body" sz="quarter" idx="10"/>
          </p:nvPr>
        </p:nvSpPr>
        <p:spPr>
          <a:xfrm>
            <a:off x="4430109" y="3197088"/>
            <a:ext cx="7217605" cy="2108269"/>
          </a:xfrm>
        </p:spPr>
        <p:txBody>
          <a:bodyPr/>
          <a:lstStyle/>
          <a:p>
            <a:pPr marL="460375" lvl="0" indent="-457200">
              <a:lnSpc>
                <a:spcPct val="100000"/>
              </a:lnSpc>
              <a:spcAft>
                <a:spcPts val="1000"/>
              </a:spcAft>
              <a:buFont typeface="Wingdings" panose="05000000000000000000" pitchFamily="2" charset="2"/>
              <a:buChar char="ß"/>
            </a:pPr>
            <a:r>
              <a:rPr lang="en-US" sz="2800" dirty="0">
                <a:solidFill>
                  <a:schemeClr val="bg1">
                    <a:alpha val="99000"/>
                  </a:schemeClr>
                </a:solidFill>
              </a:rPr>
              <a:t>Highly scalable, durable, available storage system</a:t>
            </a:r>
          </a:p>
          <a:p>
            <a:pPr marL="460375" indent="-457200">
              <a:lnSpc>
                <a:spcPct val="100000"/>
              </a:lnSpc>
              <a:spcAft>
                <a:spcPts val="1000"/>
              </a:spcAft>
              <a:buFont typeface="Wingdings" panose="05000000000000000000" pitchFamily="2" charset="2"/>
              <a:buChar char="ß"/>
            </a:pPr>
            <a:r>
              <a:rPr lang="en-US" sz="2800" dirty="0">
                <a:solidFill>
                  <a:schemeClr val="bg1">
                    <a:alpha val="99000"/>
                  </a:schemeClr>
                </a:solidFill>
              </a:rPr>
              <a:t>Blobs can be exposed over http (JSON + CORS)</a:t>
            </a:r>
          </a:p>
          <a:p>
            <a:pPr marL="460375" indent="-457200">
              <a:lnSpc>
                <a:spcPct val="100000"/>
              </a:lnSpc>
              <a:spcAft>
                <a:spcPts val="1000"/>
              </a:spcAft>
              <a:buFont typeface="Wingdings" panose="05000000000000000000" pitchFamily="2" charset="2"/>
              <a:buChar char="ß"/>
              <a:tabLst>
                <a:tab pos="1828800" algn="l"/>
              </a:tabLst>
            </a:pPr>
            <a:r>
              <a:rPr lang="en-US" sz="2800" dirty="0">
                <a:solidFill>
                  <a:schemeClr val="bg1">
                    <a:alpha val="99000"/>
                  </a:schemeClr>
                </a:solidFill>
              </a:rPr>
              <a:t>Optionally enable client apps short term access</a:t>
            </a:r>
          </a:p>
          <a:p>
            <a:pPr marL="460375" indent="-457200">
              <a:lnSpc>
                <a:spcPct val="100000"/>
              </a:lnSpc>
              <a:spcAft>
                <a:spcPts val="1000"/>
              </a:spcAft>
              <a:buFont typeface="Wingdings" panose="05000000000000000000" pitchFamily="2" charset="2"/>
              <a:buChar char="ß"/>
              <a:tabLst>
                <a:tab pos="1828800" algn="l"/>
              </a:tabLst>
            </a:pPr>
            <a:r>
              <a:rPr lang="en-US" sz="2800" dirty="0">
                <a:solidFill>
                  <a:schemeClr val="bg1">
                    <a:alpha val="99000"/>
                  </a:schemeClr>
                </a:solidFill>
              </a:rPr>
              <a:t>Import / Export Service with Physical Drives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0" y="1974005"/>
            <a:ext cx="3212327" cy="2909990"/>
          </a:xfrm>
          <a:prstGeom prst="rect">
            <a:avLst/>
          </a:prstGeom>
        </p:spPr>
      </p:pic>
      <p:pic>
        <p:nvPicPr>
          <p:cNvPr id="5" name="Picture 4">
            <a:extLst>
              <a:ext uri="{FF2B5EF4-FFF2-40B4-BE49-F238E27FC236}">
                <a16:creationId xmlns:a16="http://schemas.microsoft.com/office/drawing/2014/main" id="{95F3969D-A4B6-4956-8779-4F9194285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63336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18240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a:t>Active Directory</a:t>
            </a:r>
          </a:p>
        </p:txBody>
      </p:sp>
      <p:sp>
        <p:nvSpPr>
          <p:cNvPr id="13" name="Content Placeholder 2"/>
          <p:cNvSpPr>
            <a:spLocks noGrp="1"/>
          </p:cNvSpPr>
          <p:nvPr>
            <p:ph type="body" sz="quarter" idx="10"/>
          </p:nvPr>
        </p:nvSpPr>
        <p:spPr>
          <a:xfrm>
            <a:off x="5138669" y="2739888"/>
            <a:ext cx="6380255" cy="2069797"/>
          </a:xfrm>
        </p:spPr>
        <p:txBody>
          <a:bodyPr/>
          <a:lstStyle/>
          <a:p>
            <a:pPr marL="460375" indent="-457200">
              <a:lnSpc>
                <a:spcPct val="100000"/>
              </a:lnSpc>
              <a:buFont typeface="Wingdings" pitchFamily="2" charset="2"/>
              <a:buChar char="ß"/>
            </a:pPr>
            <a:r>
              <a:rPr lang="en-US" sz="2800" dirty="0"/>
              <a:t>Active Directory in the Cloud</a:t>
            </a:r>
          </a:p>
          <a:p>
            <a:pPr marL="460375" indent="-457200">
              <a:lnSpc>
                <a:spcPct val="100000"/>
              </a:lnSpc>
              <a:buFont typeface="Wingdings" pitchFamily="2" charset="2"/>
              <a:buChar char="ß"/>
            </a:pPr>
            <a:r>
              <a:rPr lang="en-US" sz="2800" dirty="0"/>
              <a:t>Integrate with on-premises Active Directory</a:t>
            </a:r>
          </a:p>
          <a:p>
            <a:pPr marL="460375" indent="-457200">
              <a:lnSpc>
                <a:spcPct val="100000"/>
              </a:lnSpc>
              <a:buFont typeface="Wingdings" pitchFamily="2" charset="2"/>
              <a:buChar char="ß"/>
            </a:pPr>
            <a:r>
              <a:rPr lang="en-US" sz="2800" dirty="0"/>
              <a:t>Enable single sign-on within your apps</a:t>
            </a:r>
          </a:p>
          <a:p>
            <a:pPr marL="460375" indent="-457200">
              <a:lnSpc>
                <a:spcPct val="100000"/>
              </a:lnSpc>
              <a:buFont typeface="Wingdings" pitchFamily="2" charset="2"/>
              <a:buChar char="ß"/>
            </a:pPr>
            <a:r>
              <a:rPr lang="en-US" sz="2800" dirty="0"/>
              <a:t>Supports SAML, WS-Fed, and </a:t>
            </a:r>
            <a:r>
              <a:rPr lang="en-US" sz="2800" dirty="0" err="1"/>
              <a:t>OAuth</a:t>
            </a:r>
            <a:r>
              <a:rPr lang="en-US" sz="2800" dirty="0"/>
              <a:t> 2.0</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70" y="1695895"/>
            <a:ext cx="3208438" cy="3208438"/>
          </a:xfrm>
          <a:prstGeom prst="rect">
            <a:avLst/>
          </a:prstGeom>
        </p:spPr>
      </p:pic>
      <p:pic>
        <p:nvPicPr>
          <p:cNvPr id="5" name="Picture 4">
            <a:extLst>
              <a:ext uri="{FF2B5EF4-FFF2-40B4-BE49-F238E27FC236}">
                <a16:creationId xmlns:a16="http://schemas.microsoft.com/office/drawing/2014/main" id="{28354A63-2870-48D7-899D-F0B01B76B7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57745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2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1"/>
            </p:custDataLst>
          </p:nvPr>
        </p:nvSpPr>
        <p:spPr bwMode="auto">
          <a:xfrm>
            <a:off x="2830882" y="4244061"/>
            <a:ext cx="5616630" cy="2051165"/>
          </a:xfrm>
          <a:prstGeom prst="ellipse">
            <a:avLst/>
          </a:prstGeom>
          <a:solidFill>
            <a:schemeClr val="tx1">
              <a:lumMod val="90000"/>
              <a:lumOff val="10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09" tIns="54855" rIns="109709" bIns="54855" numCol="1" rtlCol="0" anchor="ctr" anchorCtr="0" compatLnSpc="1">
            <a:prstTxWarp prst="textNoShape">
              <a:avLst/>
            </a:prstTxWarp>
          </a:bodyPr>
          <a:lstStyle/>
          <a:p>
            <a:pPr algn="ctr" defTabSz="1096737" fontAlgn="base">
              <a:spcBef>
                <a:spcPct val="0"/>
              </a:spcBef>
              <a:spcAft>
                <a:spcPct val="0"/>
              </a:spcAft>
            </a:pPr>
            <a:endParaRPr lang="en-US" sz="2699" dirty="0">
              <a:solidFill>
                <a:srgbClr val="595959"/>
              </a:solidFill>
            </a:endParaRPr>
          </a:p>
        </p:txBody>
      </p:sp>
      <p:grpSp>
        <p:nvGrpSpPr>
          <p:cNvPr id="30" name="Group 29"/>
          <p:cNvGrpSpPr/>
          <p:nvPr/>
        </p:nvGrpSpPr>
        <p:grpSpPr>
          <a:xfrm>
            <a:off x="4976550" y="4401280"/>
            <a:ext cx="808741" cy="523348"/>
            <a:chOff x="1840649" y="4818296"/>
            <a:chExt cx="966161" cy="691914"/>
          </a:xfrm>
        </p:grpSpPr>
        <p:sp>
          <p:nvSpPr>
            <p:cNvPr id="31" name="Freeform 30"/>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2" name="Freeform 31"/>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3" name="Oval 32"/>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4" name="Oval 33"/>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5" name="Oval 34"/>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6" name="Oval 35"/>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7" name="Oval 36"/>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8" name="Oval 37"/>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9" name="Oval 38"/>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0" name="Oval 39"/>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1" name="Arc 40"/>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2" name="Arc 41"/>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3" name="Arc 42"/>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44" name="Straight Connector 43"/>
            <p:cNvCxnSpPr>
              <a:stCxn id="33" idx="4"/>
              <a:endCxn id="35"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45" name="Oval 44"/>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6" name="Straight Connector 45"/>
            <p:cNvCxnSpPr>
              <a:stCxn id="34" idx="4"/>
              <a:endCxn id="36"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47" name="Oval 46"/>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8" name="Straight Connector 47"/>
            <p:cNvCxnSpPr>
              <a:stCxn id="34" idx="3"/>
              <a:endCxn id="39"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49" name="Oval 48"/>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0" name="Straight Connector 49"/>
            <p:cNvCxnSpPr>
              <a:stCxn id="33" idx="3"/>
              <a:endCxn id="40"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51" name="Oval 50"/>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2" name="Straight Connector 51"/>
            <p:cNvCxnSpPr>
              <a:stCxn id="45" idx="3"/>
              <a:endCxn id="38"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53" name="Straight Connector 52"/>
            <p:cNvCxnSpPr>
              <a:stCxn id="47" idx="3"/>
              <a:endCxn id="37" idx="7"/>
            </p:cNvCxnSpPr>
            <p:nvPr/>
          </p:nvCxnSpPr>
          <p:spPr>
            <a:xfrm>
              <a:off x="2429325" y="5217994"/>
              <a:ext cx="61506" cy="88679"/>
            </a:xfrm>
            <a:prstGeom prst="line">
              <a:avLst/>
            </a:prstGeom>
            <a:noFill/>
            <a:ln w="9525" cap="flat" cmpd="sng" algn="ctr">
              <a:solidFill>
                <a:srgbClr val="FFFFFF"/>
              </a:solidFill>
              <a:prstDash val="solid"/>
            </a:ln>
            <a:effectLst/>
          </p:spPr>
        </p:cxnSp>
      </p:grpSp>
      <p:grpSp>
        <p:nvGrpSpPr>
          <p:cNvPr id="54" name="Group 53"/>
          <p:cNvGrpSpPr/>
          <p:nvPr/>
        </p:nvGrpSpPr>
        <p:grpSpPr>
          <a:xfrm>
            <a:off x="6266732" y="4672055"/>
            <a:ext cx="808741" cy="523348"/>
            <a:chOff x="1840649" y="4818296"/>
            <a:chExt cx="966161" cy="691914"/>
          </a:xfrm>
        </p:grpSpPr>
        <p:sp>
          <p:nvSpPr>
            <p:cNvPr id="55" name="Freeform 54"/>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6" name="Freeform 55"/>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7" name="Oval 56"/>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8" name="Oval 57"/>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9" name="Oval 58"/>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0" name="Oval 59"/>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1" name="Oval 60"/>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2" name="Oval 61"/>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3" name="Oval 62"/>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4" name="Oval 63"/>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5" name="Arc 64"/>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6" name="Arc 65"/>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7" name="Arc 66"/>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68" name="Straight Connector 67"/>
            <p:cNvCxnSpPr>
              <a:stCxn id="57" idx="4"/>
              <a:endCxn id="59"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69" name="Oval 68"/>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0" name="Straight Connector 69"/>
            <p:cNvCxnSpPr>
              <a:stCxn id="58" idx="4"/>
              <a:endCxn id="60"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71" name="Oval 70"/>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2" name="Straight Connector 71"/>
            <p:cNvCxnSpPr>
              <a:stCxn id="58" idx="3"/>
              <a:endCxn id="63"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73" name="Oval 72"/>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4" name="Straight Connector 73"/>
            <p:cNvCxnSpPr>
              <a:stCxn id="57" idx="3"/>
              <a:endCxn id="64"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75" name="Oval 74"/>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6" name="Straight Connector 75"/>
            <p:cNvCxnSpPr>
              <a:stCxn id="69" idx="3"/>
              <a:endCxn id="62"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77" name="Straight Connector 76"/>
            <p:cNvCxnSpPr>
              <a:stCxn id="71" idx="3"/>
              <a:endCxn id="61"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78" name="Freeform 6"/>
          <p:cNvSpPr>
            <a:spLocks noEditPoints="1"/>
          </p:cNvSpPr>
          <p:nvPr/>
        </p:nvSpPr>
        <p:spPr bwMode="auto">
          <a:xfrm>
            <a:off x="4515312"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79" name="Freeform 6"/>
          <p:cNvSpPr>
            <a:spLocks noEditPoints="1"/>
          </p:cNvSpPr>
          <p:nvPr/>
        </p:nvSpPr>
        <p:spPr bwMode="auto">
          <a:xfrm>
            <a:off x="5355551"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0" name="Freeform 6"/>
          <p:cNvSpPr>
            <a:spLocks noEditPoints="1"/>
          </p:cNvSpPr>
          <p:nvPr/>
        </p:nvSpPr>
        <p:spPr bwMode="auto">
          <a:xfrm>
            <a:off x="6195788"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1" name="Freeform 6"/>
          <p:cNvSpPr>
            <a:spLocks noEditPoints="1"/>
          </p:cNvSpPr>
          <p:nvPr/>
        </p:nvSpPr>
        <p:spPr bwMode="auto">
          <a:xfrm>
            <a:off x="7036026"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2" name="Freeform 6"/>
          <p:cNvSpPr>
            <a:spLocks noEditPoints="1"/>
          </p:cNvSpPr>
          <p:nvPr/>
        </p:nvSpPr>
        <p:spPr bwMode="auto">
          <a:xfrm>
            <a:off x="7876263" y="5030532"/>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cxnSp>
        <p:nvCxnSpPr>
          <p:cNvPr id="83" name="Straight Connector 82"/>
          <p:cNvCxnSpPr>
            <a:endCxn id="78" idx="27"/>
          </p:cNvCxnSpPr>
          <p:nvPr/>
        </p:nvCxnSpPr>
        <p:spPr>
          <a:xfrm flipH="1">
            <a:off x="4790800" y="4933729"/>
            <a:ext cx="590144" cy="629656"/>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79" idx="0"/>
          </p:cNvCxnSpPr>
          <p:nvPr/>
        </p:nvCxnSpPr>
        <p:spPr>
          <a:xfrm>
            <a:off x="5380946" y="4924628"/>
            <a:ext cx="248665" cy="655299"/>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0" idx="0"/>
          </p:cNvCxnSpPr>
          <p:nvPr/>
        </p:nvCxnSpPr>
        <p:spPr>
          <a:xfrm flipH="1">
            <a:off x="6469848" y="5195401"/>
            <a:ext cx="224310" cy="384524"/>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81" idx="8"/>
          </p:cNvCxnSpPr>
          <p:nvPr/>
        </p:nvCxnSpPr>
        <p:spPr>
          <a:xfrm>
            <a:off x="6694158" y="5195402"/>
            <a:ext cx="383262" cy="109828"/>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82" idx="7"/>
          </p:cNvCxnSpPr>
          <p:nvPr/>
        </p:nvCxnSpPr>
        <p:spPr>
          <a:xfrm flipV="1">
            <a:off x="6694158" y="5072591"/>
            <a:ext cx="1182104" cy="122812"/>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5547856" y="4597226"/>
            <a:ext cx="955357" cy="311003"/>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3336952" y="597544"/>
            <a:ext cx="5110559" cy="3101038"/>
            <a:chOff x="3336952" y="597544"/>
            <a:chExt cx="5110559" cy="3101038"/>
          </a:xfrm>
        </p:grpSpPr>
        <p:sp>
          <p:nvSpPr>
            <p:cNvPr id="4" name="Freeform 10"/>
            <p:cNvSpPr>
              <a:spLocks noEditPoints="1"/>
            </p:cNvSpPr>
            <p:nvPr/>
          </p:nvSpPr>
          <p:spPr bwMode="black">
            <a:xfrm>
              <a:off x="3336952" y="597544"/>
              <a:ext cx="5110559" cy="3101038"/>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lumMod val="60000"/>
                <a:lumOff val="40000"/>
              </a:schemeClr>
            </a:solidFill>
            <a:ln>
              <a:noFill/>
            </a:ln>
            <a:extLst/>
          </p:spPr>
          <p:txBody>
            <a:bodyPr vert="horz" wrap="square" lIns="91416" tIns="45708" rIns="91416" bIns="45708" numCol="1" anchor="t" anchorCtr="0" compatLnSpc="1">
              <a:prstTxWarp prst="textNoShape">
                <a:avLst/>
              </a:prstTxWarp>
            </a:bodyPr>
            <a:lstStyle/>
            <a:p>
              <a:endParaRPr lang="en-US" sz="1899"/>
            </a:p>
          </p:txBody>
        </p:sp>
        <p:grpSp>
          <p:nvGrpSpPr>
            <p:cNvPr id="6" name="Group 5"/>
            <p:cNvGrpSpPr/>
            <p:nvPr/>
          </p:nvGrpSpPr>
          <p:grpSpPr>
            <a:xfrm>
              <a:off x="4976550" y="2989816"/>
              <a:ext cx="808741" cy="523348"/>
              <a:chOff x="1840649" y="4818296"/>
              <a:chExt cx="966161" cy="691914"/>
            </a:xfrm>
          </p:grpSpPr>
          <p:sp>
            <p:nvSpPr>
              <p:cNvPr id="7" name="Freeform 6"/>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8" name="Freeform 7"/>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9" name="Oval 8"/>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0" name="Oval 9"/>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1" name="Oval 10"/>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2" name="Oval 11"/>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3" name="Oval 12"/>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4" name="Oval 13"/>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5" name="Oval 14"/>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6" name="Oval 15"/>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7" name="Arc 16"/>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8" name="Arc 17"/>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9" name="Arc 18"/>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20" name="Straight Connector 19"/>
              <p:cNvCxnSpPr>
                <a:stCxn id="9" idx="4"/>
                <a:endCxn id="11"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21" name="Oval 20"/>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2" name="Straight Connector 21"/>
              <p:cNvCxnSpPr>
                <a:stCxn id="10" idx="4"/>
                <a:endCxn id="12"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23" name="Oval 22"/>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4" name="Straight Connector 23"/>
              <p:cNvCxnSpPr>
                <a:stCxn id="10" idx="3"/>
                <a:endCxn id="15"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25" name="Oval 24"/>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6" name="Straight Connector 25"/>
              <p:cNvCxnSpPr>
                <a:stCxn id="9" idx="3"/>
                <a:endCxn id="16"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27" name="Oval 26"/>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8" name="Straight Connector 27"/>
              <p:cNvCxnSpPr>
                <a:stCxn id="21" idx="3"/>
                <a:endCxn id="14"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29" name="Straight Connector 28"/>
              <p:cNvCxnSpPr>
                <a:stCxn id="23" idx="3"/>
                <a:endCxn id="13"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92" name="Rectangle 91"/>
            <p:cNvSpPr/>
            <p:nvPr/>
          </p:nvSpPr>
          <p:spPr>
            <a:xfrm>
              <a:off x="4873282" y="2066126"/>
              <a:ext cx="1670329" cy="292259"/>
            </a:xfrm>
            <a:prstGeom prst="rect">
              <a:avLst/>
            </a:prstGeom>
            <a:noFill/>
          </p:spPr>
          <p:txBody>
            <a:bodyPr wrap="none" lIns="0" tIns="0" rIns="0" bIns="0">
              <a:spAutoFit/>
            </a:bodyPr>
            <a:lstStyle/>
            <a:p>
              <a:pPr defTabSz="1096362" fontAlgn="base">
                <a:spcBef>
                  <a:spcPts val="1440"/>
                </a:spcBef>
                <a:spcAft>
                  <a:spcPct val="0"/>
                </a:spcAft>
              </a:pPr>
              <a:r>
                <a:rPr lang="en-US" sz="1899" dirty="0">
                  <a:ln>
                    <a:solidFill>
                      <a:srgbClr val="FFFFFF">
                        <a:alpha val="0"/>
                      </a:srgbClr>
                    </a:solidFill>
                  </a:ln>
                  <a:solidFill>
                    <a:schemeClr val="tx1">
                      <a:alpha val="99000"/>
                    </a:schemeClr>
                  </a:solidFill>
                </a:rPr>
                <a:t>Windows Azure</a:t>
              </a:r>
            </a:p>
          </p:txBody>
        </p:sp>
        <p:sp>
          <p:nvSpPr>
            <p:cNvPr id="93" name="Rectangle 92"/>
            <p:cNvSpPr/>
            <p:nvPr/>
          </p:nvSpPr>
          <p:spPr>
            <a:xfrm>
              <a:off x="6607233" y="2482171"/>
              <a:ext cx="690800" cy="400110"/>
            </a:xfrm>
            <a:prstGeom prst="rect">
              <a:avLst/>
            </a:prstGeom>
          </p:spPr>
          <p:txBody>
            <a:bodyPr wrap="square" lIns="0" tIns="0" rIns="0" bIns="0" anchor="b">
              <a:spAutoFit/>
            </a:bodyPr>
            <a:lstStyle/>
            <a:p>
              <a:pPr algn="ctr" defTabSz="1096362" fontAlgn="base">
                <a:spcBef>
                  <a:spcPts val="1440"/>
                </a:spcBef>
                <a:spcAft>
                  <a:spcPct val="0"/>
                </a:spcAft>
              </a:pPr>
              <a:r>
                <a:rPr lang="en-US" sz="1300" dirty="0">
                  <a:ln>
                    <a:solidFill>
                      <a:srgbClr val="FFFFFF">
                        <a:alpha val="0"/>
                      </a:srgbClr>
                    </a:solidFill>
                  </a:ln>
                </a:rPr>
                <a:t>Your app in Azure</a:t>
              </a:r>
            </a:p>
          </p:txBody>
        </p:sp>
        <p:sp>
          <p:nvSpPr>
            <p:cNvPr id="94" name="Rectangle 93"/>
            <p:cNvSpPr/>
            <p:nvPr/>
          </p:nvSpPr>
          <p:spPr>
            <a:xfrm>
              <a:off x="3458671" y="2795464"/>
              <a:ext cx="1550471"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rPr>
                <a:t>Windows Azure Active Directory</a:t>
              </a:r>
            </a:p>
          </p:txBody>
        </p:sp>
        <p:sp>
          <p:nvSpPr>
            <p:cNvPr id="95" name="Freeform 62"/>
            <p:cNvSpPr>
              <a:spLocks noEditPoints="1"/>
            </p:cNvSpPr>
            <p:nvPr/>
          </p:nvSpPr>
          <p:spPr bwMode="black">
            <a:xfrm>
              <a:off x="7532450" y="1379189"/>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sp>
          <p:nvSpPr>
            <p:cNvPr id="96" name="Rectangle 95"/>
            <p:cNvSpPr/>
            <p:nvPr/>
          </p:nvSpPr>
          <p:spPr>
            <a:xfrm>
              <a:off x="7435837" y="933261"/>
              <a:ext cx="712183" cy="400110"/>
            </a:xfrm>
            <a:prstGeom prst="rect">
              <a:avLst/>
            </a:prstGeom>
          </p:spPr>
          <p:txBody>
            <a:bodyPr wrap="none" lIns="0" tIns="0" rIns="0" bIns="0" anchor="b">
              <a:spAutoFit/>
            </a:bodyPr>
            <a:lstStyle/>
            <a:p>
              <a:pPr algn="ctr" defTabSz="1096362" fontAlgn="base">
                <a:spcBef>
                  <a:spcPts val="1440"/>
                </a:spcBef>
                <a:spcAft>
                  <a:spcPct val="0"/>
                </a:spcAft>
              </a:pPr>
              <a:r>
                <a:rPr lang="en-US" sz="1300" dirty="0">
                  <a:ln>
                    <a:solidFill>
                      <a:srgbClr val="FFFFFF">
                        <a:alpha val="0"/>
                      </a:srgbClr>
                    </a:solidFill>
                  </a:ln>
                </a:rPr>
                <a:t>3rd party </a:t>
              </a:r>
              <a:br>
                <a:rPr lang="en-US" sz="1300" dirty="0">
                  <a:ln>
                    <a:solidFill>
                      <a:srgbClr val="FFFFFF">
                        <a:alpha val="0"/>
                      </a:srgbClr>
                    </a:solidFill>
                  </a:ln>
                </a:rPr>
              </a:br>
              <a:r>
                <a:rPr lang="en-US" sz="1300" dirty="0">
                  <a:ln>
                    <a:solidFill>
                      <a:srgbClr val="FFFFFF">
                        <a:alpha val="0"/>
                      </a:srgbClr>
                    </a:solidFill>
                  </a:ln>
                </a:rPr>
                <a:t>apps</a:t>
              </a:r>
            </a:p>
          </p:txBody>
        </p:sp>
        <p:sp>
          <p:nvSpPr>
            <p:cNvPr id="90" name="Freeform 62"/>
            <p:cNvSpPr>
              <a:spLocks noEditPoints="1"/>
            </p:cNvSpPr>
            <p:nvPr/>
          </p:nvSpPr>
          <p:spPr bwMode="black">
            <a:xfrm>
              <a:off x="6515905" y="2974263"/>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grpSp>
      <p:cxnSp>
        <p:nvCxnSpPr>
          <p:cNvPr id="91" name="Straight Arrow Connector 90"/>
          <p:cNvCxnSpPr/>
          <p:nvPr/>
        </p:nvCxnSpPr>
        <p:spPr>
          <a:xfrm flipH="1" flipV="1">
            <a:off x="5671007" y="3220926"/>
            <a:ext cx="793936" cy="0"/>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5615192" y="1851545"/>
            <a:ext cx="1920932" cy="1210951"/>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3407182" y="4712438"/>
            <a:ext cx="1485410"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solidFill>
                  <a:schemeClr val="bg1"/>
                </a:solidFill>
              </a:rPr>
              <a:t>Windows Server Active Directory</a:t>
            </a:r>
          </a:p>
        </p:txBody>
      </p:sp>
      <p:sp>
        <p:nvSpPr>
          <p:cNvPr id="99" name="Freeform 20"/>
          <p:cNvSpPr>
            <a:spLocks noEditPoints="1"/>
          </p:cNvSpPr>
          <p:nvPr/>
        </p:nvSpPr>
        <p:spPr bwMode="black">
          <a:xfrm>
            <a:off x="8147927" y="3714770"/>
            <a:ext cx="436622" cy="398406"/>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82284" tIns="41142" rIns="82284" bIns="41142" numCol="1" anchor="t" anchorCtr="0" compatLnSpc="1">
            <a:prstTxWarp prst="textNoShape">
              <a:avLst/>
            </a:prstTxWarp>
          </a:bodyPr>
          <a:lstStyle/>
          <a:p>
            <a:pPr defTabSz="932317"/>
            <a:endParaRPr lang="en-US" sz="1000" dirty="0">
              <a:solidFill>
                <a:srgbClr val="FFFFFF"/>
              </a:solidFill>
            </a:endParaRPr>
          </a:p>
        </p:txBody>
      </p:sp>
      <p:pic>
        <p:nvPicPr>
          <p:cNvPr id="100" name="Picture 99"/>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780431" y="4126544"/>
            <a:ext cx="174750" cy="315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01" name="Rounded Rectangle 2"/>
          <p:cNvSpPr>
            <a:spLocks noChangeAspect="1"/>
          </p:cNvSpPr>
          <p:nvPr/>
        </p:nvSpPr>
        <p:spPr>
          <a:xfrm>
            <a:off x="7754510" y="3384244"/>
            <a:ext cx="311362" cy="419643"/>
          </a:xfrm>
          <a:custGeom>
            <a:avLst/>
            <a:gdLst/>
            <a:ahLst/>
            <a:cxnLst/>
            <a:rect l="l" t="t" r="r" b="b"/>
            <a:pathLst>
              <a:path w="972859" h="1315152">
                <a:moveTo>
                  <a:pt x="481193" y="1210796"/>
                </a:moveTo>
                <a:cubicBezTo>
                  <a:pt x="460084" y="1210796"/>
                  <a:pt x="442971" y="1227887"/>
                  <a:pt x="442971" y="1248969"/>
                </a:cubicBezTo>
                <a:cubicBezTo>
                  <a:pt x="442971" y="1270051"/>
                  <a:pt x="460084" y="1287142"/>
                  <a:pt x="481193" y="1287142"/>
                </a:cubicBezTo>
                <a:cubicBezTo>
                  <a:pt x="502302" y="1287142"/>
                  <a:pt x="519415" y="1270051"/>
                  <a:pt x="519415" y="1248969"/>
                </a:cubicBezTo>
                <a:cubicBezTo>
                  <a:pt x="519415" y="1227887"/>
                  <a:pt x="502302" y="1210796"/>
                  <a:pt x="481193" y="1210796"/>
                </a:cubicBezTo>
                <a:close/>
                <a:moveTo>
                  <a:pt x="124209" y="103179"/>
                </a:moveTo>
                <a:lnTo>
                  <a:pt x="124209" y="1173063"/>
                </a:lnTo>
                <a:lnTo>
                  <a:pt x="855062" y="1173063"/>
                </a:lnTo>
                <a:lnTo>
                  <a:pt x="855062" y="103179"/>
                </a:lnTo>
                <a:close/>
                <a:moveTo>
                  <a:pt x="50054" y="0"/>
                </a:moveTo>
                <a:lnTo>
                  <a:pt x="922805" y="0"/>
                </a:lnTo>
                <a:cubicBezTo>
                  <a:pt x="950449" y="0"/>
                  <a:pt x="972859" y="22410"/>
                  <a:pt x="972859" y="50054"/>
                </a:cubicBezTo>
                <a:lnTo>
                  <a:pt x="972859" y="1265098"/>
                </a:lnTo>
                <a:cubicBezTo>
                  <a:pt x="972859" y="1292742"/>
                  <a:pt x="950449" y="1315152"/>
                  <a:pt x="922805" y="1315152"/>
                </a:cubicBezTo>
                <a:lnTo>
                  <a:pt x="50054" y="1315152"/>
                </a:lnTo>
                <a:cubicBezTo>
                  <a:pt x="22410" y="1315152"/>
                  <a:pt x="0" y="1292742"/>
                  <a:pt x="0" y="1265098"/>
                </a:cubicBezTo>
                <a:lnTo>
                  <a:pt x="0" y="50054"/>
                </a:lnTo>
                <a:cubicBezTo>
                  <a:pt x="0" y="22410"/>
                  <a:pt x="22410" y="0"/>
                  <a:pt x="500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12"/>
            <a:endParaRPr lang="en-US" sz="1899" dirty="0">
              <a:gradFill>
                <a:gsLst>
                  <a:gs pos="100000">
                    <a:schemeClr val="tx1"/>
                  </a:gs>
                  <a:gs pos="0">
                    <a:schemeClr val="tx1"/>
                  </a:gs>
                </a:gsLst>
                <a:lin ang="5400000" scaled="1"/>
              </a:gradFill>
            </a:endParaRPr>
          </a:p>
        </p:txBody>
      </p:sp>
      <p:cxnSp>
        <p:nvCxnSpPr>
          <p:cNvPr id="102" name="Straight Arrow Connector 101"/>
          <p:cNvCxnSpPr/>
          <p:nvPr/>
        </p:nvCxnSpPr>
        <p:spPr>
          <a:xfrm flipH="1" flipV="1">
            <a:off x="5820773" y="3477718"/>
            <a:ext cx="1827290" cy="415036"/>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5668255" y="4113177"/>
            <a:ext cx="1979808" cy="326167"/>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380919" y="3531779"/>
            <a:ext cx="0" cy="869502"/>
          </a:xfrm>
          <a:prstGeom prst="straightConnector1">
            <a:avLst/>
          </a:prstGeom>
          <a:ln w="38100">
            <a:solidFill>
              <a:schemeClr val="bg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pic>
        <p:nvPicPr>
          <p:cNvPr id="104" name="Picture 103">
            <a:extLst>
              <a:ext uri="{FF2B5EF4-FFF2-40B4-BE49-F238E27FC236}">
                <a16:creationId xmlns:a16="http://schemas.microsoft.com/office/drawing/2014/main" id="{BD2BB3A4-A726-4672-BC02-220266A12E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364951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209562"/>
          </a:xfrm>
        </p:spPr>
        <p:txBody>
          <a:bodyPr/>
          <a:lstStyle/>
          <a:p>
            <a:pPr marL="0" indent="0">
              <a:buNone/>
            </a:pPr>
            <a:r>
              <a:rPr lang="en-US" sz="4700" dirty="0">
                <a:solidFill>
                  <a:srgbClr val="92D050"/>
                </a:solidFill>
                <a:latin typeface="Segoe Pro Semibold" panose="020B0702040504020203" pitchFamily="34" charset="0"/>
              </a:rPr>
              <a:t>Microsoft 4 Startups</a:t>
            </a:r>
          </a:p>
          <a:p>
            <a:pPr marL="0" indent="0">
              <a:buNone/>
            </a:pPr>
            <a:r>
              <a:rPr lang="en-US" sz="3300" dirty="0"/>
              <a:t>https://startups.microsoft.com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705" y="1365453"/>
            <a:ext cx="4303443" cy="1828658"/>
          </a:xfrm>
          <a:prstGeom prst="rect">
            <a:avLst/>
          </a:prstGeom>
        </p:spPr>
      </p:pic>
      <p:pic>
        <p:nvPicPr>
          <p:cNvPr id="5" name="Picture 4"/>
          <p:cNvPicPr>
            <a:picLocks noChangeAspect="1"/>
          </p:cNvPicPr>
          <p:nvPr/>
        </p:nvPicPr>
        <p:blipFill>
          <a:blip r:embed="rId5"/>
          <a:stretch>
            <a:fillRect/>
          </a:stretch>
        </p:blipFill>
        <p:spPr>
          <a:xfrm>
            <a:off x="4001099" y="2553291"/>
            <a:ext cx="1360100" cy="640820"/>
          </a:xfrm>
          <a:prstGeom prst="rect">
            <a:avLst/>
          </a:prstGeom>
        </p:spPr>
      </p:pic>
      <p:pic>
        <p:nvPicPr>
          <p:cNvPr id="6" name="Picture 5"/>
          <p:cNvPicPr>
            <a:picLocks noChangeAspect="1"/>
          </p:cNvPicPr>
          <p:nvPr/>
        </p:nvPicPr>
        <p:blipFill>
          <a:blip r:embed="rId6"/>
          <a:stretch>
            <a:fillRect/>
          </a:stretch>
        </p:blipFill>
        <p:spPr>
          <a:xfrm>
            <a:off x="1992649" y="3215304"/>
            <a:ext cx="2688500" cy="869679"/>
          </a:xfrm>
          <a:prstGeom prst="rect">
            <a:avLst/>
          </a:prstGeom>
        </p:spPr>
      </p:pic>
    </p:spTree>
    <p:extLst>
      <p:ext uri="{BB962C8B-B14F-4D97-AF65-F5344CB8AC3E}">
        <p14:creationId xmlns:p14="http://schemas.microsoft.com/office/powerpoint/2010/main" val="28285685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67454"/>
            <a:ext cx="12188824" cy="1323094"/>
          </a:xfrm>
          <a:prstGeom prst="rect">
            <a:avLst/>
          </a:prstGeom>
        </p:spPr>
        <p:txBody>
          <a:bodyPr wrap="square" anchor="ctr">
            <a:spAutoFit/>
          </a:bodyPr>
          <a:lstStyle/>
          <a:p>
            <a:pPr algn="ctr" defTabSz="914126"/>
            <a:r>
              <a:rPr lang="nl-BE" sz="7998" dirty="0">
                <a:solidFill>
                  <a:srgbClr val="FFFFFF"/>
                </a:solidFill>
                <a:latin typeface="Segoe UI Light" panose="020B0502040204020203" pitchFamily="34" charset="0"/>
                <a:cs typeface="Segoe UI Light" panose="020B0502040204020203" pitchFamily="34" charset="0"/>
              </a:rPr>
              <a:t>Sponsors &amp; Prices</a:t>
            </a:r>
          </a:p>
        </p:txBody>
      </p:sp>
      <p:pic>
        <p:nvPicPr>
          <p:cNvPr id="3078" name="Picture 6" descr="https://global.azurebootcamp.net/wp-content/uploads/2014/11/logo-2018-250x222-inver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4086" y="5437544"/>
            <a:ext cx="1619015" cy="143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287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038" y="893"/>
            <a:ext cx="7008748" cy="523084"/>
          </a:xfrm>
          <a:prstGeom prst="rect">
            <a:avLst/>
          </a:prstGeom>
          <a:noFill/>
        </p:spPr>
        <p:txBody>
          <a:bodyPr wrap="none" rtlCol="0" anchor="ctr">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 BIG thank you to the 2018 Global Sponsors!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0172" y="5513175"/>
            <a:ext cx="3491499" cy="71602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461" y="1811408"/>
            <a:ext cx="3007531" cy="838012"/>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8483" y="2911029"/>
            <a:ext cx="2491899" cy="2125332"/>
          </a:xfrm>
          <a:prstGeom prst="rect">
            <a:avLst/>
          </a:prstGeom>
          <a:noFill/>
          <a:ln>
            <a:no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982" y="2195206"/>
            <a:ext cx="3566611" cy="45421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356" y="4483399"/>
            <a:ext cx="2458493" cy="644363"/>
          </a:xfrm>
          <a:prstGeom prst="rect">
            <a:avLst/>
          </a:prstGeom>
        </p:spPr>
      </p:pic>
      <p:pic>
        <p:nvPicPr>
          <p:cNvPr id="2050" name="Picture 2" descr="https://global.azurebootcamp.net/wp-content/uploads/2018/03/jetbrains-150x15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733" y="974195"/>
            <a:ext cx="1428378" cy="14283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global.azurebootcamp.net/wp-content/uploads/2014/11/logo-2018-250x22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global.azurebootcamp.net/wp-content/uploads/2013/02/cerebrata-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5142" y="4407874"/>
            <a:ext cx="3066251" cy="6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112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D697F-A2B2-4F21-8DCB-1E7572A55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63" y="583726"/>
            <a:ext cx="5586289" cy="5586289"/>
          </a:xfrm>
          <a:prstGeom prst="rect">
            <a:avLst/>
          </a:prstGeom>
        </p:spPr>
      </p:pic>
      <p:sp>
        <p:nvSpPr>
          <p:cNvPr id="4" name="TextBox 3"/>
          <p:cNvSpPr txBox="1"/>
          <p:nvPr/>
        </p:nvSpPr>
        <p:spPr>
          <a:xfrm>
            <a:off x="2880911" y="893"/>
            <a:ext cx="6427009" cy="523084"/>
          </a:xfrm>
          <a:prstGeom prst="rect">
            <a:avLst/>
          </a:prstGeom>
          <a:noFill/>
        </p:spPr>
        <p:txBody>
          <a:bodyPr wrap="none" rtlCol="0" anchor="ctr">
            <a:spAutoFit/>
          </a:bodyPr>
          <a:lstStyle/>
          <a:p>
            <a:pPr algn="ctr" defTabSz="914126"/>
            <a:r>
              <a:rPr lang="en-US" sz="2799" dirty="0">
                <a:solidFill>
                  <a:srgbClr val="000000"/>
                </a:solidFill>
                <a:latin typeface="Segoe UI Light"/>
                <a:cs typeface="Segoe UI Light" panose="020B0502040204020203" pitchFamily="34" charset="0"/>
              </a:rPr>
              <a:t>Another BIG thank you to local sponsors!</a:t>
            </a:r>
          </a:p>
        </p:txBody>
      </p:sp>
      <p:pic>
        <p:nvPicPr>
          <p:cNvPr id="13" name="Picture 4" descr="https://global.azurebootcamp.net/wp-content/uploads/2014/11/logo-2018-250x2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6079C35-03FF-47DD-9E57-E210C163F2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775" y="2586188"/>
            <a:ext cx="4056024" cy="1710076"/>
          </a:xfrm>
          <a:prstGeom prst="rect">
            <a:avLst/>
          </a:prstGeom>
        </p:spPr>
      </p:pic>
    </p:spTree>
    <p:extLst>
      <p:ext uri="{BB962C8B-B14F-4D97-AF65-F5344CB8AC3E}">
        <p14:creationId xmlns:p14="http://schemas.microsoft.com/office/powerpoint/2010/main" val="2382307814"/>
      </p:ext>
    </p:extLst>
  </p:cSld>
  <p:clrMapOvr>
    <a:masterClrMapping/>
  </p:clrMapOvr>
  <p:transition advTm="5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604" y="4244787"/>
            <a:ext cx="2271016" cy="289218"/>
          </a:xfrm>
          <a:prstGeom prst="rect">
            <a:avLst/>
          </a:prstGeom>
        </p:spPr>
      </p:pic>
      <p:graphicFrame>
        <p:nvGraphicFramePr>
          <p:cNvPr id="2" name="Table 1"/>
          <p:cNvGraphicFramePr>
            <a:graphicFrameLocks noGrp="1"/>
          </p:cNvGraphicFramePr>
          <p:nvPr>
            <p:extLst/>
          </p:nvPr>
        </p:nvGraphicFramePr>
        <p:xfrm>
          <a:off x="2723440" y="1027141"/>
          <a:ext cx="9027348" cy="5157788"/>
        </p:xfrm>
        <a:graphic>
          <a:graphicData uri="http://schemas.openxmlformats.org/drawingml/2006/table">
            <a:tbl>
              <a:tblPr firstRow="1" firstCol="1" bandRow="1">
                <a:tableStyleId>{5C22544A-7EE6-4342-B048-85BDC9FD1C3A}</a:tableStyleId>
              </a:tblPr>
              <a:tblGrid>
                <a:gridCol w="3780440">
                  <a:extLst>
                    <a:ext uri="{9D8B030D-6E8A-4147-A177-3AD203B41FA5}">
                      <a16:colId xmlns:a16="http://schemas.microsoft.com/office/drawing/2014/main" val="20000"/>
                    </a:ext>
                  </a:extLst>
                </a:gridCol>
                <a:gridCol w="5246908">
                  <a:extLst>
                    <a:ext uri="{9D8B030D-6E8A-4147-A177-3AD203B41FA5}">
                      <a16:colId xmlns:a16="http://schemas.microsoft.com/office/drawing/2014/main" val="20001"/>
                    </a:ext>
                  </a:extLst>
                </a:gridCol>
              </a:tblGrid>
              <a:tr h="338515">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07" marR="57407" marT="0" marB="0"/>
                </a:tc>
                <a:extLst>
                  <a:ext uri="{0D108BD9-81ED-4DB2-BD59-A6C34878D82A}">
                    <a16:rowId xmlns:a16="http://schemas.microsoft.com/office/drawing/2014/main" val="10000"/>
                  </a:ext>
                </a:extLst>
              </a:tr>
              <a:tr h="1167545">
                <a:tc>
                  <a:txBody>
                    <a:bodyPr/>
                    <a:lstStyle/>
                    <a:p>
                      <a:pPr marL="0" marR="0">
                        <a:spcBef>
                          <a:spcPts val="0"/>
                        </a:spcBef>
                        <a:spcAft>
                          <a:spcPts val="0"/>
                        </a:spcAft>
                      </a:pPr>
                      <a:r>
                        <a:rPr lang="en-US" sz="1600" dirty="0" err="1">
                          <a:effectLst/>
                          <a:latin typeface="+mj-lt"/>
                        </a:rPr>
                        <a:t>Cloudmonix</a:t>
                      </a:r>
                      <a:endParaRPr lang="en-US" sz="1600" dirty="0">
                        <a:effectLst/>
                        <a:latin typeface="+mj-lt"/>
                      </a:endParaRPr>
                    </a:p>
                    <a:p>
                      <a:pPr marL="0" marR="0">
                        <a:spcBef>
                          <a:spcPts val="0"/>
                        </a:spcBef>
                        <a:spcAft>
                          <a:spcPts val="0"/>
                        </a:spcAft>
                      </a:pPr>
                      <a:r>
                        <a:rPr lang="en-US" sz="1600" u="sng" dirty="0">
                          <a:effectLst/>
                          <a:latin typeface="+mj-lt"/>
                        </a:rPr>
                        <a:t>https://cloudmonix.com</a:t>
                      </a:r>
                      <a:endParaRPr lang="en-US" sz="1600" dirty="0">
                        <a:effectLst/>
                        <a:latin typeface="+mj-lt"/>
                        <a:ea typeface="Calibri" panose="020F0502020204030204" pitchFamily="34" charset="0"/>
                        <a:cs typeface="Times New Roman" panose="02020603050405020304" pitchFamily="18" charset="0"/>
                      </a:endParaRPr>
                    </a:p>
                  </a:txBody>
                  <a:tcPr marL="57407" marR="57407" marT="0" marB="0" anchor="ctr"/>
                </a:tc>
                <a:tc>
                  <a:txBody>
                    <a:bodyPr/>
                    <a:lstStyle/>
                    <a:p>
                      <a:pPr marL="0" marR="0">
                        <a:spcBef>
                          <a:spcPts val="0"/>
                        </a:spcBef>
                        <a:spcAft>
                          <a:spcPts val="0"/>
                        </a:spcAft>
                      </a:pPr>
                      <a:r>
                        <a:rPr lang="en-US" sz="1600" dirty="0" err="1">
                          <a:effectLst/>
                          <a:latin typeface="+mj-lt"/>
                        </a:rPr>
                        <a:t>Cloudmonix</a:t>
                      </a:r>
                      <a:r>
                        <a:rPr lang="en-US" sz="1600" dirty="0">
                          <a:effectLst/>
                          <a:latin typeface="+mj-lt"/>
                        </a:rPr>
                        <a:t> offers a $300 off any paid plan for Azure monitoring!</a:t>
                      </a:r>
                      <a:br>
                        <a:rPr lang="en-US" sz="1600" dirty="0">
                          <a:effectLst/>
                          <a:latin typeface="+mj-lt"/>
                        </a:rPr>
                      </a:br>
                      <a:br>
                        <a:rPr lang="en-US" sz="1600" dirty="0">
                          <a:effectLst/>
                          <a:latin typeface="+mj-lt"/>
                        </a:rPr>
                      </a:br>
                      <a:r>
                        <a:rPr lang="en-US" sz="1400" u="sng" kern="1200" dirty="0">
                          <a:solidFill>
                            <a:schemeClr val="bg2">
                              <a:lumMod val="90000"/>
                              <a:lumOff val="10000"/>
                            </a:schemeClr>
                          </a:solidFill>
                          <a:effectLst/>
                          <a:latin typeface="+mn-lt"/>
                          <a:ea typeface="+mn-ea"/>
                          <a:cs typeface="+mn-cs"/>
                        </a:rPr>
                        <a:t>http://</a:t>
                      </a:r>
                      <a:r>
                        <a:rPr lang="en-US" sz="1600" u="sng" kern="1200" dirty="0">
                          <a:solidFill>
                            <a:schemeClr val="bg2">
                              <a:lumMod val="90000"/>
                              <a:lumOff val="10000"/>
                            </a:schemeClr>
                          </a:solidFill>
                          <a:effectLst/>
                          <a:latin typeface="+mn-lt"/>
                          <a:ea typeface="+mn-ea"/>
                          <a:cs typeface="+mn-cs"/>
                        </a:rPr>
                        <a:t>bit.ly/gab2018-cloudmonix</a:t>
                      </a:r>
                      <a:r>
                        <a:rPr lang="en-US" sz="1400" kern="1200" dirty="0">
                          <a:solidFill>
                            <a:schemeClr val="bg2">
                              <a:lumMod val="90000"/>
                              <a:lumOff val="10000"/>
                            </a:schemeClr>
                          </a:solidFill>
                          <a:effectLst/>
                          <a:latin typeface="+mn-lt"/>
                          <a:ea typeface="+mn-ea"/>
                          <a:cs typeface="+mn-cs"/>
                        </a:rPr>
                        <a:t> </a:t>
                      </a:r>
                      <a:r>
                        <a:rPr lang="en-US" sz="1600" kern="1200" dirty="0">
                          <a:solidFill>
                            <a:schemeClr val="dk1"/>
                          </a:solidFill>
                          <a:effectLst/>
                          <a:latin typeface="+mj-lt"/>
                          <a:ea typeface="+mn-ea"/>
                          <a:cs typeface="+mn-cs"/>
                        </a:rPr>
                        <a:t>Code: GAB2018</a:t>
                      </a:r>
                    </a:p>
                  </a:txBody>
                  <a:tcPr marL="57407" marR="57407" marT="0" marB="0" anchor="ctr"/>
                </a:tc>
                <a:extLst>
                  <a:ext uri="{0D108BD9-81ED-4DB2-BD59-A6C34878D82A}">
                    <a16:rowId xmlns:a16="http://schemas.microsoft.com/office/drawing/2014/main" val="10006"/>
                  </a:ext>
                </a:extLst>
              </a:tr>
              <a:tr h="1197482">
                <a:tc>
                  <a:txBody>
                    <a:bodyPr/>
                    <a:lstStyle/>
                    <a:p>
                      <a:pPr marL="0" marR="0">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MyGet</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https://myget.org</a:t>
                      </a:r>
                    </a:p>
                  </a:txBody>
                  <a:tcPr marL="57407" marR="57407" marT="0" marB="0" anchor="ctr"/>
                </a:tc>
                <a:tc>
                  <a:txBody>
                    <a:bodyPr/>
                    <a:lstStyle/>
                    <a:p>
                      <a:r>
                        <a:rPr lang="nl-BE" sz="1600" dirty="0">
                          <a:effectLst/>
                          <a:latin typeface="+mj-lt"/>
                        </a:rPr>
                        <a:t>MyGet offers a free 1 month Starter</a:t>
                      </a:r>
                      <a:r>
                        <a:rPr lang="nl-BE" sz="1600" baseline="0" dirty="0">
                          <a:effectLst/>
                          <a:latin typeface="+mj-lt"/>
                        </a:rPr>
                        <a:t> Plan for hosting your NuGet, npm, Maven, Bower of VSIX feeds!</a:t>
                      </a:r>
                      <a:br>
                        <a:rPr lang="nl-BE" sz="1600" baseline="0" dirty="0">
                          <a:effectLst/>
                          <a:latin typeface="+mj-lt"/>
                        </a:rPr>
                      </a:br>
                      <a:br>
                        <a:rPr lang="nl-BE" sz="1600" baseline="0" dirty="0">
                          <a:effectLst/>
                          <a:latin typeface="+mj-lt"/>
                        </a:rPr>
                      </a:br>
                      <a:r>
                        <a:rPr lang="nl-BE" sz="1600" u="sng" baseline="0" dirty="0">
                          <a:solidFill>
                            <a:schemeClr val="bg2">
                              <a:lumMod val="90000"/>
                              <a:lumOff val="10000"/>
                            </a:schemeClr>
                          </a:solidFill>
                          <a:effectLst/>
                          <a:latin typeface="+mj-lt"/>
                        </a:rPr>
                        <a:t>http://bit.ly/gab2018-myget</a:t>
                      </a:r>
                      <a:r>
                        <a:rPr lang="nl-BE" sz="1600" baseline="0" dirty="0">
                          <a:effectLst/>
                          <a:latin typeface="+mj-lt"/>
                        </a:rPr>
                        <a:t> Code: GGAB2018-MG</a:t>
                      </a:r>
                      <a:endParaRPr lang="nl-BE" sz="1600" dirty="0">
                        <a:effectLst/>
                        <a:latin typeface="+mj-lt"/>
                      </a:endParaRPr>
                    </a:p>
                  </a:txBody>
                  <a:tcPr marL="57407" marR="57407" marT="0" marB="0" anchor="ctr"/>
                </a:tc>
                <a:extLst>
                  <a:ext uri="{0D108BD9-81ED-4DB2-BD59-A6C34878D82A}">
                    <a16:rowId xmlns:a16="http://schemas.microsoft.com/office/drawing/2014/main" val="10008"/>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https://servicebus360.com</a:t>
                      </a:r>
                    </a:p>
                  </a:txBody>
                  <a:tcPr marL="57407" marR="57407" marT="0" marB="0" anchor="ctr"/>
                </a:tc>
                <a:tc>
                  <a:txBody>
                    <a:bodyPr/>
                    <a:lstStyle/>
                    <a:p>
                      <a:r>
                        <a:rPr lang="en-US" sz="1600" dirty="0">
                          <a:effectLst/>
                          <a:latin typeface="+mj-lt"/>
                        </a:rPr>
                        <a:t>Servicebus360</a:t>
                      </a:r>
                      <a:r>
                        <a:rPr lang="en-US" sz="1600" baseline="0" dirty="0">
                          <a:effectLst/>
                          <a:latin typeface="+mj-lt"/>
                        </a:rPr>
                        <a:t> is offering 2 months free of their Gold Plan!</a:t>
                      </a:r>
                      <a:br>
                        <a:rPr lang="en-US" sz="1600" baseline="0" dirty="0">
                          <a:effectLst/>
                          <a:latin typeface="+mj-lt"/>
                        </a:rPr>
                      </a:br>
                      <a:br>
                        <a:rPr lang="en-US" sz="1600" baseline="0" dirty="0">
                          <a:effectLst/>
                          <a:latin typeface="+mj-lt"/>
                        </a:rPr>
                      </a:br>
                      <a:r>
                        <a:rPr lang="en-US" sz="1600" u="sng" baseline="0" dirty="0">
                          <a:solidFill>
                            <a:schemeClr val="bg2">
                              <a:lumMod val="75000"/>
                              <a:lumOff val="25000"/>
                            </a:schemeClr>
                          </a:solidFill>
                          <a:effectLst/>
                          <a:latin typeface="+mj-lt"/>
                        </a:rPr>
                        <a:t>http://</a:t>
                      </a:r>
                      <a:r>
                        <a:rPr lang="en-US" sz="1600" u="sng" baseline="0" dirty="0">
                          <a:solidFill>
                            <a:schemeClr val="bg2">
                              <a:lumMod val="90000"/>
                              <a:lumOff val="10000"/>
                            </a:schemeClr>
                          </a:solidFill>
                          <a:effectLst/>
                          <a:latin typeface="+mj-lt"/>
                        </a:rPr>
                        <a:t>bit.ly/gab2018-sb360</a:t>
                      </a:r>
                      <a:r>
                        <a:rPr lang="en-US" sz="1600" baseline="0" dirty="0">
                          <a:solidFill>
                            <a:schemeClr val="bg2">
                              <a:lumMod val="75000"/>
                              <a:lumOff val="25000"/>
                            </a:schemeClr>
                          </a:solidFill>
                          <a:effectLst/>
                          <a:latin typeface="+mj-lt"/>
                        </a:rPr>
                        <a:t> </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279315004"/>
                  </a:ext>
                </a:extLst>
              </a:tr>
              <a:tr h="1227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Cerebrata</a:t>
                      </a:r>
                      <a:br>
                        <a:rPr lang="en-US" sz="1600" dirty="0">
                          <a:effectLst/>
                          <a:latin typeface="+mj-lt"/>
                          <a:ea typeface="Calibri" panose="020F0502020204030204" pitchFamily="34" charset="0"/>
                          <a:cs typeface="Times New Roman" panose="02020603050405020304" pitchFamily="18" charset="0"/>
                        </a:rPr>
                      </a:br>
                      <a:r>
                        <a:rPr lang="en-US" sz="1600" dirty="0">
                          <a:effectLst/>
                          <a:latin typeface="+mj-lt"/>
                          <a:ea typeface="Calibri" panose="020F0502020204030204" pitchFamily="34" charset="0"/>
                          <a:cs typeface="Times New Roman" panose="02020603050405020304" pitchFamily="18" charset="0"/>
                        </a:rPr>
                        <a:t>https://cerebrata.com</a:t>
                      </a:r>
                    </a:p>
                  </a:txBody>
                  <a:tcPr marL="57407" marR="57407" marT="0" marB="0" anchor="ctr"/>
                </a:tc>
                <a:tc>
                  <a:txBody>
                    <a:bodyPr/>
                    <a:lstStyle/>
                    <a:p>
                      <a:r>
                        <a:rPr lang="en-US" sz="1600" kern="1200" baseline="0" dirty="0">
                          <a:solidFill>
                            <a:schemeClr val="dk1"/>
                          </a:solidFill>
                          <a:effectLst/>
                          <a:latin typeface="+mj-lt"/>
                          <a:ea typeface="+mn-ea"/>
                          <a:cs typeface="+mn-cs"/>
                        </a:rPr>
                        <a:t>Cerebrata is providing a 3 month subscription to it’s Cerulean product!</a:t>
                      </a:r>
                    </a:p>
                    <a:p>
                      <a:endParaRPr lang="en-US" sz="1600" kern="1200" baseline="0" dirty="0">
                        <a:solidFill>
                          <a:schemeClr val="dk1"/>
                        </a:solidFill>
                        <a:effectLst/>
                        <a:latin typeface="+mj-lt"/>
                        <a:ea typeface="+mn-ea"/>
                        <a:cs typeface="+mn-cs"/>
                      </a:endParaRPr>
                    </a:p>
                    <a:p>
                      <a:r>
                        <a:rPr lang="en-US" sz="1600" dirty="0">
                          <a:solidFill>
                            <a:schemeClr val="bg2">
                              <a:lumMod val="75000"/>
                              <a:lumOff val="25000"/>
                            </a:schemeClr>
                          </a:solidFill>
                          <a:effectLst/>
                          <a:latin typeface="+mj-lt"/>
                        </a:rPr>
                        <a:t>Get your subscription key from </a:t>
                      </a:r>
                      <a:r>
                        <a:rPr lang="en-US" sz="1600">
                          <a:solidFill>
                            <a:schemeClr val="bg2">
                              <a:lumMod val="75000"/>
                              <a:lumOff val="25000"/>
                            </a:schemeClr>
                          </a:solidFill>
                          <a:effectLst/>
                          <a:latin typeface="+mj-lt"/>
                        </a:rPr>
                        <a:t>your organizer!</a:t>
                      </a:r>
                      <a:endParaRPr lang="en-US" sz="1600" dirty="0">
                        <a:solidFill>
                          <a:schemeClr val="bg2">
                            <a:lumMod val="75000"/>
                            <a:lumOff val="25000"/>
                          </a:schemeClr>
                        </a:solidFill>
                        <a:effectLst/>
                        <a:latin typeface="+mj-lt"/>
                      </a:endParaRPr>
                    </a:p>
                  </a:txBody>
                  <a:tcPr marL="57407" marR="57407" marT="0" marB="0" anchor="ctr"/>
                </a:tc>
                <a:extLst>
                  <a:ext uri="{0D108BD9-81ED-4DB2-BD59-A6C34878D82A}">
                    <a16:rowId xmlns:a16="http://schemas.microsoft.com/office/drawing/2014/main" val="10004"/>
                  </a:ext>
                </a:extLst>
              </a:tr>
            </a:tbl>
          </a:graphicData>
        </a:graphic>
      </p:graphicFrame>
      <p:sp>
        <p:nvSpPr>
          <p:cNvPr id="4" name="TextBox 3"/>
          <p:cNvSpPr txBox="1"/>
          <p:nvPr/>
        </p:nvSpPr>
        <p:spPr>
          <a:xfrm>
            <a:off x="4823459" y="354963"/>
            <a:ext cx="4827308"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All attendees get the following:</a:t>
            </a:r>
          </a:p>
        </p:txBody>
      </p:sp>
      <p:pic>
        <p:nvPicPr>
          <p:cNvPr id="1044" name="Picture 20" descr="CloudMonix-Orange-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00" y="1727999"/>
            <a:ext cx="2196338" cy="448010"/>
          </a:xfrm>
          <a:prstGeom prst="rect">
            <a:avLst/>
          </a:prstGeom>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38" y="2903945"/>
            <a:ext cx="2203701" cy="577583"/>
          </a:xfrm>
          <a:prstGeom prst="rect">
            <a:avLst/>
          </a:prstGeom>
        </p:spPr>
      </p:pic>
      <p:sp>
        <p:nvSpPr>
          <p:cNvPr id="13" name="TextBox 12"/>
          <p:cNvSpPr txBox="1"/>
          <p:nvPr/>
        </p:nvSpPr>
        <p:spPr>
          <a:xfrm>
            <a:off x="5147022" y="6334023"/>
            <a:ext cx="4180184"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Offers valid until April 30th</a:t>
            </a:r>
          </a:p>
        </p:txBody>
      </p:sp>
      <p:pic>
        <p:nvPicPr>
          <p:cNvPr id="15" name="Picture 4" descr="https://global.azurebootcamp.net/wp-content/uploads/2013/02/cerebrat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8" y="5297264"/>
            <a:ext cx="2220240" cy="455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global.azurebootcamp.net/wp-content/uploads/2014/11/logo-2018-250x2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30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0649" y="893"/>
            <a:ext cx="1987527" cy="523084"/>
          </a:xfrm>
          <a:prstGeom prst="rect">
            <a:avLst/>
          </a:prstGeom>
          <a:noFill/>
        </p:spPr>
        <p:txBody>
          <a:bodyPr wrap="none" rtlCol="0">
            <a:spAutoFit/>
          </a:bodyPr>
          <a:lstStyle/>
          <a:p>
            <a:pPr algn="ctr" defTabSz="914126"/>
            <a:r>
              <a:rPr lang="en-US" sz="2799" dirty="0">
                <a:solidFill>
                  <a:srgbClr val="000000"/>
                </a:solidFill>
                <a:latin typeface="Segoe UI Light" panose="020B0502040204020203" pitchFamily="34" charset="0"/>
                <a:cs typeface="Segoe UI Light" panose="020B0502040204020203" pitchFamily="34" charset="0"/>
              </a:rPr>
              <a:t>Raffle Prizes</a:t>
            </a:r>
          </a:p>
        </p:txBody>
      </p:sp>
      <p:grpSp>
        <p:nvGrpSpPr>
          <p:cNvPr id="2" name="Group 1"/>
          <p:cNvGrpSpPr/>
          <p:nvPr/>
        </p:nvGrpSpPr>
        <p:grpSpPr>
          <a:xfrm>
            <a:off x="1001289" y="1703731"/>
            <a:ext cx="10527127" cy="3828679"/>
            <a:chOff x="1171582" y="1536880"/>
            <a:chExt cx="10529869" cy="3829676"/>
          </a:xfrm>
        </p:grpSpPr>
        <p:sp>
          <p:nvSpPr>
            <p:cNvPr id="6" name="TextBox 5"/>
            <p:cNvSpPr txBox="1"/>
            <p:nvPr/>
          </p:nvSpPr>
          <p:spPr>
            <a:xfrm>
              <a:off x="3831543" y="1595422"/>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personal subscription of the All Products Pack. Get all desktop products including IntelliJ IDEA Ultimate, </a:t>
              </a:r>
              <a:r>
                <a:rPr lang="en-US" sz="1799" dirty="0" err="1">
                  <a:solidFill>
                    <a:srgbClr val="FFFFFF"/>
                  </a:solidFill>
                  <a:latin typeface="Segoe UI Light" panose="020B0502040204020203" pitchFamily="34" charset="0"/>
                  <a:cs typeface="Segoe UI Light" panose="020B0502040204020203" pitchFamily="34" charset="0"/>
                </a:rPr>
                <a:t>ReSharper</a:t>
              </a:r>
              <a:r>
                <a:rPr lang="en-US" sz="1799" dirty="0">
                  <a:solidFill>
                    <a:srgbClr val="FFFFFF"/>
                  </a:solidFill>
                  <a:latin typeface="Segoe UI Light" panose="020B0502040204020203" pitchFamily="34" charset="0"/>
                  <a:cs typeface="Segoe UI Light" panose="020B0502040204020203" pitchFamily="34" charset="0"/>
                </a:rPr>
                <a:t> Ultimate and other IDEs </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3" y="3203358"/>
              <a:ext cx="7869908"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Cerulean! A cross-platform Azure management tool for storage, </a:t>
              </a:r>
              <a:r>
                <a:rPr lang="en-US" sz="1799" dirty="0" err="1">
                  <a:solidFill>
                    <a:srgbClr val="FFFFFF"/>
                  </a:solidFill>
                  <a:latin typeface="Segoe UI Light" panose="020B0502040204020203" pitchFamily="34" charset="0"/>
                  <a:cs typeface="Segoe UI Light" panose="020B0502040204020203" pitchFamily="34" charset="0"/>
                </a:rPr>
                <a:t>CosmosDB</a:t>
              </a:r>
              <a:r>
                <a:rPr lang="en-US" sz="1799" dirty="0">
                  <a:solidFill>
                    <a:srgbClr val="FFFFFF"/>
                  </a:solidFill>
                  <a:latin typeface="Segoe UI Light" panose="020B0502040204020203" pitchFamily="34" charset="0"/>
                  <a:cs typeface="Segoe UI Light" panose="020B0502040204020203" pitchFamily="34" charset="0"/>
                </a:rPr>
                <a:t>, Search, </a:t>
              </a:r>
              <a:r>
                <a:rPr lang="en-US" sz="1799" dirty="0" err="1">
                  <a:solidFill>
                    <a:srgbClr val="FFFFFF"/>
                  </a:solidFill>
                  <a:latin typeface="Segoe UI Light" panose="020B0502040204020203" pitchFamily="34" charset="0"/>
                  <a:cs typeface="Segoe UI Light" panose="020B0502040204020203" pitchFamily="34" charset="0"/>
                </a:rPr>
                <a:t>Redis</a:t>
              </a:r>
              <a:r>
                <a:rPr lang="en-US" sz="1799" dirty="0">
                  <a:solidFill>
                    <a:srgbClr val="FFFFFF"/>
                  </a:solidFill>
                  <a:latin typeface="Segoe UI Light" panose="020B0502040204020203" pitchFamily="34" charset="0"/>
                  <a:cs typeface="Segoe UI Light" panose="020B0502040204020203" pitchFamily="34" charset="0"/>
                </a:rPr>
                <a:t> Cache and Service Bus.</a:t>
              </a:r>
              <a:endParaRPr lang="en-US" sz="1799" b="1" dirty="0">
                <a:solidFill>
                  <a:srgbClr val="FFFFFF"/>
                </a:solidFill>
                <a:latin typeface="Segoe UI Light" panose="020B0502040204020203" pitchFamily="34" charset="0"/>
                <a:cs typeface="Segoe UI Light" panose="020B0502040204020203" pitchFamily="34" charset="0"/>
              </a:endParaRP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2" y="4720225"/>
              <a:ext cx="7869907" cy="646331"/>
            </a:xfrm>
            <a:prstGeom prst="rect">
              <a:avLst/>
            </a:prstGeom>
            <a:solidFill>
              <a:srgbClr val="0A79B8"/>
            </a:solidFill>
          </p:spPr>
          <p:txBody>
            <a:bodyPr wrap="square" rtlCol="0">
              <a:spAutoFit/>
            </a:bodyPr>
            <a:lstStyle/>
            <a:p>
              <a:pPr defTabSz="914126"/>
              <a:r>
                <a:rPr lang="en-US" sz="1799" dirty="0">
                  <a:solidFill>
                    <a:srgbClr val="FFFFFF"/>
                  </a:solidFill>
                  <a:latin typeface="Segoe UI Light" panose="020B0502040204020203" pitchFamily="34" charset="0"/>
                  <a:cs typeface="Segoe UI Light" panose="020B0502040204020203" pitchFamily="34" charset="0"/>
                </a:rPr>
                <a:t>1 Winner: a 1 year subscription to their online training, Skill Me Up! Online training to continue your Azure journey.</a:t>
              </a:r>
              <a:endParaRPr lang="en-US" sz="1799" b="1" dirty="0">
                <a:solidFill>
                  <a:srgbClr val="FFFFFF"/>
                </a:solidFill>
                <a:latin typeface="Segoe UI Light" panose="020B0502040204020203" pitchFamily="34" charset="0"/>
                <a:cs typeface="Segoe UI Light" panose="020B0502040204020203" pitchFamily="34" charset="0"/>
              </a:endParaRP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582" y="4641172"/>
              <a:ext cx="2423689" cy="675332"/>
            </a:xfrm>
            <a:prstGeom prst="rect">
              <a:avLst/>
            </a:prstGeom>
          </p:spPr>
        </p:pic>
      </p:grpSp>
      <p:pic>
        <p:nvPicPr>
          <p:cNvPr id="20" name="Picture 4" descr="https://global.azurebootcamp.net/wp-content/uploads/2013/02/cerebrat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83" y="3245504"/>
            <a:ext cx="2515864" cy="515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global.azurebootcamp.net/wp-content/uploads/2014/11/logo-2018-250x2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62" y="-156339"/>
            <a:ext cx="1666815" cy="14801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16190" y="6228611"/>
            <a:ext cx="7356445" cy="369236"/>
          </a:xfrm>
          <a:prstGeom prst="rect">
            <a:avLst/>
          </a:prstGeom>
        </p:spPr>
        <p:txBody>
          <a:bodyPr wrap="none">
            <a:spAutoFit/>
          </a:bodyPr>
          <a:lstStyle/>
          <a:p>
            <a:pPr defTabSz="914126"/>
            <a:r>
              <a:rPr lang="en-US" sz="1799" b="1" dirty="0">
                <a:solidFill>
                  <a:srgbClr val="000000"/>
                </a:solidFill>
                <a:latin typeface="Segoe UI Light" panose="020B0502040204020203" pitchFamily="34" charset="0"/>
                <a:cs typeface="Segoe UI Light" panose="020B0502040204020203" pitchFamily="34" charset="0"/>
              </a:rPr>
              <a:t>Raffle winners will receive a voucher with a code from the local organizers.</a:t>
            </a:r>
            <a:endParaRPr lang="en-US" sz="1799" dirty="0">
              <a:solidFill>
                <a:srgbClr val="000000"/>
              </a:solidFill>
              <a:latin typeface="Segoe UI Light"/>
            </a:endParaRPr>
          </a:p>
        </p:txBody>
      </p:sp>
    </p:spTree>
    <p:extLst>
      <p:ext uri="{BB962C8B-B14F-4D97-AF65-F5344CB8AC3E}">
        <p14:creationId xmlns:p14="http://schemas.microsoft.com/office/powerpoint/2010/main" val="2788267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632409"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7845" y="5196857"/>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p:txBody>
          <a:bodyPr anchor="ctr"/>
          <a:lstStyle/>
          <a:p>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Título: </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445904" y="5328236"/>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Name</a:t>
            </a:r>
          </a:p>
          <a:p>
            <a:pPr lvl="0"/>
            <a:r>
              <a:rPr lang="en-US" dirty="0">
                <a:effectLst>
                  <a:outerShdw blurRad="38100" dist="38100" dir="2700000" algn="tl">
                    <a:srgbClr val="000000">
                      <a:alpha val="43137"/>
                    </a:srgbClr>
                  </a:outerShdw>
                </a:effectLst>
              </a:rPr>
              <a:t>Title</a:t>
            </a:r>
          </a:p>
          <a:p>
            <a:pPr lvl="0"/>
            <a:r>
              <a:rPr lang="en-US" dirty="0">
                <a:effectLst>
                  <a:outerShdw blurRad="38100" dist="38100" dir="2700000" algn="tl">
                    <a:srgbClr val="000000">
                      <a:alpha val="43137"/>
                    </a:srgbClr>
                  </a:outerShdw>
                </a:effectLst>
              </a:rPr>
              <a:t>Company</a:t>
            </a: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4679682" y="6285513"/>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3D5A1351-83CF-45BD-AB30-2C1F7AE191BE"/>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19049</TotalTime>
  <Words>700</Words>
  <Application>Microsoft Office PowerPoint</Application>
  <PresentationFormat>Personalizar</PresentationFormat>
  <Paragraphs>146</Paragraphs>
  <Slides>25</Slides>
  <Notes>19</Notes>
  <HiddenSlides>0</HiddenSlides>
  <MMClips>0</MMClips>
  <ScaleCrop>false</ScaleCrop>
  <HeadingPairs>
    <vt:vector size="6" baseType="variant">
      <vt:variant>
        <vt:lpstr>Fontes usadas</vt:lpstr>
      </vt:variant>
      <vt:variant>
        <vt:i4>10</vt:i4>
      </vt:variant>
      <vt:variant>
        <vt:lpstr>Tema</vt:lpstr>
      </vt:variant>
      <vt:variant>
        <vt:i4>5</vt:i4>
      </vt:variant>
      <vt:variant>
        <vt:lpstr>Títulos de slides</vt:lpstr>
      </vt:variant>
      <vt:variant>
        <vt:i4>25</vt:i4>
      </vt:variant>
    </vt:vector>
  </HeadingPairs>
  <TitlesOfParts>
    <vt:vector size="40" baseType="lpstr">
      <vt:lpstr>メイリオ</vt:lpstr>
      <vt:lpstr>Arial</vt:lpstr>
      <vt:lpstr>Calibri</vt:lpstr>
      <vt:lpstr>Consolas</vt:lpstr>
      <vt:lpstr>Segoe Pro Semibold</vt:lpstr>
      <vt:lpstr>Segoe Semibold</vt:lpstr>
      <vt:lpstr>Segoe UI</vt:lpstr>
      <vt:lpstr>Segoe UI Light</vt:lpstr>
      <vt:lpstr>Times New Roman</vt:lpstr>
      <vt:lpstr>Wingdings</vt:lpstr>
      <vt:lpstr>MS1444_Windows Azure Template 16x9_r08a</vt:lpstr>
      <vt:lpstr>White with Consolas font for code slides</vt:lpstr>
      <vt:lpstr>5-30404_TR16_BO_CT_Template_16x9</vt:lpstr>
      <vt:lpstr>4_5-30404_TR16_BO_CT_Template_16x9</vt:lpstr>
      <vt:lpstr>Magnus Master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Título: </vt:lpstr>
      <vt:lpstr>Apresentação do PowerPoint</vt:lpstr>
      <vt:lpstr>Global Footprint</vt:lpstr>
      <vt:lpstr>pay only for what you use</vt:lpstr>
      <vt:lpstr>Apresentação do PowerPoint</vt:lpstr>
      <vt:lpstr>Apresentação do PowerPoint</vt:lpstr>
      <vt:lpstr>Windows Azure Virtual Networks</vt:lpstr>
      <vt:lpstr>Virtual Gateways</vt:lpstr>
      <vt:lpstr>MSDN Credits with Windows Azure</vt:lpstr>
      <vt:lpstr>focus on apps,  not infrastructure</vt:lpstr>
      <vt:lpstr>Apresentação do PowerPoint</vt:lpstr>
      <vt:lpstr>Dev/Ops Workflow</vt:lpstr>
      <vt:lpstr>Storage</vt:lpstr>
      <vt:lpstr>Apresentação do PowerPoint</vt:lpstr>
      <vt:lpstr>Apresentação do PowerPoint</vt:lpstr>
      <vt:lpstr>Apresentação do PowerPoint</vt:lpstr>
      <vt:lpstr>Apresentação do PowerPoint</vt:lpstr>
      <vt:lpstr>Apresentação do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Rafael A. Lunardelli - R4L</cp:lastModifiedBy>
  <cp:revision>681</cp:revision>
  <cp:lastPrinted>2011-12-06T05:57:58Z</cp:lastPrinted>
  <dcterms:created xsi:type="dcterms:W3CDTF">2011-03-29T16:07:22Z</dcterms:created>
  <dcterms:modified xsi:type="dcterms:W3CDTF">2018-04-18T19:14:14Z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