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Open Sauce Bold" charset="1" panose="00000800000000000000"/>
      <p:regular r:id="rId13"/>
    </p:embeddedFont>
    <p:embeddedFont>
      <p:font typeface="Open Sauce Light" charset="1" panose="00000400000000000000"/>
      <p:regular r:id="rId14"/>
    </p:embeddedFont>
    <p:embeddedFont>
      <p:font typeface="Open Sauce Light Italics" charset="1" panose="00000400000000000000"/>
      <p:regular r:id="rId15"/>
    </p:embeddedFont>
    <p:embeddedFont>
      <p:font typeface="Open Sauce" charset="1" panose="000005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564651"/>
            <a:ext cx="10496758" cy="5674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34"/>
              </a:lnSpc>
            </a:pPr>
            <a:r>
              <a:rPr lang="en-US" b="true" sz="23015" spc="-483">
                <a:solidFill>
                  <a:srgbClr val="C1E32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VISIONTRACK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6458285" y="4469864"/>
            <a:ext cx="801015" cy="1347272"/>
          </a:xfrm>
          <a:custGeom>
            <a:avLst/>
            <a:gdLst/>
            <a:ahLst/>
            <a:cxnLst/>
            <a:rect r="r" b="b" t="t" l="l"/>
            <a:pathLst>
              <a:path h="1347272" w="801015">
                <a:moveTo>
                  <a:pt x="0" y="0"/>
                </a:moveTo>
                <a:lnTo>
                  <a:pt x="801015" y="0"/>
                </a:lnTo>
                <a:lnTo>
                  <a:pt x="801015" y="1347272"/>
                </a:lnTo>
                <a:lnTo>
                  <a:pt x="0" y="13472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869820" y="7722011"/>
            <a:ext cx="6389480" cy="1012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6"/>
              </a:lnSpc>
            </a:pPr>
            <a:r>
              <a:rPr lang="en-US" sz="3600" spc="-75">
                <a:solidFill>
                  <a:srgbClr val="C1E328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Real-Time Inventory Monitoring with Computer Vision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1396134"/>
            <a:ext cx="7034595" cy="7085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05"/>
              </a:lnSpc>
            </a:pPr>
            <a:r>
              <a:rPr lang="en-US" sz="2299" i="true" spc="36">
                <a:solidFill>
                  <a:srgbClr val="C1E328"/>
                </a:solidFill>
                <a:latin typeface="Open Sauce Light Italics"/>
                <a:ea typeface="Open Sauce Light Italics"/>
                <a:cs typeface="Open Sauce Light Italics"/>
                <a:sym typeface="Open Sauce Light Italics"/>
              </a:rPr>
              <a:t>  </a:t>
            </a:r>
            <a:r>
              <a:rPr lang="en-US" sz="2299" spc="36">
                <a:solidFill>
                  <a:srgbClr val="C1E328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Project Presentation under theme:</a:t>
            </a:r>
            <a:r>
              <a:rPr lang="en-US" sz="2299" i="true" spc="36">
                <a:solidFill>
                  <a:srgbClr val="C1E328"/>
                </a:solidFill>
                <a:latin typeface="Open Sauce Light Italics"/>
                <a:ea typeface="Open Sauce Light Italics"/>
                <a:cs typeface="Open Sauce Light Italics"/>
                <a:sym typeface="Open Sauce Light Italics"/>
              </a:rPr>
              <a:t> </a:t>
            </a:r>
          </a:p>
          <a:p>
            <a:pPr algn="r">
              <a:lnSpc>
                <a:spcPts val="2805"/>
              </a:lnSpc>
            </a:pPr>
            <a:r>
              <a:rPr lang="en-US" sz="2299" i="true" spc="36">
                <a:solidFill>
                  <a:srgbClr val="C1E328"/>
                </a:solidFill>
                <a:latin typeface="Open Sauce Light Italics"/>
                <a:ea typeface="Open Sauce Light Italics"/>
                <a:cs typeface="Open Sauce Light Italics"/>
                <a:sym typeface="Open Sauce Light Italics"/>
              </a:rPr>
              <a:t>“Transforming retail supply chains”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049367" y="1056536"/>
            <a:ext cx="6118601" cy="349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15"/>
              </a:lnSpc>
            </a:pPr>
            <a:r>
              <a:rPr lang="en-US" b="true" sz="2199" spc="103">
                <a:solidFill>
                  <a:srgbClr val="C1E32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SPARKATHON-WALMART HACKATHON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617721" y="8005064"/>
            <a:ext cx="1666940" cy="839531"/>
          </a:xfrm>
          <a:custGeom>
            <a:avLst/>
            <a:gdLst/>
            <a:ahLst/>
            <a:cxnLst/>
            <a:rect r="r" b="b" t="t" l="l"/>
            <a:pathLst>
              <a:path h="839531" w="1666940">
                <a:moveTo>
                  <a:pt x="0" y="0"/>
                </a:moveTo>
                <a:lnTo>
                  <a:pt x="1666939" y="0"/>
                </a:lnTo>
                <a:lnTo>
                  <a:pt x="1666939" y="839532"/>
                </a:lnTo>
                <a:lnTo>
                  <a:pt x="0" y="8395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958720" y="1231692"/>
            <a:ext cx="6185280" cy="2931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20"/>
              </a:lnSpc>
            </a:pPr>
            <a:r>
              <a:rPr lang="en-US" b="true" sz="8000" spc="-168">
                <a:solidFill>
                  <a:srgbClr val="C1E32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THE PROBLEM</a:t>
            </a:r>
          </a:p>
          <a:p>
            <a:pPr algn="l">
              <a:lnSpc>
                <a:spcPts val="7520"/>
              </a:lnSpc>
            </a:pPr>
            <a:r>
              <a:rPr lang="en-US" b="true" sz="8000" spc="-168">
                <a:solidFill>
                  <a:srgbClr val="C1E32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STATEMENT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958720" y="4747497"/>
            <a:ext cx="5431650" cy="651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62"/>
              </a:lnSpc>
            </a:pPr>
            <a:r>
              <a:rPr lang="en-US" sz="2100" spc="33">
                <a:solidFill>
                  <a:srgbClr val="C1E328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M</a:t>
            </a:r>
            <a:r>
              <a:rPr lang="en-US" sz="2100" spc="33">
                <a:solidFill>
                  <a:srgbClr val="C1E328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anual inventory checks are time-consuming and error-prone.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507428" y="4359024"/>
            <a:ext cx="3333879" cy="997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88"/>
              </a:lnSpc>
            </a:pPr>
            <a:r>
              <a:rPr lang="en-US" sz="2100" spc="98">
                <a:solidFill>
                  <a:srgbClr val="C1E328"/>
                </a:solidFill>
                <a:latin typeface="Open Sauce"/>
                <a:ea typeface="Open Sauce"/>
                <a:cs typeface="Open Sauce"/>
                <a:sym typeface="Open Sauce"/>
              </a:rPr>
              <a:t>40% OF RETAILERS FACE STOCK-OUT ISSUES WEEKLY.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507428" y="5900804"/>
            <a:ext cx="3333879" cy="1664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88"/>
              </a:lnSpc>
            </a:pPr>
            <a:r>
              <a:rPr lang="en-US" sz="2100" spc="98">
                <a:solidFill>
                  <a:srgbClr val="C1E328"/>
                </a:solidFill>
                <a:latin typeface="Open Sauce"/>
                <a:ea typeface="Open Sauce"/>
                <a:cs typeface="Open Sauce"/>
                <a:sym typeface="Open Sauce"/>
              </a:rPr>
              <a:t>AUTOMATION USING COMPUTER VISION CAN REDUCE LABOR AND IMPROVE ACCURACY.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074091" y="3485010"/>
            <a:ext cx="3333879" cy="331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88"/>
              </a:lnSpc>
            </a:pPr>
            <a:r>
              <a:rPr lang="en-US" b="true" sz="2100" spc="98">
                <a:solidFill>
                  <a:srgbClr val="C1E32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MOTIVATION: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958720" y="5787692"/>
            <a:ext cx="5858688" cy="651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62"/>
              </a:lnSpc>
            </a:pPr>
            <a:r>
              <a:rPr lang="en-US" sz="2100" spc="33">
                <a:solidFill>
                  <a:srgbClr val="C1E328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W</a:t>
            </a:r>
            <a:r>
              <a:rPr lang="en-US" sz="2100" spc="33">
                <a:solidFill>
                  <a:srgbClr val="C1E328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arehouses and retail shelves often face stock-outs or overstocking.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958720" y="7020608"/>
            <a:ext cx="5431650" cy="651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62"/>
              </a:lnSpc>
            </a:pPr>
            <a:r>
              <a:rPr lang="en-US" sz="2100" spc="33">
                <a:solidFill>
                  <a:srgbClr val="C1E328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R</a:t>
            </a:r>
            <a:r>
              <a:rPr lang="en-US" sz="2100" spc="33">
                <a:solidFill>
                  <a:srgbClr val="C1E328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eal-time visibility into stock levels is limited, especially in smaller businesses.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2121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219200"/>
            <a:ext cx="5759843" cy="1978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20"/>
              </a:lnSpc>
            </a:pPr>
            <a:r>
              <a:rPr lang="en-US" b="true" sz="8000" spc="-168">
                <a:solidFill>
                  <a:srgbClr val="C1E32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SOLUTION OVERVIEW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908621" y="3518507"/>
            <a:ext cx="10740192" cy="32426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62"/>
              </a:lnSpc>
            </a:pPr>
            <a:r>
              <a:rPr lang="en-US" sz="2100" spc="33">
                <a:solidFill>
                  <a:srgbClr val="C1E328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VisionTrack uses computer vision to detect and count inventory items in real-time using CCTV/webcam feeds.</a:t>
            </a:r>
          </a:p>
          <a:p>
            <a:pPr algn="l">
              <a:lnSpc>
                <a:spcPts val="2562"/>
              </a:lnSpc>
            </a:pPr>
          </a:p>
          <a:p>
            <a:pPr algn="l">
              <a:lnSpc>
                <a:spcPts val="2562"/>
              </a:lnSpc>
            </a:pPr>
            <a:r>
              <a:rPr lang="en-US" sz="2100" spc="33">
                <a:solidFill>
                  <a:srgbClr val="C1E328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Integrates with a dynamic dashboard to:</a:t>
            </a:r>
          </a:p>
          <a:p>
            <a:pPr algn="l" marL="453390" indent="-226695" lvl="1">
              <a:lnSpc>
                <a:spcPts val="2562"/>
              </a:lnSpc>
              <a:buFont typeface="Arial"/>
              <a:buChar char="•"/>
            </a:pPr>
            <a:r>
              <a:rPr lang="en-US" sz="2100" spc="33">
                <a:solidFill>
                  <a:srgbClr val="C1E328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Visualize stock levels</a:t>
            </a:r>
          </a:p>
          <a:p>
            <a:pPr algn="l" marL="453390" indent="-226695" lvl="1">
              <a:lnSpc>
                <a:spcPts val="2562"/>
              </a:lnSpc>
              <a:buFont typeface="Arial"/>
              <a:buChar char="•"/>
            </a:pPr>
            <a:r>
              <a:rPr lang="en-US" sz="2100" spc="33">
                <a:solidFill>
                  <a:srgbClr val="C1E328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Trigger restock alerts</a:t>
            </a:r>
          </a:p>
          <a:p>
            <a:pPr algn="l" marL="453390" indent="-226695" lvl="1">
              <a:lnSpc>
                <a:spcPts val="2562"/>
              </a:lnSpc>
              <a:buFont typeface="Arial"/>
              <a:buChar char="•"/>
            </a:pPr>
            <a:r>
              <a:rPr lang="en-US" sz="2100" spc="33">
                <a:solidFill>
                  <a:srgbClr val="C1E328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Log item trends</a:t>
            </a:r>
          </a:p>
          <a:p>
            <a:pPr algn="l">
              <a:lnSpc>
                <a:spcPts val="2562"/>
              </a:lnSpc>
            </a:pPr>
          </a:p>
          <a:p>
            <a:pPr algn="l">
              <a:lnSpc>
                <a:spcPts val="2562"/>
              </a:lnSpc>
            </a:pPr>
          </a:p>
          <a:p>
            <a:pPr algn="l">
              <a:lnSpc>
                <a:spcPts val="2562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504510" y="7014105"/>
            <a:ext cx="2879921" cy="331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88"/>
              </a:lnSpc>
            </a:pPr>
            <a:r>
              <a:rPr lang="en-US" b="true" sz="2100" spc="98">
                <a:solidFill>
                  <a:srgbClr val="C1E32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OBJECT DETECTION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15528" y="7541181"/>
            <a:ext cx="3292828" cy="2594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62"/>
              </a:lnSpc>
            </a:pPr>
            <a:r>
              <a:rPr lang="en-US" sz="2100" spc="33">
                <a:solidFill>
                  <a:srgbClr val="C1E328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→ Detects and classifies inventory items in real-time from video frames using YOLOv5 or OpenCV-based contour/template analysis. (Webcam/RTSP)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308357" y="7014105"/>
            <a:ext cx="4521858" cy="331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88"/>
              </a:lnSpc>
            </a:pPr>
            <a:r>
              <a:rPr lang="en-US" b="true" sz="2100" spc="98">
                <a:solidFill>
                  <a:srgbClr val="C1E32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LIVE CAMERA FEED ANALYSIS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276322" y="7478774"/>
            <a:ext cx="3195414" cy="1947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62"/>
              </a:lnSpc>
            </a:pPr>
            <a:r>
              <a:rPr lang="en-US" sz="2100" spc="33">
                <a:solidFill>
                  <a:srgbClr val="C1E328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→ Continuously streams and processes video input to track object counts frame-by-frame for dynamic inventory insights.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144000" y="7014105"/>
            <a:ext cx="3717367" cy="331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88"/>
              </a:lnSpc>
            </a:pPr>
            <a:r>
              <a:rPr lang="en-US" b="true" sz="2100" spc="98">
                <a:solidFill>
                  <a:srgbClr val="C1E32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INVENTORY DASHBOARD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538525" y="7541181"/>
            <a:ext cx="3227885" cy="1947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62"/>
              </a:lnSpc>
            </a:pPr>
            <a:r>
              <a:rPr lang="en-US" sz="2100" spc="33">
                <a:solidFill>
                  <a:srgbClr val="C1E328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→ Displays real-time item counts, availability status, and trends using React.js frontend synced with MongoDB backend.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785292" y="6951698"/>
            <a:ext cx="6252408" cy="664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88"/>
              </a:lnSpc>
            </a:pPr>
            <a:r>
              <a:rPr lang="en-US" b="true" sz="2100" spc="98">
                <a:solidFill>
                  <a:srgbClr val="C1E32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ANALYTICS/RESTOCK</a:t>
            </a:r>
          </a:p>
          <a:p>
            <a:pPr algn="just">
              <a:lnSpc>
                <a:spcPts val="2688"/>
              </a:lnSpc>
            </a:pPr>
            <a:r>
              <a:rPr lang="en-US" b="true" sz="2100" spc="98">
                <a:solidFill>
                  <a:srgbClr val="C1E32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NOTIFICATIONS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737960" y="7705773"/>
            <a:ext cx="3446810" cy="2271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62"/>
              </a:lnSpc>
            </a:pPr>
            <a:r>
              <a:rPr lang="en-US" sz="2100" spc="33">
                <a:solidFill>
                  <a:srgbClr val="C1E328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→ Analyzes historical inventory data to trigger alerts when item counts drop below predefined thresholds via backend logic.</a:t>
            </a:r>
          </a:p>
          <a:p>
            <a:pPr algn="l">
              <a:lnSpc>
                <a:spcPts val="2562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2121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52838" y="872108"/>
            <a:ext cx="8115300" cy="1978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20"/>
              </a:lnSpc>
            </a:pPr>
            <a:r>
              <a:rPr lang="en-US" b="true" sz="8000" spc="-168">
                <a:solidFill>
                  <a:srgbClr val="C1E32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TECH STACK &amp; ARCHITECTURE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618068" y="1064596"/>
            <a:ext cx="6641232" cy="81482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8"/>
              </a:lnSpc>
            </a:pPr>
            <a:r>
              <a:rPr lang="en-US" sz="2072" spc="33">
                <a:solidFill>
                  <a:srgbClr val="C1E328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📷 Camera Feed (Webcam / CCTV)</a:t>
            </a:r>
          </a:p>
          <a:p>
            <a:pPr algn="l">
              <a:lnSpc>
                <a:spcPts val="2528"/>
              </a:lnSpc>
            </a:pPr>
            <a:r>
              <a:rPr lang="en-US" sz="2072" spc="33">
                <a:solidFill>
                  <a:srgbClr val="C1E328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         │</a:t>
            </a:r>
          </a:p>
          <a:p>
            <a:pPr algn="l">
              <a:lnSpc>
                <a:spcPts val="2528"/>
              </a:lnSpc>
            </a:pPr>
            <a:r>
              <a:rPr lang="en-US" sz="2072" spc="33">
                <a:solidFill>
                  <a:srgbClr val="C1E328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         ▼</a:t>
            </a:r>
          </a:p>
          <a:p>
            <a:pPr algn="l">
              <a:lnSpc>
                <a:spcPts val="2528"/>
              </a:lnSpc>
            </a:pPr>
            <a:r>
              <a:rPr lang="en-US" sz="2072" spc="33">
                <a:solidFill>
                  <a:srgbClr val="C1E328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🐍 Python (OpenCV / YOLOv5)</a:t>
            </a:r>
          </a:p>
          <a:p>
            <a:pPr algn="l">
              <a:lnSpc>
                <a:spcPts val="2528"/>
              </a:lnSpc>
            </a:pPr>
            <a:r>
              <a:rPr lang="en-US" sz="2072" spc="33">
                <a:solidFill>
                  <a:srgbClr val="C1E328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→ Processes frame</a:t>
            </a:r>
          </a:p>
          <a:p>
            <a:pPr algn="l">
              <a:lnSpc>
                <a:spcPts val="2528"/>
              </a:lnSpc>
            </a:pPr>
            <a:r>
              <a:rPr lang="en-US" sz="2072" spc="33">
                <a:solidFill>
                  <a:srgbClr val="C1E328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→ Detects &amp; counts inventory items</a:t>
            </a:r>
          </a:p>
          <a:p>
            <a:pPr algn="l">
              <a:lnSpc>
                <a:spcPts val="2528"/>
              </a:lnSpc>
            </a:pPr>
            <a:r>
              <a:rPr lang="en-US" sz="2072" spc="33">
                <a:solidFill>
                  <a:srgbClr val="C1E328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         │</a:t>
            </a:r>
          </a:p>
          <a:p>
            <a:pPr algn="l">
              <a:lnSpc>
                <a:spcPts val="2528"/>
              </a:lnSpc>
            </a:pPr>
            <a:r>
              <a:rPr lang="en-US" sz="2072" spc="33">
                <a:solidFill>
                  <a:srgbClr val="C1E328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         ▼</a:t>
            </a:r>
          </a:p>
          <a:p>
            <a:pPr algn="l">
              <a:lnSpc>
                <a:spcPts val="2528"/>
              </a:lnSpc>
            </a:pPr>
            <a:r>
              <a:rPr lang="en-US" sz="2072" spc="33">
                <a:solidFill>
                  <a:srgbClr val="C1E328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📡 Sends object count via REST API / Python Shell</a:t>
            </a:r>
          </a:p>
          <a:p>
            <a:pPr algn="l">
              <a:lnSpc>
                <a:spcPts val="2528"/>
              </a:lnSpc>
            </a:pPr>
            <a:r>
              <a:rPr lang="en-US" sz="2072" spc="33">
                <a:solidFill>
                  <a:srgbClr val="C1E328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         │</a:t>
            </a:r>
          </a:p>
          <a:p>
            <a:pPr algn="l">
              <a:lnSpc>
                <a:spcPts val="2528"/>
              </a:lnSpc>
            </a:pPr>
            <a:r>
              <a:rPr lang="en-US" sz="2072" spc="33">
                <a:solidFill>
                  <a:srgbClr val="C1E328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         ▼</a:t>
            </a:r>
          </a:p>
          <a:p>
            <a:pPr algn="l">
              <a:lnSpc>
                <a:spcPts val="2528"/>
              </a:lnSpc>
            </a:pPr>
            <a:r>
              <a:rPr lang="en-US" sz="2072" spc="33">
                <a:solidFill>
                  <a:srgbClr val="C1E328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🖥️ Node.js + Express.js (Backend)</a:t>
            </a:r>
          </a:p>
          <a:p>
            <a:pPr algn="l">
              <a:lnSpc>
                <a:spcPts val="2528"/>
              </a:lnSpc>
            </a:pPr>
            <a:r>
              <a:rPr lang="en-US" sz="2072" spc="33">
                <a:solidFill>
                  <a:srgbClr val="C1E328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→ Receives data</a:t>
            </a:r>
          </a:p>
          <a:p>
            <a:pPr algn="l">
              <a:lnSpc>
                <a:spcPts val="2528"/>
              </a:lnSpc>
            </a:pPr>
            <a:r>
              <a:rPr lang="en-US" sz="2072" spc="33">
                <a:solidFill>
                  <a:srgbClr val="C1E328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→ Stores in MongoDB</a:t>
            </a:r>
          </a:p>
          <a:p>
            <a:pPr algn="l">
              <a:lnSpc>
                <a:spcPts val="2528"/>
              </a:lnSpc>
            </a:pPr>
            <a:r>
              <a:rPr lang="en-US" sz="2072" spc="33">
                <a:solidFill>
                  <a:srgbClr val="C1E328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         │</a:t>
            </a:r>
          </a:p>
          <a:p>
            <a:pPr algn="l">
              <a:lnSpc>
                <a:spcPts val="2528"/>
              </a:lnSpc>
            </a:pPr>
            <a:r>
              <a:rPr lang="en-US" sz="2072" spc="33">
                <a:solidFill>
                  <a:srgbClr val="C1E328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         ▼</a:t>
            </a:r>
          </a:p>
          <a:p>
            <a:pPr algn="l">
              <a:lnSpc>
                <a:spcPts val="2528"/>
              </a:lnSpc>
            </a:pPr>
            <a:r>
              <a:rPr lang="en-US" sz="2072" spc="33">
                <a:solidFill>
                  <a:srgbClr val="C1E328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🛢️ MongoDB (Database)</a:t>
            </a:r>
          </a:p>
          <a:p>
            <a:pPr algn="l">
              <a:lnSpc>
                <a:spcPts val="2528"/>
              </a:lnSpc>
            </a:pPr>
            <a:r>
              <a:rPr lang="en-US" sz="2072" spc="33">
                <a:solidFill>
                  <a:srgbClr val="C1E328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→ Maintains item logs</a:t>
            </a:r>
          </a:p>
          <a:p>
            <a:pPr algn="l">
              <a:lnSpc>
                <a:spcPts val="2528"/>
              </a:lnSpc>
            </a:pPr>
            <a:r>
              <a:rPr lang="en-US" sz="2072" spc="33">
                <a:solidFill>
                  <a:srgbClr val="C1E328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→ Tracks stock history</a:t>
            </a:r>
          </a:p>
          <a:p>
            <a:pPr algn="l">
              <a:lnSpc>
                <a:spcPts val="2528"/>
              </a:lnSpc>
            </a:pPr>
            <a:r>
              <a:rPr lang="en-US" sz="2072" spc="33">
                <a:solidFill>
                  <a:srgbClr val="C1E328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         │</a:t>
            </a:r>
          </a:p>
          <a:p>
            <a:pPr algn="l">
              <a:lnSpc>
                <a:spcPts val="2528"/>
              </a:lnSpc>
            </a:pPr>
            <a:r>
              <a:rPr lang="en-US" sz="2072" spc="33">
                <a:solidFill>
                  <a:srgbClr val="C1E328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         ▼</a:t>
            </a:r>
          </a:p>
          <a:p>
            <a:pPr algn="l">
              <a:lnSpc>
                <a:spcPts val="2528"/>
              </a:lnSpc>
            </a:pPr>
            <a:r>
              <a:rPr lang="en-US" sz="2072" spc="33">
                <a:solidFill>
                  <a:srgbClr val="C1E328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🌐 React.js Frontend (Inventory Dashboard)</a:t>
            </a:r>
          </a:p>
          <a:p>
            <a:pPr algn="l">
              <a:lnSpc>
                <a:spcPts val="2528"/>
              </a:lnSpc>
            </a:pPr>
            <a:r>
              <a:rPr lang="en-US" sz="2072" spc="33">
                <a:solidFill>
                  <a:srgbClr val="C1E328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→ Displays live item count</a:t>
            </a:r>
          </a:p>
          <a:p>
            <a:pPr algn="l">
              <a:lnSpc>
                <a:spcPts val="2528"/>
              </a:lnSpc>
            </a:pPr>
            <a:r>
              <a:rPr lang="en-US" sz="2072" spc="33">
                <a:solidFill>
                  <a:srgbClr val="C1E328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→ Visualizes trends &amp; analytics</a:t>
            </a:r>
          </a:p>
          <a:p>
            <a:pPr algn="l" marL="447511" indent="-223755" lvl="1">
              <a:lnSpc>
                <a:spcPts val="2528"/>
              </a:lnSpc>
              <a:buFont typeface="Arial"/>
              <a:buChar char="•"/>
            </a:pPr>
            <a:r>
              <a:rPr lang="en-US" sz="2072" spc="33">
                <a:solidFill>
                  <a:srgbClr val="C1E328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→ Shows restock alerts</a:t>
            </a:r>
          </a:p>
          <a:p>
            <a:pPr algn="l">
              <a:lnSpc>
                <a:spcPts val="999"/>
              </a:lnSpc>
            </a:pPr>
          </a:p>
        </p:txBody>
      </p:sp>
      <p:sp>
        <p:nvSpPr>
          <p:cNvPr name="AutoShape 4" id="4"/>
          <p:cNvSpPr/>
          <p:nvPr/>
        </p:nvSpPr>
        <p:spPr>
          <a:xfrm>
            <a:off x="731297" y="4041200"/>
            <a:ext cx="4171398" cy="0"/>
          </a:xfrm>
          <a:prstGeom prst="line">
            <a:avLst/>
          </a:prstGeom>
          <a:ln cap="flat" w="57150">
            <a:solidFill>
              <a:srgbClr val="C1E32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940140" y="3628979"/>
            <a:ext cx="1876857" cy="294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455"/>
              </a:lnSpc>
            </a:pPr>
            <a:r>
              <a:rPr lang="en-US" b="true" sz="1918" spc="90">
                <a:solidFill>
                  <a:srgbClr val="C1E32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FRONTEND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824236" y="3184156"/>
            <a:ext cx="4562364" cy="882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0"/>
              </a:lnSpc>
            </a:pPr>
          </a:p>
          <a:p>
            <a:pPr algn="l">
              <a:lnSpc>
                <a:spcPts val="2340"/>
              </a:lnSpc>
            </a:pPr>
            <a:r>
              <a:rPr lang="en-US" sz="1918" spc="30">
                <a:solidFill>
                  <a:srgbClr val="C1E328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R</a:t>
            </a:r>
            <a:r>
              <a:rPr lang="en-US" sz="1918" spc="30">
                <a:solidFill>
                  <a:srgbClr val="C1E328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eact.js + Tailwind CSS</a:t>
            </a:r>
          </a:p>
          <a:p>
            <a:pPr algn="l">
              <a:lnSpc>
                <a:spcPts val="2340"/>
              </a:lnSpc>
            </a:pPr>
          </a:p>
        </p:txBody>
      </p:sp>
      <p:sp>
        <p:nvSpPr>
          <p:cNvPr name="AutoShape 7" id="7"/>
          <p:cNvSpPr/>
          <p:nvPr/>
        </p:nvSpPr>
        <p:spPr>
          <a:xfrm>
            <a:off x="731297" y="4960689"/>
            <a:ext cx="4171398" cy="0"/>
          </a:xfrm>
          <a:prstGeom prst="line">
            <a:avLst/>
          </a:prstGeom>
          <a:ln cap="flat" w="57150">
            <a:solidFill>
              <a:srgbClr val="C1E32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940140" y="4340627"/>
            <a:ext cx="1876857" cy="294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455"/>
              </a:lnSpc>
            </a:pPr>
            <a:r>
              <a:rPr lang="en-US" b="true" sz="1918" spc="90">
                <a:solidFill>
                  <a:srgbClr val="C1E32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BACKEND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902695" y="4352241"/>
            <a:ext cx="5042414" cy="291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0"/>
              </a:lnSpc>
            </a:pPr>
            <a:r>
              <a:rPr lang="en-US" sz="1918" spc="30">
                <a:solidFill>
                  <a:srgbClr val="C1E328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Node.js + Express.js</a:t>
            </a:r>
          </a:p>
        </p:txBody>
      </p:sp>
      <p:sp>
        <p:nvSpPr>
          <p:cNvPr name="AutoShape 10" id="10"/>
          <p:cNvSpPr/>
          <p:nvPr/>
        </p:nvSpPr>
        <p:spPr>
          <a:xfrm>
            <a:off x="652838" y="6010721"/>
            <a:ext cx="4171398" cy="0"/>
          </a:xfrm>
          <a:prstGeom prst="line">
            <a:avLst/>
          </a:prstGeom>
          <a:ln cap="flat" w="57150">
            <a:solidFill>
              <a:srgbClr val="C1E32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1" id="11"/>
          <p:cNvSpPr txBox="true"/>
          <p:nvPr/>
        </p:nvSpPr>
        <p:spPr>
          <a:xfrm rot="0">
            <a:off x="940140" y="5260116"/>
            <a:ext cx="2247804" cy="294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455"/>
              </a:lnSpc>
            </a:pPr>
            <a:r>
              <a:rPr lang="en-US" b="true" sz="1918" spc="90">
                <a:solidFill>
                  <a:srgbClr val="C1E32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CV ENGINE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902695" y="5269641"/>
            <a:ext cx="5042414" cy="291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0"/>
              </a:lnSpc>
            </a:pPr>
            <a:r>
              <a:rPr lang="en-US" sz="1918" spc="30">
                <a:solidFill>
                  <a:srgbClr val="C1E328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Python (OpenCV, YOLOv5)</a:t>
            </a:r>
          </a:p>
        </p:txBody>
      </p:sp>
      <p:sp>
        <p:nvSpPr>
          <p:cNvPr name="AutoShape 13" id="13"/>
          <p:cNvSpPr/>
          <p:nvPr/>
        </p:nvSpPr>
        <p:spPr>
          <a:xfrm>
            <a:off x="731297" y="6713521"/>
            <a:ext cx="4171398" cy="0"/>
          </a:xfrm>
          <a:prstGeom prst="line">
            <a:avLst/>
          </a:prstGeom>
          <a:ln cap="flat" w="57150">
            <a:solidFill>
              <a:srgbClr val="C1E32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4" id="14"/>
          <p:cNvSpPr txBox="true"/>
          <p:nvPr/>
        </p:nvSpPr>
        <p:spPr>
          <a:xfrm rot="0">
            <a:off x="940140" y="6301300"/>
            <a:ext cx="1876857" cy="294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455"/>
              </a:lnSpc>
            </a:pPr>
            <a:r>
              <a:rPr lang="en-US" b="true" sz="1918" spc="90">
                <a:solidFill>
                  <a:srgbClr val="C1E32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DATABASE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902695" y="6147101"/>
            <a:ext cx="4562364" cy="291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0"/>
              </a:lnSpc>
            </a:pPr>
            <a:r>
              <a:rPr lang="en-US" sz="1918" spc="30">
                <a:solidFill>
                  <a:srgbClr val="C1E328"/>
                </a:solidFill>
                <a:latin typeface="Open Sauce"/>
                <a:ea typeface="Open Sauce"/>
                <a:cs typeface="Open Sauce"/>
                <a:sym typeface="Open Sauce"/>
              </a:rPr>
              <a:t>MongoDB</a:t>
            </a:r>
          </a:p>
        </p:txBody>
      </p:sp>
      <p:sp>
        <p:nvSpPr>
          <p:cNvPr name="AutoShape 16" id="16"/>
          <p:cNvSpPr/>
          <p:nvPr/>
        </p:nvSpPr>
        <p:spPr>
          <a:xfrm>
            <a:off x="731297" y="7633010"/>
            <a:ext cx="4171398" cy="0"/>
          </a:xfrm>
          <a:prstGeom prst="line">
            <a:avLst/>
          </a:prstGeom>
          <a:ln cap="flat" w="57150">
            <a:solidFill>
              <a:srgbClr val="C1E32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7" id="17"/>
          <p:cNvSpPr txBox="true"/>
          <p:nvPr/>
        </p:nvSpPr>
        <p:spPr>
          <a:xfrm rot="0">
            <a:off x="940140" y="7012948"/>
            <a:ext cx="2624660" cy="294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455"/>
              </a:lnSpc>
            </a:pPr>
            <a:r>
              <a:rPr lang="en-US" b="true" sz="1918" spc="90">
                <a:solidFill>
                  <a:srgbClr val="C1E32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COMMUNICATION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902695" y="7024562"/>
            <a:ext cx="5042414" cy="291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0"/>
              </a:lnSpc>
            </a:pPr>
            <a:r>
              <a:rPr lang="en-US" sz="1918" spc="30">
                <a:solidFill>
                  <a:srgbClr val="C1E328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REST API / Python Shell</a:t>
            </a:r>
          </a:p>
        </p:txBody>
      </p:sp>
      <p:sp>
        <p:nvSpPr>
          <p:cNvPr name="AutoShape 19" id="19"/>
          <p:cNvSpPr/>
          <p:nvPr/>
        </p:nvSpPr>
        <p:spPr>
          <a:xfrm>
            <a:off x="652838" y="8683042"/>
            <a:ext cx="4171398" cy="0"/>
          </a:xfrm>
          <a:prstGeom prst="line">
            <a:avLst/>
          </a:prstGeom>
          <a:ln cap="flat" w="57150">
            <a:solidFill>
              <a:srgbClr val="C1E32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0" id="20"/>
          <p:cNvSpPr txBox="true"/>
          <p:nvPr/>
        </p:nvSpPr>
        <p:spPr>
          <a:xfrm rot="0">
            <a:off x="940140" y="7932437"/>
            <a:ext cx="2247804" cy="294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455"/>
              </a:lnSpc>
            </a:pPr>
            <a:r>
              <a:rPr lang="en-US" b="true" sz="1918" spc="90">
                <a:solidFill>
                  <a:srgbClr val="C1E32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DEPLOYMENT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902695" y="7941962"/>
            <a:ext cx="5042414" cy="586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0"/>
              </a:lnSpc>
            </a:pPr>
            <a:r>
              <a:rPr lang="en-US" sz="1918" spc="30">
                <a:solidFill>
                  <a:srgbClr val="C1E328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Render / Railway (MERN) + PythonAnywhere / Ngrok (CV Service)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49367" y="1056536"/>
            <a:ext cx="1548419" cy="664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88"/>
              </a:lnSpc>
            </a:pPr>
            <a:r>
              <a:rPr lang="en-US" b="true" sz="2100" spc="98">
                <a:solidFill>
                  <a:srgbClr val="C1E32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WHY IT MATTERS?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793342" y="2252222"/>
            <a:ext cx="12465958" cy="1026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20"/>
              </a:lnSpc>
            </a:pPr>
            <a:r>
              <a:rPr lang="en-US" b="true" sz="8000" spc="-168">
                <a:solidFill>
                  <a:srgbClr val="C1E32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IMPACT &amp; USE CASES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738887" y="4602358"/>
            <a:ext cx="7561162" cy="651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62"/>
              </a:lnSpc>
            </a:pPr>
            <a:r>
              <a:rPr lang="en-US" sz="2100" spc="33">
                <a:solidFill>
                  <a:srgbClr val="C1E328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Manual logs, barcode scanners, ERP tools – siloed, slow, and expensive. No real-time tracking.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793342" y="4592833"/>
            <a:ext cx="2778233" cy="664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88"/>
              </a:lnSpc>
            </a:pPr>
            <a:r>
              <a:rPr lang="en-US" b="true" sz="2100" spc="98">
                <a:solidFill>
                  <a:srgbClr val="C1E32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WHO ARE THE COMPETITORS?</a:t>
            </a:r>
          </a:p>
        </p:txBody>
      </p:sp>
      <p:sp>
        <p:nvSpPr>
          <p:cNvPr name="AutoShape 6" id="6"/>
          <p:cNvSpPr/>
          <p:nvPr/>
        </p:nvSpPr>
        <p:spPr>
          <a:xfrm>
            <a:off x="8125089" y="4611883"/>
            <a:ext cx="0" cy="4646417"/>
          </a:xfrm>
          <a:prstGeom prst="line">
            <a:avLst/>
          </a:prstGeom>
          <a:ln cap="flat" w="19050">
            <a:solidFill>
              <a:srgbClr val="C1E32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8608671" y="6273943"/>
            <a:ext cx="7561162" cy="651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62"/>
              </a:lnSpc>
            </a:pPr>
            <a:r>
              <a:rPr lang="en-US" sz="2100" spc="33">
                <a:solidFill>
                  <a:srgbClr val="C1E328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AI + Computer Vision, real-time tracking, no manual input, works with any camera. Plug-and-play automation.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793342" y="6264418"/>
            <a:ext cx="2778233" cy="664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88"/>
              </a:lnSpc>
            </a:pPr>
            <a:r>
              <a:rPr lang="en-US" b="true" sz="2100" spc="98">
                <a:solidFill>
                  <a:srgbClr val="C1E32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WHAT ARE YOUR STRENGTHS?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608671" y="7945009"/>
            <a:ext cx="7561162" cy="651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62"/>
              </a:lnSpc>
            </a:pPr>
            <a:r>
              <a:rPr lang="en-US" sz="2100" spc="33">
                <a:solidFill>
                  <a:srgbClr val="C1E328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All-in-one platform – detection, dashboard, alerts, analytics. Simple, fast, scalable – built for daily use.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793342" y="7935484"/>
            <a:ext cx="2778233" cy="664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88"/>
              </a:lnSpc>
            </a:pPr>
            <a:r>
              <a:rPr lang="en-US" b="true" sz="2100" spc="98">
                <a:solidFill>
                  <a:srgbClr val="C1E32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WHY WILL PEOPLE CHOOSE YOU?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105505" y="8373850"/>
            <a:ext cx="765451" cy="884450"/>
          </a:xfrm>
          <a:custGeom>
            <a:avLst/>
            <a:gdLst/>
            <a:ahLst/>
            <a:cxnLst/>
            <a:rect r="r" b="b" t="t" l="l"/>
            <a:pathLst>
              <a:path h="884450" w="765451">
                <a:moveTo>
                  <a:pt x="0" y="0"/>
                </a:moveTo>
                <a:lnTo>
                  <a:pt x="765451" y="0"/>
                </a:lnTo>
                <a:lnTo>
                  <a:pt x="765451" y="884450"/>
                </a:lnTo>
                <a:lnTo>
                  <a:pt x="0" y="8844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700" y="4651172"/>
            <a:ext cx="5404812" cy="0"/>
          </a:xfrm>
          <a:prstGeom prst="line">
            <a:avLst/>
          </a:prstGeom>
          <a:ln cap="flat" w="66675">
            <a:solidFill>
              <a:srgbClr val="C1E32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28700" y="5889470"/>
            <a:ext cx="5404812" cy="0"/>
          </a:xfrm>
          <a:prstGeom prst="line">
            <a:avLst/>
          </a:prstGeom>
          <a:ln cap="flat" w="66675">
            <a:solidFill>
              <a:srgbClr val="C1E32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028700" y="1219200"/>
            <a:ext cx="9766611" cy="1978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20"/>
              </a:lnSpc>
            </a:pPr>
            <a:r>
              <a:rPr lang="en-US" b="true" sz="8000" spc="-168">
                <a:solidFill>
                  <a:srgbClr val="C1E32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FUTURE SCOPE &amp; CLOSING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14450" y="3855786"/>
            <a:ext cx="5476319" cy="331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88"/>
              </a:lnSpc>
            </a:pPr>
            <a:r>
              <a:rPr lang="en-US" b="true" sz="2100" spc="98">
                <a:solidFill>
                  <a:srgbClr val="C1E32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MULTICAMERA ADVANCED SUPPORT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14450" y="6360957"/>
            <a:ext cx="4036986" cy="331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88"/>
              </a:lnSpc>
            </a:pPr>
            <a:r>
              <a:rPr lang="en-US" b="true" sz="2100" spc="98">
                <a:solidFill>
                  <a:srgbClr val="C1E32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MOBILE APP VERSION</a:t>
            </a:r>
          </a:p>
        </p:txBody>
      </p:sp>
      <p:sp>
        <p:nvSpPr>
          <p:cNvPr name="AutoShape 7" id="7"/>
          <p:cNvSpPr/>
          <p:nvPr/>
        </p:nvSpPr>
        <p:spPr>
          <a:xfrm>
            <a:off x="1028700" y="7088600"/>
            <a:ext cx="5404812" cy="0"/>
          </a:xfrm>
          <a:prstGeom prst="line">
            <a:avLst/>
          </a:prstGeom>
          <a:ln cap="flat" w="66675">
            <a:solidFill>
              <a:srgbClr val="C1E32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1028700" y="8326898"/>
            <a:ext cx="5404812" cy="0"/>
          </a:xfrm>
          <a:prstGeom prst="line">
            <a:avLst/>
          </a:prstGeom>
          <a:ln cap="flat" w="66675">
            <a:solidFill>
              <a:srgbClr val="C1E32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1028700" y="9565196"/>
            <a:ext cx="5404812" cy="0"/>
          </a:xfrm>
          <a:prstGeom prst="line">
            <a:avLst/>
          </a:prstGeom>
          <a:ln cap="flat" w="66675">
            <a:solidFill>
              <a:srgbClr val="C1E32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1314450" y="5124450"/>
            <a:ext cx="5119062" cy="331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88"/>
              </a:lnSpc>
            </a:pPr>
            <a:r>
              <a:rPr lang="en-US" b="true" sz="2100" spc="98">
                <a:solidFill>
                  <a:srgbClr val="C1E32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INTEGRATION WITH ERP SYSTEMS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14450" y="7531512"/>
            <a:ext cx="5899653" cy="331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88"/>
              </a:lnSpc>
            </a:pPr>
            <a:r>
              <a:rPr lang="en-US" b="true" sz="2100" spc="98">
                <a:solidFill>
                  <a:srgbClr val="C1E32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VOICE-ACTIVATED INVENTORY QUERIES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14450" y="8769810"/>
            <a:ext cx="6238319" cy="331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88"/>
              </a:lnSpc>
            </a:pPr>
            <a:r>
              <a:rPr lang="en-US" b="true" sz="2100" spc="98">
                <a:solidFill>
                  <a:srgbClr val="C1E32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QR/BARCODE OVERLAY FOR ITEM DETAILS</a:t>
            </a:r>
          </a:p>
        </p:txBody>
      </p:sp>
      <p:sp>
        <p:nvSpPr>
          <p:cNvPr name="AutoShape 13" id="13"/>
          <p:cNvSpPr/>
          <p:nvPr/>
        </p:nvSpPr>
        <p:spPr>
          <a:xfrm flipV="true">
            <a:off x="10435295" y="1401479"/>
            <a:ext cx="0" cy="8047388"/>
          </a:xfrm>
          <a:prstGeom prst="line">
            <a:avLst/>
          </a:prstGeom>
          <a:ln cap="flat" w="66675">
            <a:solidFill>
              <a:srgbClr val="C1E32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4" id="14"/>
          <p:cNvSpPr txBox="true"/>
          <p:nvPr/>
        </p:nvSpPr>
        <p:spPr>
          <a:xfrm rot="0">
            <a:off x="11860265" y="3271218"/>
            <a:ext cx="1848803" cy="375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1"/>
              </a:lnSpc>
              <a:spcBef>
                <a:spcPct val="0"/>
              </a:spcBef>
            </a:pPr>
            <a:r>
              <a:rPr lang="en-US" b="true" sz="2399" spc="112">
                <a:solidFill>
                  <a:srgbClr val="C1E32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OUR TEAM: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158279" y="4027884"/>
            <a:ext cx="2300775" cy="331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88"/>
              </a:lnSpc>
            </a:pPr>
            <a:r>
              <a:rPr lang="en-US" b="true" sz="2100" spc="98">
                <a:solidFill>
                  <a:srgbClr val="C1E32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NAMAN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158279" y="4740226"/>
            <a:ext cx="2300775" cy="331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88"/>
              </a:lnSpc>
            </a:pPr>
            <a:r>
              <a:rPr lang="en-US" b="true" sz="2100" spc="98">
                <a:solidFill>
                  <a:srgbClr val="C1E32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VIVEK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158279" y="5452567"/>
            <a:ext cx="2300775" cy="331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88"/>
              </a:lnSpc>
            </a:pPr>
            <a:r>
              <a:rPr lang="en-US" b="true" sz="2100" spc="98">
                <a:solidFill>
                  <a:srgbClr val="C1E32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JAIVEER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15533633" y="7706582"/>
            <a:ext cx="1725667" cy="1993943"/>
          </a:xfrm>
          <a:custGeom>
            <a:avLst/>
            <a:gdLst/>
            <a:ahLst/>
            <a:cxnLst/>
            <a:rect r="r" b="b" t="t" l="l"/>
            <a:pathLst>
              <a:path h="1993943" w="1725667">
                <a:moveTo>
                  <a:pt x="0" y="0"/>
                </a:moveTo>
                <a:lnTo>
                  <a:pt x="1725667" y="0"/>
                </a:lnTo>
                <a:lnTo>
                  <a:pt x="1725667" y="1993943"/>
                </a:lnTo>
                <a:lnTo>
                  <a:pt x="0" y="19939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2121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130483" y="3179054"/>
            <a:ext cx="8027034" cy="43670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19"/>
              </a:lnSpc>
            </a:pPr>
            <a:r>
              <a:rPr lang="en-US" b="true" sz="17786" spc="-373">
                <a:solidFill>
                  <a:srgbClr val="C1E32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THANK YOU.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DAGsLVFRgwc</dc:identifier>
  <dcterms:modified xsi:type="dcterms:W3CDTF">2011-08-01T06:04:30Z</dcterms:modified>
  <cp:revision>1</cp:revision>
  <dc:title>VisionTrack</dc:title>
</cp:coreProperties>
</file>