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670EDC-3F71-482E-A2BF-D695B53C5C42}" type="doc">
      <dgm:prSet loTypeId="urn:microsoft.com/office/officeart/2016/7/layout/BasicProcessNew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BAA8F2F-024A-4374-91CF-9BFACE612A67}">
      <dgm:prSet/>
      <dgm:spPr/>
      <dgm:t>
        <a:bodyPr/>
        <a:lstStyle/>
        <a:p>
          <a:r>
            <a:rPr lang="en-US" dirty="0"/>
            <a:t>JHipster is a high level code generator.</a:t>
          </a:r>
        </a:p>
      </dgm:t>
    </dgm:pt>
    <dgm:pt modelId="{2AD5CC58-967C-4A7E-A9BA-0BEFE641CB75}" type="parTrans" cxnId="{E10AEECC-C1E7-4201-85D6-51AC0E0CBED7}">
      <dgm:prSet/>
      <dgm:spPr/>
      <dgm:t>
        <a:bodyPr/>
        <a:lstStyle/>
        <a:p>
          <a:endParaRPr lang="en-US"/>
        </a:p>
      </dgm:t>
    </dgm:pt>
    <dgm:pt modelId="{E5655EF4-E3A0-4F2A-AA88-55F2B0BFDEE8}" type="sibTrans" cxnId="{E10AEECC-C1E7-4201-85D6-51AC0E0CBED7}">
      <dgm:prSet/>
      <dgm:spPr/>
      <dgm:t>
        <a:bodyPr/>
        <a:lstStyle/>
        <a:p>
          <a:endParaRPr lang="en-US"/>
        </a:p>
      </dgm:t>
    </dgm:pt>
    <dgm:pt modelId="{76C5D64D-F7C3-4C95-9C10-ADD8B3C33DFB}">
      <dgm:prSet/>
      <dgm:spPr/>
      <dgm:t>
        <a:bodyPr/>
        <a:lstStyle/>
        <a:p>
          <a:r>
            <a:rPr lang="en-US"/>
            <a:t>With just small amount of shell commands, it creates a full-fledged Java web project with a friendly, responsive front-end, documented REST API, comprehensive test coverage, basic security and database integration!</a:t>
          </a:r>
        </a:p>
      </dgm:t>
    </dgm:pt>
    <dgm:pt modelId="{6A08A13E-5C6F-46C6-AB96-329E114EAE38}" type="parTrans" cxnId="{CD29EA9C-F018-41DA-BE6F-6A9AF6C4D20D}">
      <dgm:prSet/>
      <dgm:spPr/>
      <dgm:t>
        <a:bodyPr/>
        <a:lstStyle/>
        <a:p>
          <a:endParaRPr lang="en-US"/>
        </a:p>
      </dgm:t>
    </dgm:pt>
    <dgm:pt modelId="{AFC24B2B-1564-43EA-9233-6DEC286E7FCF}" type="sibTrans" cxnId="{CD29EA9C-F018-41DA-BE6F-6A9AF6C4D20D}">
      <dgm:prSet/>
      <dgm:spPr/>
      <dgm:t>
        <a:bodyPr/>
        <a:lstStyle/>
        <a:p>
          <a:endParaRPr lang="en-US"/>
        </a:p>
      </dgm:t>
    </dgm:pt>
    <dgm:pt modelId="{5A60F50A-84AC-45B4-92B4-663188726F14}" type="pres">
      <dgm:prSet presAssocID="{26670EDC-3F71-482E-A2BF-D695B53C5C42}" presName="Name0" presStyleCnt="0">
        <dgm:presLayoutVars>
          <dgm:dir/>
          <dgm:resizeHandles val="exact"/>
        </dgm:presLayoutVars>
      </dgm:prSet>
      <dgm:spPr/>
    </dgm:pt>
    <dgm:pt modelId="{25F798BE-2B91-46D2-B0DF-3C0003ABA610}" type="pres">
      <dgm:prSet presAssocID="{6BAA8F2F-024A-4374-91CF-9BFACE612A67}" presName="node" presStyleLbl="node1" presStyleIdx="0" presStyleCnt="3">
        <dgm:presLayoutVars>
          <dgm:bulletEnabled val="1"/>
        </dgm:presLayoutVars>
      </dgm:prSet>
      <dgm:spPr/>
    </dgm:pt>
    <dgm:pt modelId="{28B07965-4F00-47EB-9242-5811D7AC1F33}" type="pres">
      <dgm:prSet presAssocID="{E5655EF4-E3A0-4F2A-AA88-55F2B0BFDEE8}" presName="sibTransSpacerBeforeConnector" presStyleCnt="0"/>
      <dgm:spPr/>
    </dgm:pt>
    <dgm:pt modelId="{57DACCAA-A472-4E99-B1AE-4F615F3438C8}" type="pres">
      <dgm:prSet presAssocID="{E5655EF4-E3A0-4F2A-AA88-55F2B0BFDEE8}" presName="sibTrans" presStyleLbl="node1" presStyleIdx="1" presStyleCnt="3"/>
      <dgm:spPr/>
    </dgm:pt>
    <dgm:pt modelId="{553B4811-188B-4B09-BFCE-7E1FB6B68936}" type="pres">
      <dgm:prSet presAssocID="{E5655EF4-E3A0-4F2A-AA88-55F2B0BFDEE8}" presName="sibTransSpacerAfterConnector" presStyleCnt="0"/>
      <dgm:spPr/>
    </dgm:pt>
    <dgm:pt modelId="{1F72BD17-C7E5-47BE-A482-90ADF859C8AA}" type="pres">
      <dgm:prSet presAssocID="{76C5D64D-F7C3-4C95-9C10-ADD8B3C33DFB}" presName="node" presStyleLbl="node1" presStyleIdx="2" presStyleCnt="3">
        <dgm:presLayoutVars>
          <dgm:bulletEnabled val="1"/>
        </dgm:presLayoutVars>
      </dgm:prSet>
      <dgm:spPr/>
    </dgm:pt>
  </dgm:ptLst>
  <dgm:cxnLst>
    <dgm:cxn modelId="{195D128A-8F3C-48AB-ABDC-721CC8A3C7BD}" type="presOf" srcId="{6BAA8F2F-024A-4374-91CF-9BFACE612A67}" destId="{25F798BE-2B91-46D2-B0DF-3C0003ABA610}" srcOrd="0" destOrd="0" presId="urn:microsoft.com/office/officeart/2016/7/layout/BasicProcessNew"/>
    <dgm:cxn modelId="{CD29EA9C-F018-41DA-BE6F-6A9AF6C4D20D}" srcId="{26670EDC-3F71-482E-A2BF-D695B53C5C42}" destId="{76C5D64D-F7C3-4C95-9C10-ADD8B3C33DFB}" srcOrd="1" destOrd="0" parTransId="{6A08A13E-5C6F-46C6-AB96-329E114EAE38}" sibTransId="{AFC24B2B-1564-43EA-9233-6DEC286E7FCF}"/>
    <dgm:cxn modelId="{4F5816BA-0849-4DC6-B5DD-BD486F5BAF96}" type="presOf" srcId="{E5655EF4-E3A0-4F2A-AA88-55F2B0BFDEE8}" destId="{57DACCAA-A472-4E99-B1AE-4F615F3438C8}" srcOrd="0" destOrd="0" presId="urn:microsoft.com/office/officeart/2016/7/layout/BasicProcessNew"/>
    <dgm:cxn modelId="{E10AEECC-C1E7-4201-85D6-51AC0E0CBED7}" srcId="{26670EDC-3F71-482E-A2BF-D695B53C5C42}" destId="{6BAA8F2F-024A-4374-91CF-9BFACE612A67}" srcOrd="0" destOrd="0" parTransId="{2AD5CC58-967C-4A7E-A9BA-0BEFE641CB75}" sibTransId="{E5655EF4-E3A0-4F2A-AA88-55F2B0BFDEE8}"/>
    <dgm:cxn modelId="{7391AFD3-98A7-4528-9A13-36A2BC1EE3F4}" type="presOf" srcId="{26670EDC-3F71-482E-A2BF-D695B53C5C42}" destId="{5A60F50A-84AC-45B4-92B4-663188726F14}" srcOrd="0" destOrd="0" presId="urn:microsoft.com/office/officeart/2016/7/layout/BasicProcessNew"/>
    <dgm:cxn modelId="{842EAADC-168F-4E39-8B33-347BC55A746D}" type="presOf" srcId="{76C5D64D-F7C3-4C95-9C10-ADD8B3C33DFB}" destId="{1F72BD17-C7E5-47BE-A482-90ADF859C8AA}" srcOrd="0" destOrd="0" presId="urn:microsoft.com/office/officeart/2016/7/layout/BasicProcessNew"/>
    <dgm:cxn modelId="{2AA4A5C7-B63C-43B3-B5DC-7A751C72F2E0}" type="presParOf" srcId="{5A60F50A-84AC-45B4-92B4-663188726F14}" destId="{25F798BE-2B91-46D2-B0DF-3C0003ABA610}" srcOrd="0" destOrd="0" presId="urn:microsoft.com/office/officeart/2016/7/layout/BasicProcessNew"/>
    <dgm:cxn modelId="{9CE8EC17-0CB0-4E19-862A-F6D8E027A574}" type="presParOf" srcId="{5A60F50A-84AC-45B4-92B4-663188726F14}" destId="{28B07965-4F00-47EB-9242-5811D7AC1F33}" srcOrd="1" destOrd="0" presId="urn:microsoft.com/office/officeart/2016/7/layout/BasicProcessNew"/>
    <dgm:cxn modelId="{3ABA945C-143C-48B8-9D94-08446F5837C8}" type="presParOf" srcId="{5A60F50A-84AC-45B4-92B4-663188726F14}" destId="{57DACCAA-A472-4E99-B1AE-4F615F3438C8}" srcOrd="2" destOrd="0" presId="urn:microsoft.com/office/officeart/2016/7/layout/BasicProcessNew"/>
    <dgm:cxn modelId="{D3BC95F3-10AE-461A-B4EE-8839A310F4F7}" type="presParOf" srcId="{5A60F50A-84AC-45B4-92B4-663188726F14}" destId="{553B4811-188B-4B09-BFCE-7E1FB6B68936}" srcOrd="3" destOrd="0" presId="urn:microsoft.com/office/officeart/2016/7/layout/BasicProcessNew"/>
    <dgm:cxn modelId="{1E433D0D-CB57-4159-8B74-10DC996C5F0B}" type="presParOf" srcId="{5A60F50A-84AC-45B4-92B4-663188726F14}" destId="{1F72BD17-C7E5-47BE-A482-90ADF859C8AA}" srcOrd="4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F798BE-2B91-46D2-B0DF-3C0003ABA610}">
      <dsp:nvSpPr>
        <dsp:cNvPr id="0" name=""/>
        <dsp:cNvSpPr/>
      </dsp:nvSpPr>
      <dsp:spPr>
        <a:xfrm>
          <a:off x="4487" y="222090"/>
          <a:ext cx="4403800" cy="264228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JHipster is a high level code generator.</a:t>
          </a:r>
        </a:p>
      </dsp:txBody>
      <dsp:txXfrm>
        <a:off x="4487" y="222090"/>
        <a:ext cx="4403800" cy="2642280"/>
      </dsp:txXfrm>
    </dsp:sp>
    <dsp:sp modelId="{57DACCAA-A472-4E99-B1AE-4F615F3438C8}">
      <dsp:nvSpPr>
        <dsp:cNvPr id="0" name=""/>
        <dsp:cNvSpPr/>
      </dsp:nvSpPr>
      <dsp:spPr>
        <a:xfrm>
          <a:off x="4482406" y="1421730"/>
          <a:ext cx="660570" cy="243000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1219212"/>
                <a:satOff val="-9721"/>
                <a:lumOff val="-7353"/>
                <a:alphaOff val="0"/>
                <a:tint val="98000"/>
                <a:lumMod val="114000"/>
              </a:schemeClr>
            </a:gs>
            <a:gs pos="100000">
              <a:schemeClr val="accent5">
                <a:hueOff val="1219212"/>
                <a:satOff val="-9721"/>
                <a:lumOff val="-735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F72BD17-C7E5-47BE-A482-90ADF859C8AA}">
      <dsp:nvSpPr>
        <dsp:cNvPr id="0" name=""/>
        <dsp:cNvSpPr/>
      </dsp:nvSpPr>
      <dsp:spPr>
        <a:xfrm>
          <a:off x="5217094" y="222090"/>
          <a:ext cx="4403800" cy="2642280"/>
        </a:xfrm>
        <a:prstGeom prst="rect">
          <a:avLst/>
        </a:prstGeom>
        <a:gradFill rotWithShape="0">
          <a:gsLst>
            <a:gs pos="0">
              <a:schemeClr val="accent5">
                <a:hueOff val="2438425"/>
                <a:satOff val="-19443"/>
                <a:lumOff val="-14705"/>
                <a:alphaOff val="0"/>
                <a:tint val="98000"/>
                <a:lumMod val="114000"/>
              </a:schemeClr>
            </a:gs>
            <a:gs pos="100000">
              <a:schemeClr val="accent5">
                <a:hueOff val="2438425"/>
                <a:satOff val="-19443"/>
                <a:lumOff val="-1470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With just small amount of shell commands, it creates a full-fledged Java web project with a friendly, responsive front-end, documented REST API, comprehensive test coverage, basic security and database integration!</a:t>
          </a:r>
        </a:p>
      </dsp:txBody>
      <dsp:txXfrm>
        <a:off x="5217094" y="222090"/>
        <a:ext cx="4403800" cy="2642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2D3E8C1-EF99-486F-96F6-C08B4139D57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613F88C-8591-418F-8690-1D5A04566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77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E8C1-EF99-486F-96F6-C08B4139D57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F88C-8591-418F-8690-1D5A04566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1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E8C1-EF99-486F-96F6-C08B4139D57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F88C-8591-418F-8690-1D5A04566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95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E8C1-EF99-486F-96F6-C08B4139D57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F88C-8591-418F-8690-1D5A04566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94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E8C1-EF99-486F-96F6-C08B4139D57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F88C-8591-418F-8690-1D5A04566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94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E8C1-EF99-486F-96F6-C08B4139D57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F88C-8591-418F-8690-1D5A04566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49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E8C1-EF99-486F-96F6-C08B4139D57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F88C-8591-418F-8690-1D5A04566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76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2D3E8C1-EF99-486F-96F6-C08B4139D57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F88C-8591-418F-8690-1D5A04566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25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2D3E8C1-EF99-486F-96F6-C08B4139D57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F88C-8591-418F-8690-1D5A04566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66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E8C1-EF99-486F-96F6-C08B4139D57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F88C-8591-418F-8690-1D5A04566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9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E8C1-EF99-486F-96F6-C08B4139D57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F88C-8591-418F-8690-1D5A04566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96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E8C1-EF99-486F-96F6-C08B4139D57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F88C-8591-418F-8690-1D5A04566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52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E8C1-EF99-486F-96F6-C08B4139D57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F88C-8591-418F-8690-1D5A04566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063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E8C1-EF99-486F-96F6-C08B4139D57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F88C-8591-418F-8690-1D5A04566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87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E8C1-EF99-486F-96F6-C08B4139D57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F88C-8591-418F-8690-1D5A04566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9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E8C1-EF99-486F-96F6-C08B4139D57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F88C-8591-418F-8690-1D5A04566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9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3E8C1-EF99-486F-96F6-C08B4139D57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3F88C-8591-418F-8690-1D5A04566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1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2D3E8C1-EF99-486F-96F6-C08B4139D576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613F88C-8591-418F-8690-1D5A04566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6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getting-started-with-jhipster-part-i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jhipster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s.spring.io/spring-boot/" TargetMode="External"/><Relationship Id="rId2" Type="http://schemas.openxmlformats.org/officeDocument/2006/relationships/hyperlink" Target="http://yeoman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gular.io/" TargetMode="External"/><Relationship Id="rId4" Type="http://schemas.openxmlformats.org/officeDocument/2006/relationships/hyperlink" Target="https://angularjs.org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jasmine.github.io/" TargetMode="External"/><Relationship Id="rId3" Type="http://schemas.openxmlformats.org/officeDocument/2006/relationships/hyperlink" Target="https://maven.apache.org/" TargetMode="External"/><Relationship Id="rId7" Type="http://schemas.openxmlformats.org/officeDocument/2006/relationships/hyperlink" Target="https://bower.io/" TargetMode="External"/><Relationship Id="rId12" Type="http://schemas.openxmlformats.org/officeDocument/2006/relationships/hyperlink" Target="https://www.liquibase.org/" TargetMode="External"/><Relationship Id="rId2" Type="http://schemas.openxmlformats.org/officeDocument/2006/relationships/hyperlink" Target="http://swagger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ulpjs.com/" TargetMode="External"/><Relationship Id="rId11" Type="http://schemas.openxmlformats.org/officeDocument/2006/relationships/hyperlink" Target="http://gatling.io/" TargetMode="External"/><Relationship Id="rId5" Type="http://schemas.openxmlformats.org/officeDocument/2006/relationships/hyperlink" Target="https://yarnpkg.com/en/" TargetMode="External"/><Relationship Id="rId10" Type="http://schemas.openxmlformats.org/officeDocument/2006/relationships/hyperlink" Target="https://cucumber.io/" TargetMode="External"/><Relationship Id="rId4" Type="http://schemas.openxmlformats.org/officeDocument/2006/relationships/hyperlink" Target="https://www.npmjs.com/" TargetMode="External"/><Relationship Id="rId9" Type="http://schemas.openxmlformats.org/officeDocument/2006/relationships/hyperlink" Target="https://www.protractortest.org/#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2" Type="http://schemas.openxmlformats.org/officeDocument/2006/relationships/hyperlink" Target="https://docs.oracle.com/javase/8/docs/technotes/guides/install/install_overview.html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yarnpkg.com/en/docs/install" TargetMode="External"/><Relationship Id="rId5" Type="http://schemas.openxmlformats.org/officeDocument/2006/relationships/hyperlink" Target="http://yeoman.io/learning/index.html" TargetMode="External"/><Relationship Id="rId4" Type="http://schemas.openxmlformats.org/officeDocument/2006/relationships/hyperlink" Target="https://nodejs.org/en/download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4386-8B4F-4A5C-AA23-3A43F830E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2847" y="1090707"/>
            <a:ext cx="3920565" cy="46765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JHipster</a:t>
            </a:r>
          </a:p>
        </p:txBody>
      </p:sp>
      <p:pic>
        <p:nvPicPr>
          <p:cNvPr id="1026" name="Picture 2" descr="jhipsterseriespart1-1">
            <a:extLst>
              <a:ext uri="{FF2B5EF4-FFF2-40B4-BE49-F238E27FC236}">
                <a16:creationId xmlns:a16="http://schemas.microsoft.com/office/drawing/2014/main" id="{4027A314-006F-4DC9-A951-CDE754179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2425" y="2323935"/>
            <a:ext cx="5234940" cy="153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539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5CDAA-43F6-4F7E-9782-DA99FC72F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99" y="801794"/>
            <a:ext cx="11000237" cy="538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7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191BFF-070F-46CB-BA06-18BB95209CC2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https://dzone.com/articles/getting-started-with-jhipster-part-i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05E18B-FB4D-4FD5-B436-194867E9F2E1}"/>
              </a:ext>
            </a:extLst>
          </p:cNvPr>
          <p:cNvSpPr/>
          <p:nvPr/>
        </p:nvSpPr>
        <p:spPr>
          <a:xfrm>
            <a:off x="3993501" y="3244334"/>
            <a:ext cx="42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hlinkClick r:id="rId2"/>
              </a:rPr>
              <a:t>https://www.baeldung.com/jhipster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6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2F69E-E7B9-4802-82DB-793CBCFC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What is Jhipster?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406D9AE9-BF8A-4E3E-BCE1-C6EA99F816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214412"/>
              </p:ext>
            </p:extLst>
          </p:nvPr>
        </p:nvGraphicFramePr>
        <p:xfrm>
          <a:off x="1286934" y="2925232"/>
          <a:ext cx="9625383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0296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7FC5-21E4-4A65-B60D-2D25F482E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959E3-255D-4721-85A1-8D477B8E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Yeoman</a:t>
            </a:r>
            <a:r>
              <a:rPr lang="en-US" dirty="0"/>
              <a:t>, a front-end scaffolding tool</a:t>
            </a:r>
          </a:p>
          <a:p>
            <a:r>
              <a:rPr lang="en-US" dirty="0"/>
              <a:t>Good old </a:t>
            </a:r>
            <a:r>
              <a:rPr lang="en-US" b="1" dirty="0">
                <a:hlinkClick r:id="rId3"/>
              </a:rPr>
              <a:t>Spring Boot</a:t>
            </a:r>
            <a:endParaRPr lang="en-US" dirty="0"/>
          </a:p>
          <a:p>
            <a:r>
              <a:rPr lang="en-US" b="1" dirty="0">
                <a:hlinkClick r:id="rId4"/>
              </a:rPr>
              <a:t>AngularJS</a:t>
            </a:r>
            <a:r>
              <a:rPr lang="en-US" dirty="0"/>
              <a:t>, the prominent Javascript framework. JHipster also works with </a:t>
            </a:r>
            <a:r>
              <a:rPr lang="en-US" b="1" dirty="0">
                <a:hlinkClick r:id="rId5"/>
              </a:rPr>
              <a:t>AngularJS 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1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6D659-DA21-4D5E-9447-4433FD2E3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technologies leveraged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8C28-27E1-4703-9B52-F19CA3E66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linkClick r:id="rId2"/>
              </a:rPr>
              <a:t>Swagger</a:t>
            </a:r>
            <a:r>
              <a:rPr lang="en-US" dirty="0"/>
              <a:t>, for API documentation</a:t>
            </a:r>
          </a:p>
          <a:p>
            <a:r>
              <a:rPr lang="en-US" b="1" dirty="0">
                <a:hlinkClick r:id="rId3"/>
              </a:rPr>
              <a:t>Maven</a:t>
            </a:r>
            <a:r>
              <a:rPr lang="en-US" dirty="0"/>
              <a:t>, </a:t>
            </a:r>
            <a:r>
              <a:rPr lang="en-US" b="1" dirty="0">
                <a:hlinkClick r:id="rId4"/>
              </a:rPr>
              <a:t>Npm</a:t>
            </a:r>
            <a:r>
              <a:rPr lang="en-US" dirty="0"/>
              <a:t>, </a:t>
            </a:r>
            <a:r>
              <a:rPr lang="en-US" b="1" dirty="0">
                <a:hlinkClick r:id="rId5"/>
              </a:rPr>
              <a:t>Yarn</a:t>
            </a:r>
            <a:r>
              <a:rPr lang="en-US" dirty="0"/>
              <a:t>, </a:t>
            </a:r>
            <a:r>
              <a:rPr lang="en-US" b="1" dirty="0">
                <a:hlinkClick r:id="rId6"/>
              </a:rPr>
              <a:t>Gulp</a:t>
            </a:r>
            <a:r>
              <a:rPr lang="en-US" dirty="0"/>
              <a:t> and </a:t>
            </a:r>
            <a:r>
              <a:rPr lang="en-US" b="1" dirty="0">
                <a:hlinkClick r:id="rId7"/>
              </a:rPr>
              <a:t>Bower</a:t>
            </a:r>
            <a:r>
              <a:rPr lang="en-US" dirty="0"/>
              <a:t> as dependency managers and build tools</a:t>
            </a:r>
          </a:p>
          <a:p>
            <a:r>
              <a:rPr lang="en-US" b="1" dirty="0">
                <a:hlinkClick r:id="rId8"/>
              </a:rPr>
              <a:t>Jasmine</a:t>
            </a:r>
            <a:r>
              <a:rPr lang="en-US" dirty="0"/>
              <a:t>, </a:t>
            </a:r>
            <a:r>
              <a:rPr lang="en-US" b="1" dirty="0">
                <a:hlinkClick r:id="rId9"/>
              </a:rPr>
              <a:t>Protractor</a:t>
            </a:r>
            <a:r>
              <a:rPr lang="en-US" dirty="0"/>
              <a:t>, </a:t>
            </a:r>
            <a:r>
              <a:rPr lang="en-US" b="1" dirty="0">
                <a:hlinkClick r:id="rId10"/>
              </a:rPr>
              <a:t>Cucumber</a:t>
            </a:r>
            <a:r>
              <a:rPr lang="en-US" dirty="0"/>
              <a:t> and </a:t>
            </a:r>
            <a:r>
              <a:rPr lang="en-US" b="1" dirty="0">
                <a:hlinkClick r:id="rId11"/>
              </a:rPr>
              <a:t>Gatling</a:t>
            </a:r>
            <a:r>
              <a:rPr lang="en-US" dirty="0"/>
              <a:t> as test frameworks</a:t>
            </a:r>
          </a:p>
          <a:p>
            <a:r>
              <a:rPr lang="en-US" b="1" dirty="0">
                <a:hlinkClick r:id="rId12"/>
              </a:rPr>
              <a:t>Liquibase</a:t>
            </a:r>
            <a:r>
              <a:rPr lang="en-US" dirty="0"/>
              <a:t> for database versioning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37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616407-3E4D-4469-BDAF-3837EBF9F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9AF1E17-E2EA-4DFA-ABA4-1FF1F27FA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5" name="Freeform 5">
            <a:extLst>
              <a:ext uri="{FF2B5EF4-FFF2-40B4-BE49-F238E27FC236}">
                <a16:creationId xmlns:a16="http://schemas.microsoft.com/office/drawing/2014/main" id="{5B254329-6146-42F5-9E30-4BB7D9457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880752" y="1770635"/>
            <a:ext cx="3346744" cy="612847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D79DDC-476A-4F18-9507-30D2F3B3929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 r="4" b="4"/>
          <a:stretch/>
        </p:blipFill>
        <p:spPr bwMode="auto">
          <a:xfrm>
            <a:off x="2260148" y="643467"/>
            <a:ext cx="9288385" cy="5571066"/>
          </a:xfrm>
          <a:custGeom>
            <a:avLst/>
            <a:gdLst/>
            <a:ahLst/>
            <a:cxnLst/>
            <a:rect l="l" t="t" r="r" b="b"/>
            <a:pathLst>
              <a:path w="6933502" h="5571066">
                <a:moveTo>
                  <a:pt x="55276" y="0"/>
                </a:moveTo>
                <a:lnTo>
                  <a:pt x="6933502" y="0"/>
                </a:lnTo>
                <a:lnTo>
                  <a:pt x="6933502" y="5571066"/>
                </a:lnTo>
                <a:lnTo>
                  <a:pt x="0" y="5571066"/>
                </a:lnTo>
                <a:lnTo>
                  <a:pt x="0" y="5571065"/>
                </a:lnTo>
                <a:lnTo>
                  <a:pt x="50061" y="5571065"/>
                </a:lnTo>
                <a:lnTo>
                  <a:pt x="58753" y="5504841"/>
                </a:lnTo>
                <a:lnTo>
                  <a:pt x="73023" y="5397085"/>
                </a:lnTo>
                <a:lnTo>
                  <a:pt x="88078" y="5277828"/>
                </a:lnTo>
                <a:lnTo>
                  <a:pt x="103917" y="5143437"/>
                </a:lnTo>
                <a:lnTo>
                  <a:pt x="120697" y="4996938"/>
                </a:lnTo>
                <a:lnTo>
                  <a:pt x="137476" y="4837726"/>
                </a:lnTo>
                <a:lnTo>
                  <a:pt x="154570" y="4668224"/>
                </a:lnTo>
                <a:lnTo>
                  <a:pt x="170408" y="4485403"/>
                </a:lnTo>
                <a:lnTo>
                  <a:pt x="185620" y="4294107"/>
                </a:lnTo>
                <a:lnTo>
                  <a:pt x="199420" y="4091914"/>
                </a:lnTo>
                <a:lnTo>
                  <a:pt x="212593" y="3881246"/>
                </a:lnTo>
                <a:lnTo>
                  <a:pt x="224982" y="3661498"/>
                </a:lnTo>
                <a:lnTo>
                  <a:pt x="229373" y="3548900"/>
                </a:lnTo>
                <a:lnTo>
                  <a:pt x="234234" y="3433880"/>
                </a:lnTo>
                <a:lnTo>
                  <a:pt x="238782" y="3317044"/>
                </a:lnTo>
                <a:lnTo>
                  <a:pt x="241761" y="3199603"/>
                </a:lnTo>
                <a:lnTo>
                  <a:pt x="244427" y="3079740"/>
                </a:lnTo>
                <a:lnTo>
                  <a:pt x="247250" y="2958667"/>
                </a:lnTo>
                <a:lnTo>
                  <a:pt x="249132" y="2835172"/>
                </a:lnTo>
                <a:lnTo>
                  <a:pt x="249132" y="2710467"/>
                </a:lnTo>
                <a:lnTo>
                  <a:pt x="250073" y="2584550"/>
                </a:lnTo>
                <a:lnTo>
                  <a:pt x="249132" y="2457423"/>
                </a:lnTo>
                <a:lnTo>
                  <a:pt x="247250" y="2328480"/>
                </a:lnTo>
                <a:lnTo>
                  <a:pt x="245525" y="2199537"/>
                </a:lnTo>
                <a:lnTo>
                  <a:pt x="241761" y="2068778"/>
                </a:lnTo>
                <a:lnTo>
                  <a:pt x="237841" y="1936808"/>
                </a:lnTo>
                <a:lnTo>
                  <a:pt x="233293" y="1804838"/>
                </a:lnTo>
                <a:lnTo>
                  <a:pt x="226863" y="1671657"/>
                </a:lnTo>
                <a:lnTo>
                  <a:pt x="219179" y="1537265"/>
                </a:lnTo>
                <a:lnTo>
                  <a:pt x="211809" y="1402269"/>
                </a:lnTo>
                <a:lnTo>
                  <a:pt x="202400" y="1267272"/>
                </a:lnTo>
                <a:lnTo>
                  <a:pt x="191109" y="1130459"/>
                </a:lnTo>
                <a:lnTo>
                  <a:pt x="179818" y="995462"/>
                </a:lnTo>
                <a:lnTo>
                  <a:pt x="166801" y="858044"/>
                </a:lnTo>
                <a:lnTo>
                  <a:pt x="152531" y="720020"/>
                </a:lnTo>
                <a:lnTo>
                  <a:pt x="137476" y="583812"/>
                </a:lnTo>
                <a:lnTo>
                  <a:pt x="119912" y="445789"/>
                </a:lnTo>
                <a:lnTo>
                  <a:pt x="101094" y="308370"/>
                </a:lnTo>
                <a:lnTo>
                  <a:pt x="82432" y="170347"/>
                </a:lnTo>
                <a:lnTo>
                  <a:pt x="60635" y="3292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72BE43CF-5A8F-4260-9B74-14E5BE9D6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8589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D7D5-5495-4669-B77D-5E86CD45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,creation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1286D-B465-4835-A3B4-34DBD491B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Softwares needed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236D7-D127-4E71-A6EB-73024E0069C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Java – </a:t>
            </a:r>
            <a:r>
              <a:rPr lang="en-US" b="1" dirty="0">
                <a:hlinkClick r:id="rId2"/>
              </a:rPr>
              <a:t>release 8</a:t>
            </a:r>
            <a:r>
              <a:rPr lang="en-US" dirty="0"/>
              <a:t> recommended</a:t>
            </a:r>
          </a:p>
          <a:p>
            <a:r>
              <a:rPr lang="en-US" b="1" dirty="0">
                <a:hlinkClick r:id="rId3"/>
              </a:rPr>
              <a:t>Git</a:t>
            </a:r>
            <a:r>
              <a:rPr lang="en-US" dirty="0"/>
              <a:t> – the version control system</a:t>
            </a:r>
          </a:p>
          <a:p>
            <a:r>
              <a:rPr lang="en-US" b="1" dirty="0">
                <a:hlinkClick r:id="rId4"/>
              </a:rPr>
              <a:t>NodeJS</a:t>
            </a:r>
            <a:endParaRPr lang="en-US" dirty="0"/>
          </a:p>
          <a:p>
            <a:r>
              <a:rPr lang="en-US" b="1" dirty="0">
                <a:hlinkClick r:id="rId5"/>
              </a:rPr>
              <a:t>Yeoman</a:t>
            </a:r>
            <a:endParaRPr lang="en-US" dirty="0"/>
          </a:p>
          <a:p>
            <a:r>
              <a:rPr lang="en-US" b="1" dirty="0">
                <a:hlinkClick r:id="rId6"/>
              </a:rPr>
              <a:t>Yarn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1EBA9-441B-4F8B-8ECA-762A7AC7B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Commands to start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25AEDA-8107-41BC-BF82-7C518D91E498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25431" y="3081752"/>
            <a:ext cx="3147009" cy="2847293"/>
          </a:xfrm>
        </p:spPr>
        <p:txBody>
          <a:bodyPr/>
          <a:lstStyle/>
          <a:p>
            <a:r>
              <a:rPr lang="en-US" dirty="0"/>
              <a:t>yarn global add generator-</a:t>
            </a:r>
            <a:r>
              <a:rPr lang="en-US" dirty="0" err="1"/>
              <a:t>jhipster</a:t>
            </a:r>
            <a:endParaRPr lang="en-US" dirty="0"/>
          </a:p>
          <a:p>
            <a:r>
              <a:rPr lang="en-US" dirty="0"/>
              <a:t>mkdir rasminewapp </a:t>
            </a:r>
          </a:p>
          <a:p>
            <a:r>
              <a:rPr lang="en-US" dirty="0"/>
              <a:t>cd rasminewapp  </a:t>
            </a:r>
          </a:p>
          <a:p>
            <a:r>
              <a:rPr lang="en-US" dirty="0" err="1"/>
              <a:t>yo</a:t>
            </a:r>
            <a:r>
              <a:rPr lang="en-US" dirty="0"/>
              <a:t> jhipster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A894FD0-52D8-40E5-AC24-454D54870C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648A7-5D4B-4E7C-83D9-DD96DC514142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The process involves 15 steps</a:t>
            </a:r>
          </a:p>
        </p:txBody>
      </p:sp>
    </p:spTree>
    <p:extLst>
      <p:ext uri="{BB962C8B-B14F-4D97-AF65-F5344CB8AC3E}">
        <p14:creationId xmlns:p14="http://schemas.microsoft.com/office/powerpoint/2010/main" val="3232131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6C1C18-A0E6-4F0A-A3FB-4D25F379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6" y="801794"/>
            <a:ext cx="11000236" cy="524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0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A768FF-F021-4E93-9D03-D96FEC285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01794"/>
            <a:ext cx="11130494" cy="524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3504-03BC-4151-A3F7-C2367C49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steps while creating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77E5CA-A49F-4CE2-B4ED-7F4C59AE5A2C}"/>
              </a:ext>
            </a:extLst>
          </p:cNvPr>
          <p:cNvSpPr/>
          <p:nvPr/>
        </p:nvSpPr>
        <p:spPr>
          <a:xfrm>
            <a:off x="661181" y="2239751"/>
            <a:ext cx="1053670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raleway"/>
              </a:rPr>
              <a:t>Type of application </a:t>
            </a:r>
            <a:r>
              <a:rPr lang="en-US" dirty="0">
                <a:solidFill>
                  <a:srgbClr val="333333"/>
                </a:solidFill>
                <a:latin typeface="raleway"/>
              </a:rPr>
              <a:t>– Choose </a:t>
            </a:r>
            <a:r>
              <a:rPr lang="en-US" i="1" dirty="0">
                <a:solidFill>
                  <a:srgbClr val="333333"/>
                </a:solidFill>
                <a:latin typeface="raleway"/>
              </a:rPr>
              <a:t>Monolithic application (recommended for simple projects)</a:t>
            </a:r>
            <a:endParaRPr lang="en-US" dirty="0">
              <a:solidFill>
                <a:srgbClr val="333333"/>
              </a:solidFill>
              <a:latin typeface="raleway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raleway"/>
              </a:rPr>
              <a:t>Installation of other generators from the JHipster Marketplace </a:t>
            </a:r>
            <a:r>
              <a:rPr lang="en-US" dirty="0">
                <a:solidFill>
                  <a:srgbClr val="333333"/>
                </a:solidFill>
                <a:latin typeface="raleway"/>
              </a:rPr>
              <a:t>– Type </a:t>
            </a:r>
            <a:r>
              <a:rPr lang="en-US" i="1" dirty="0">
                <a:solidFill>
                  <a:srgbClr val="333333"/>
                </a:solidFill>
                <a:latin typeface="raleway"/>
              </a:rPr>
              <a:t>N. </a:t>
            </a:r>
            <a:r>
              <a:rPr lang="en-US" dirty="0">
                <a:solidFill>
                  <a:srgbClr val="333333"/>
                </a:solidFill>
                <a:latin typeface="raleway"/>
              </a:rPr>
              <a:t>In this step we could want to install cool add-ons. Some popular ones are entity-audit that enables data tracing; bootstrap-material-design, that uses the trendy Material Design components, and angular-</a:t>
            </a:r>
            <a:r>
              <a:rPr lang="en-US" dirty="0" err="1">
                <a:solidFill>
                  <a:srgbClr val="333333"/>
                </a:solidFill>
                <a:latin typeface="raleway"/>
              </a:rPr>
              <a:t>datatables</a:t>
            </a:r>
            <a:endParaRPr lang="en-US" dirty="0">
              <a:solidFill>
                <a:srgbClr val="333333"/>
              </a:solidFill>
              <a:latin typeface="raleway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raleway"/>
              </a:rPr>
              <a:t>Maven or Gradle</a:t>
            </a:r>
            <a:r>
              <a:rPr lang="en-US" dirty="0">
                <a:solidFill>
                  <a:srgbClr val="333333"/>
                </a:solidFill>
                <a:latin typeface="raleway"/>
              </a:rPr>
              <a:t> – Choose </a:t>
            </a:r>
            <a:r>
              <a:rPr lang="en-US" i="1" dirty="0">
                <a:solidFill>
                  <a:srgbClr val="333333"/>
                </a:solidFill>
                <a:latin typeface="raleway"/>
              </a:rPr>
              <a:t>Maven</a:t>
            </a:r>
            <a:endParaRPr lang="en-US" dirty="0">
              <a:solidFill>
                <a:srgbClr val="333333"/>
              </a:solidFill>
              <a:latin typeface="raleway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raleway"/>
              </a:rPr>
              <a:t>Other technologies</a:t>
            </a:r>
            <a:r>
              <a:rPr lang="en-US" dirty="0">
                <a:solidFill>
                  <a:srgbClr val="333333"/>
                </a:solidFill>
                <a:latin typeface="raleway"/>
              </a:rPr>
              <a:t> – Do not select any options, just press </a:t>
            </a:r>
            <a:r>
              <a:rPr lang="en-US" i="1" dirty="0">
                <a:solidFill>
                  <a:srgbClr val="333333"/>
                </a:solidFill>
                <a:latin typeface="raleway"/>
              </a:rPr>
              <a:t>Enter</a:t>
            </a:r>
            <a:r>
              <a:rPr lang="en-US" dirty="0">
                <a:solidFill>
                  <a:srgbClr val="333333"/>
                </a:solidFill>
                <a:latin typeface="raleway"/>
              </a:rPr>
              <a:t> to move to the next step. Here we can choose to plug in Social login with Google, Facebook, and Twitter, which is a very nice feature.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raleway"/>
              </a:rPr>
              <a:t>Client framework</a:t>
            </a:r>
            <a:r>
              <a:rPr lang="en-US" dirty="0">
                <a:solidFill>
                  <a:srgbClr val="333333"/>
                </a:solidFill>
                <a:latin typeface="raleway"/>
              </a:rPr>
              <a:t> – Choose </a:t>
            </a:r>
            <a:r>
              <a:rPr lang="en-US" i="1" dirty="0">
                <a:solidFill>
                  <a:srgbClr val="333333"/>
                </a:solidFill>
                <a:latin typeface="raleway"/>
              </a:rPr>
              <a:t>[BETA] Angular 2.x. </a:t>
            </a:r>
            <a:r>
              <a:rPr lang="en-US" dirty="0">
                <a:solidFill>
                  <a:srgbClr val="333333"/>
                </a:solidFill>
                <a:latin typeface="raleway"/>
              </a:rPr>
              <a:t>We could also go with AngularJS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raleway"/>
              </a:rPr>
              <a:t>Enable internationalization</a:t>
            </a:r>
            <a:r>
              <a:rPr lang="en-US" dirty="0">
                <a:solidFill>
                  <a:srgbClr val="333333"/>
                </a:solidFill>
                <a:latin typeface="raleway"/>
              </a:rPr>
              <a:t> – Type </a:t>
            </a:r>
            <a:r>
              <a:rPr lang="en-US" i="1" dirty="0">
                <a:solidFill>
                  <a:srgbClr val="333333"/>
                </a:solidFill>
                <a:latin typeface="raleway"/>
              </a:rPr>
              <a:t>Y</a:t>
            </a:r>
            <a:r>
              <a:rPr lang="en-US" dirty="0">
                <a:solidFill>
                  <a:srgbClr val="333333"/>
                </a:solidFill>
                <a:latin typeface="raleway"/>
              </a:rPr>
              <a:t>, then choose </a:t>
            </a:r>
            <a:r>
              <a:rPr lang="en-US" i="1" dirty="0">
                <a:solidFill>
                  <a:srgbClr val="333333"/>
                </a:solidFill>
                <a:latin typeface="raleway"/>
              </a:rPr>
              <a:t>English</a:t>
            </a:r>
            <a:r>
              <a:rPr lang="en-US" dirty="0">
                <a:solidFill>
                  <a:srgbClr val="333333"/>
                </a:solidFill>
                <a:latin typeface="raleway"/>
              </a:rPr>
              <a:t> as the native language. We can</a:t>
            </a:r>
          </a:p>
        </p:txBody>
      </p:sp>
    </p:spTree>
    <p:extLst>
      <p:ext uri="{BB962C8B-B14F-4D97-AF65-F5344CB8AC3E}">
        <p14:creationId xmlns:p14="http://schemas.microsoft.com/office/powerpoint/2010/main" val="3136692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315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raleway</vt:lpstr>
      <vt:lpstr>Wingdings 3</vt:lpstr>
      <vt:lpstr>Ion Boardroom</vt:lpstr>
      <vt:lpstr>JHipster</vt:lpstr>
      <vt:lpstr>What is Jhipster?</vt:lpstr>
      <vt:lpstr>Components </vt:lpstr>
      <vt:lpstr>Other technologies leveraged</vt:lpstr>
      <vt:lpstr>PowerPoint Presentation</vt:lpstr>
      <vt:lpstr>Installation ,creation commands</vt:lpstr>
      <vt:lpstr>PowerPoint Presentation</vt:lpstr>
      <vt:lpstr>PowerPoint Presentation</vt:lpstr>
      <vt:lpstr>Significant steps while creating project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JHipster</dc:title>
  <dc:creator>Rasmita Jena</dc:creator>
  <cp:lastModifiedBy>Rasmita Jena</cp:lastModifiedBy>
  <cp:revision>2</cp:revision>
  <dcterms:created xsi:type="dcterms:W3CDTF">2020-07-28T15:23:22Z</dcterms:created>
  <dcterms:modified xsi:type="dcterms:W3CDTF">2020-07-28T15:32:28Z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4b3411-284d-4d31-bd4f-bc13ef7f1fd6_Enabled">
    <vt:lpwstr>True</vt:lpwstr>
  </property>
  <property fmtid="{D5CDD505-2E9C-101B-9397-08002B2CF9AE}" pid="3" name="MSIP_Label_be4b3411-284d-4d31-bd4f-bc13ef7f1fd6_SiteId">
    <vt:lpwstr>63ce7d59-2f3e-42cd-a8cc-be764cff5eb6</vt:lpwstr>
  </property>
  <property fmtid="{D5CDD505-2E9C-101B-9397-08002B2CF9AE}" pid="4" name="MSIP_Label_be4b3411-284d-4d31-bd4f-bc13ef7f1fd6_Owner">
    <vt:lpwstr>rasmita.jena@ad.infosys.com</vt:lpwstr>
  </property>
  <property fmtid="{D5CDD505-2E9C-101B-9397-08002B2CF9AE}" pid="5" name="MSIP_Label_be4b3411-284d-4d31-bd4f-bc13ef7f1fd6_SetDate">
    <vt:lpwstr>2020-07-28T15:23:53.9574594Z</vt:lpwstr>
  </property>
  <property fmtid="{D5CDD505-2E9C-101B-9397-08002B2CF9AE}" pid="6" name="MSIP_Label_be4b3411-284d-4d31-bd4f-bc13ef7f1fd6_Name">
    <vt:lpwstr>Internal</vt:lpwstr>
  </property>
  <property fmtid="{D5CDD505-2E9C-101B-9397-08002B2CF9AE}" pid="7" name="MSIP_Label_be4b3411-284d-4d31-bd4f-bc13ef7f1fd6_Application">
    <vt:lpwstr>Microsoft Azure Information Protection</vt:lpwstr>
  </property>
  <property fmtid="{D5CDD505-2E9C-101B-9397-08002B2CF9AE}" pid="8" name="MSIP_Label_be4b3411-284d-4d31-bd4f-bc13ef7f1fd6_ActionId">
    <vt:lpwstr>56b8dc99-09e9-431c-be0d-bddd4c3cdeb9</vt:lpwstr>
  </property>
  <property fmtid="{D5CDD505-2E9C-101B-9397-08002B2CF9AE}" pid="9" name="MSIP_Label_be4b3411-284d-4d31-bd4f-bc13ef7f1fd6_Extended_MSFT_Method">
    <vt:lpwstr>Automatic</vt:lpwstr>
  </property>
  <property fmtid="{D5CDD505-2E9C-101B-9397-08002B2CF9AE}" pid="10" name="MSIP_Label_a0819fa7-4367-4500-ba88-dd630d977609_Enabled">
    <vt:lpwstr>True</vt:lpwstr>
  </property>
  <property fmtid="{D5CDD505-2E9C-101B-9397-08002B2CF9AE}" pid="11" name="MSIP_Label_a0819fa7-4367-4500-ba88-dd630d977609_SiteId">
    <vt:lpwstr>63ce7d59-2f3e-42cd-a8cc-be764cff5eb6</vt:lpwstr>
  </property>
  <property fmtid="{D5CDD505-2E9C-101B-9397-08002B2CF9AE}" pid="12" name="MSIP_Label_a0819fa7-4367-4500-ba88-dd630d977609_Owner">
    <vt:lpwstr>rasmita.jena@ad.infosys.com</vt:lpwstr>
  </property>
  <property fmtid="{D5CDD505-2E9C-101B-9397-08002B2CF9AE}" pid="13" name="MSIP_Label_a0819fa7-4367-4500-ba88-dd630d977609_SetDate">
    <vt:lpwstr>2020-07-28T15:23:53.9574594Z</vt:lpwstr>
  </property>
  <property fmtid="{D5CDD505-2E9C-101B-9397-08002B2CF9AE}" pid="14" name="MSIP_Label_a0819fa7-4367-4500-ba88-dd630d977609_Name">
    <vt:lpwstr>Companywide usage</vt:lpwstr>
  </property>
  <property fmtid="{D5CDD505-2E9C-101B-9397-08002B2CF9AE}" pid="15" name="MSIP_Label_a0819fa7-4367-4500-ba88-dd630d977609_Application">
    <vt:lpwstr>Microsoft Azure Information Protection</vt:lpwstr>
  </property>
  <property fmtid="{D5CDD505-2E9C-101B-9397-08002B2CF9AE}" pid="16" name="MSIP_Label_a0819fa7-4367-4500-ba88-dd630d977609_ActionId">
    <vt:lpwstr>56b8dc99-09e9-431c-be0d-bddd4c3cdeb9</vt:lpwstr>
  </property>
  <property fmtid="{D5CDD505-2E9C-101B-9397-08002B2CF9AE}" pid="17" name="MSIP_Label_a0819fa7-4367-4500-ba88-dd630d977609_Parent">
    <vt:lpwstr>be4b3411-284d-4d31-bd4f-bc13ef7f1fd6</vt:lpwstr>
  </property>
  <property fmtid="{D5CDD505-2E9C-101B-9397-08002B2CF9AE}" pid="18" name="MSIP_Label_a0819fa7-4367-4500-ba88-dd630d977609_Extended_MSFT_Method">
    <vt:lpwstr>Automatic</vt:lpwstr>
  </property>
  <property fmtid="{D5CDD505-2E9C-101B-9397-08002B2CF9AE}" pid="19" name="Sensitivity">
    <vt:lpwstr>Internal Companywide usage</vt:lpwstr>
  </property>
</Properties>
</file>