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8"/>
  </p:notesMasterIdLst>
  <p:handoutMasterIdLst>
    <p:handoutMasterId r:id="rId19"/>
  </p:handoutMasterIdLst>
  <p:sldIdLst>
    <p:sldId id="261" r:id="rId5"/>
    <p:sldId id="273" r:id="rId6"/>
    <p:sldId id="315" r:id="rId7"/>
    <p:sldId id="314" r:id="rId8"/>
    <p:sldId id="280" r:id="rId9"/>
    <p:sldId id="321" r:id="rId10"/>
    <p:sldId id="316" r:id="rId11"/>
    <p:sldId id="320" r:id="rId12"/>
    <p:sldId id="322" r:id="rId13"/>
    <p:sldId id="317" r:id="rId14"/>
    <p:sldId id="318" r:id="rId15"/>
    <p:sldId id="313" r:id="rId16"/>
    <p:sldId id="31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C09"/>
    <a:srgbClr val="43467B"/>
    <a:srgbClr val="F69E1D"/>
    <a:srgbClr val="EEEEEE"/>
    <a:srgbClr val="87175F"/>
    <a:srgbClr val="EEC621"/>
    <a:srgbClr val="AEA422"/>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p:scale>
          <a:sx n="67" d="100"/>
          <a:sy n="67" d="100"/>
        </p:scale>
        <p:origin x="644" y="40"/>
      </p:cViewPr>
      <p:guideLst>
        <p:guide orient="horz" pos="2160"/>
        <p:guide pos="3840"/>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daf\Documents\PIE%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view3D>
      <c:rotX val="30"/>
      <c:rotY val="0"/>
      <c:rAngAx val="0"/>
    </c:view3D>
    <c:floor>
      <c:thickness val="0"/>
    </c:floor>
    <c:sideWall>
      <c:thickness val="0"/>
    </c:sideWall>
    <c:backWall>
      <c:thickness val="0"/>
    </c:backWall>
    <c:plotArea>
      <c:layout>
        <c:manualLayout>
          <c:layoutTarget val="inner"/>
          <c:xMode val="edge"/>
          <c:yMode val="edge"/>
          <c:x val="3.0555483843208126E-2"/>
          <c:y val="5.5555638092408294E-2"/>
          <c:w val="0.66095975503062165"/>
          <c:h val="0.68518518518518556"/>
        </c:manualLayout>
      </c:layout>
      <c:pie3DChart>
        <c:varyColors val="1"/>
        <c:ser>
          <c:idx val="0"/>
          <c:order val="0"/>
          <c:dLbls>
            <c:dLbl>
              <c:idx val="0"/>
              <c:tx>
                <c:rich>
                  <a:bodyPr/>
                  <a:lstStyle/>
                  <a:p>
                    <a:r>
                      <a:rPr lang="en-US"/>
                      <a:t>44%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27-4A20-9392-CF8A6C539308}"/>
                </c:ext>
              </c:extLst>
            </c:dLbl>
            <c:dLbl>
              <c:idx val="1"/>
              <c:layout>
                <c:manualLayout>
                  <c:x val="3.969774611506896E-2"/>
                  <c:y val="-0.18543580489938769"/>
                </c:manualLayout>
              </c:layout>
              <c:tx>
                <c:rich>
                  <a:bodyPr/>
                  <a:lstStyle/>
                  <a:p>
                    <a:r>
                      <a:rPr lang="en-US" dirty="0"/>
                      <a:t>17%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27-4A20-9392-CF8A6C539308}"/>
                </c:ext>
              </c:extLst>
            </c:dLbl>
            <c:dLbl>
              <c:idx val="2"/>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27-4A20-9392-CF8A6C539308}"/>
                </c:ext>
              </c:extLst>
            </c:dLbl>
            <c:dLbl>
              <c:idx val="3"/>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27-4A20-9392-CF8A6C539308}"/>
                </c:ext>
              </c:extLst>
            </c:dLbl>
            <c:spPr>
              <a:noFill/>
              <a:ln>
                <a:noFill/>
              </a:ln>
              <a:effectLst/>
            </c:spPr>
            <c:txPr>
              <a:bodyPr/>
              <a:lstStyle/>
              <a:p>
                <a:pPr>
                  <a:defRPr sz="2000">
                    <a:solidFill>
                      <a:schemeClr val="tx1"/>
                    </a:solidFill>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Lit>
              <c:ptCount val="1"/>
              <c:pt idx="0">
                <c:v>AXIS BANK</c:v>
              </c:pt>
            </c:strLit>
          </c:cat>
          <c:val>
            <c:numRef>
              <c:f>Sheet1!$D$3:$D$6</c:f>
              <c:numCache>
                <c:formatCode>General</c:formatCode>
                <c:ptCount val="4"/>
                <c:pt idx="0">
                  <c:v>44</c:v>
                </c:pt>
                <c:pt idx="1">
                  <c:v>17</c:v>
                </c:pt>
                <c:pt idx="2">
                  <c:v>9</c:v>
                </c:pt>
                <c:pt idx="3">
                  <c:v>30</c:v>
                </c:pt>
              </c:numCache>
            </c:numRef>
          </c:val>
          <c:extLst>
            <c:ext xmlns:c16="http://schemas.microsoft.com/office/drawing/2014/chart" uri="{C3380CC4-5D6E-409C-BE32-E72D297353CC}">
              <c16:uniqueId val="{00000004-5F27-4A20-9392-CF8A6C539308}"/>
            </c:ext>
          </c:extLst>
        </c:ser>
        <c:dLbls>
          <c:showLegendKey val="0"/>
          <c:showVal val="0"/>
          <c:showCatName val="0"/>
          <c:showSerName val="0"/>
          <c:showPercent val="0"/>
          <c:showBubbleSize val="0"/>
          <c:showLeaderLines val="1"/>
        </c:dLbls>
      </c:pie3DChart>
    </c:plotArea>
    <c:plotVisOnly val="1"/>
    <c:dispBlanksAs val="zero"/>
    <c:showDLblsOverMax val="0"/>
  </c:chart>
  <c:spPr>
    <a:effectLst>
      <a:outerShdw blurRad="444500" dir="2700000" algn="ctr" rotWithShape="0">
        <a:srgbClr val="000000">
          <a:alpha val="1000"/>
        </a:srgbClr>
      </a:outerShdw>
    </a:effectLst>
    <a:scene3d>
      <a:camera prst="orthographicFront"/>
      <a:lightRig rig="threePt" dir="t"/>
    </a:scene3d>
    <a:sp3d prstMaterial="translucentPowder">
      <a:bevelB/>
    </a:sp3d>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pPr/>
              <a:t>2/11/2024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p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2/11/2024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19292" y="57873"/>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a:xfrm rot="10800000" flipH="1" flipV="1">
            <a:off x="8074535" y="3124200"/>
            <a:ext cx="1741193" cy="2971800"/>
          </a:xfrm>
          <a:prstGeom prst="triangle">
            <a:avLst>
              <a:gd name="adj" fmla="val 100000"/>
            </a:avLst>
          </a:prstGeo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190750" y="609600"/>
            <a:ext cx="7624978" cy="5486400"/>
          </a:xfrm>
        </p:spPr>
        <p:txBody>
          <a:bodyPr/>
          <a:lstStyle/>
          <a:p>
            <a:endParaRPr lang="en-US" dirty="0">
              <a:solidFill>
                <a:schemeClr val="accent2">
                  <a:lumMod val="60000"/>
                  <a:lumOff val="40000"/>
                  <a:alpha val="0"/>
                </a:schemeClr>
              </a:solidFill>
            </a:endParaRPr>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ADD TITLE</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3429000" y="4180238"/>
            <a:ext cx="4703293" cy="1915762"/>
          </a:xfrm>
        </p:spPr>
        <p:txBody>
          <a:bodyPr>
            <a:normAutofit/>
          </a:bodyPr>
          <a:lstStyle/>
          <a:p>
            <a:pPr marL="342900" indent="-342900" algn="just">
              <a:buFont typeface="Arial" panose="020B0604020202020204" pitchFamily="34" charset="0"/>
              <a:buChar char="•"/>
            </a:pPr>
            <a:r>
              <a:rPr lang="en-US" b="1" u="sng" dirty="0"/>
              <a:t>PRESENTED BY</a:t>
            </a:r>
            <a:r>
              <a:rPr lang="en-US" b="1" dirty="0"/>
              <a:t> : </a:t>
            </a:r>
            <a:r>
              <a:rPr lang="en-US" dirty="0">
                <a:latin typeface="Bahnschrift Light" panose="020B0502040204020203" pitchFamily="34" charset="0"/>
              </a:rPr>
              <a:t>RASHMI MITRA</a:t>
            </a:r>
          </a:p>
          <a:p>
            <a:pPr marL="342900" indent="-342900" algn="just">
              <a:buFont typeface="Arial" panose="020B0604020202020204" pitchFamily="34" charset="0"/>
              <a:buChar char="•"/>
            </a:pPr>
            <a:endParaRPr lang="en-US" dirty="0">
              <a:latin typeface="Bahnschrift Light" panose="020B0502040204020203" pitchFamily="34" charset="0"/>
            </a:endParaRPr>
          </a:p>
          <a:p>
            <a:pPr marL="342900" indent="-342900" algn="just">
              <a:buFont typeface="Arial" panose="020B0604020202020204" pitchFamily="34" charset="0"/>
              <a:buChar char="•"/>
            </a:pPr>
            <a:r>
              <a:rPr lang="en-US" dirty="0">
                <a:latin typeface="Bahnschrift Light" panose="020B0502040204020203" pitchFamily="34" charset="0"/>
              </a:rPr>
              <a:t>PREPARED AS PER 2019-2020 DATA</a:t>
            </a:r>
          </a:p>
          <a:p>
            <a:pPr marL="342900" indent="-342900" algn="just">
              <a:buFont typeface="Arial" panose="020B0604020202020204" pitchFamily="34" charset="0"/>
              <a:buChar char="•"/>
            </a:pPr>
            <a:endParaRPr lang="en-US" dirty="0">
              <a:latin typeface="Bahnschrift Light" panose="020B0502040204020203" pitchFamily="34" charset="0"/>
            </a:endParaRPr>
          </a:p>
        </p:txBody>
      </p:sp>
      <p:pic>
        <p:nvPicPr>
          <p:cNvPr id="4" name="Picture 3"/>
          <p:cNvPicPr>
            <a:picLocks noChangeAspect="1"/>
          </p:cNvPicPr>
          <p:nvPr/>
        </p:nvPicPr>
        <p:blipFill>
          <a:blip r:embed="rId4"/>
          <a:stretch>
            <a:fillRect/>
          </a:stretch>
        </p:blipFill>
        <p:spPr>
          <a:xfrm>
            <a:off x="3225938" y="817432"/>
            <a:ext cx="5905500" cy="3333750"/>
          </a:xfrm>
          <a:prstGeom prst="rect">
            <a:avLst/>
          </a:prstGeom>
        </p:spPr>
      </p:pic>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COMPETITORS</a:t>
            </a:r>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10</a:t>
            </a:fld>
            <a:endParaRPr lang="en-US" noProof="0" dirty="0"/>
          </a:p>
        </p:txBody>
      </p:sp>
      <p:sp>
        <p:nvSpPr>
          <p:cNvPr id="4" name="TextBox 3"/>
          <p:cNvSpPr txBox="1"/>
          <p:nvPr/>
        </p:nvSpPr>
        <p:spPr>
          <a:xfrm>
            <a:off x="457200" y="1698486"/>
            <a:ext cx="11186160" cy="4801314"/>
          </a:xfrm>
          <a:prstGeom prst="rect">
            <a:avLst/>
          </a:prstGeom>
          <a:noFill/>
        </p:spPr>
        <p:txBody>
          <a:bodyPr wrap="square" lIns="91440" tIns="45720" rIns="91440" bIns="45720" rtlCol="0" anchor="t">
            <a:spAutoFit/>
          </a:bodyPr>
          <a:lstStyle/>
          <a:p>
            <a:pPr marL="285750" indent="-285750"/>
            <a:r>
              <a:rPr lang="en-US" dirty="0">
                <a:latin typeface="Bahnschrift" panose="020B0502040204020203" pitchFamily="34" charset="0"/>
              </a:rPr>
              <a:t>     The 3 major competitors for Bandhan Bank(Stock price: BANDHAN BANK (NSE) ₹288.50 -2.40 (-0.83%)) are </a:t>
            </a:r>
            <a:r>
              <a:rPr lang="en-US" b="1" dirty="0">
                <a:latin typeface="Bahnschrift" panose="020B0502040204020203" pitchFamily="34" charset="0"/>
              </a:rPr>
              <a:t>Axis Bank , City Union Bank</a:t>
            </a:r>
            <a:r>
              <a:rPr lang="en-US" dirty="0">
                <a:latin typeface="Bahnschrift" panose="020B0502040204020203" pitchFamily="34" charset="0"/>
              </a:rPr>
              <a:t>  and </a:t>
            </a:r>
            <a:r>
              <a:rPr lang="en-US" b="1" dirty="0">
                <a:latin typeface="Bahnschrift" panose="020B0502040204020203" pitchFamily="34" charset="0"/>
              </a:rPr>
              <a:t>CSB bank.</a:t>
            </a:r>
            <a:endParaRPr lang="en-US" dirty="0">
              <a:latin typeface="Bahnschrift" panose="020B0502040204020203" pitchFamily="34" charset="0"/>
            </a:endParaRP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r>
              <a:rPr lang="en-US" b="1" dirty="0">
                <a:solidFill>
                  <a:schemeClr val="accent2"/>
                </a:solidFill>
                <a:latin typeface="Bahnschrift"/>
              </a:rPr>
              <a:t>     </a:t>
            </a:r>
            <a:r>
              <a:rPr lang="en-US" b="1" u="sng" dirty="0">
                <a:solidFill>
                  <a:schemeClr val="accent2"/>
                </a:solidFill>
                <a:latin typeface="Bahnschrift"/>
              </a:rPr>
              <a:t>Axis Bank Ltd: Stock price AXISBANK (NSE) ₹436.30 -11.80 (-2.63%)</a:t>
            </a:r>
          </a:p>
          <a:p>
            <a:pPr marL="285750" indent="-285750">
              <a:buFont typeface="Arial" panose="020B0604020202020204" pitchFamily="34" charset="0"/>
              <a:buChar char="•"/>
            </a:pPr>
            <a:endParaRPr lang="en-US" b="1" u="sng" dirty="0">
              <a:solidFill>
                <a:schemeClr val="accent2"/>
              </a:solidFill>
              <a:latin typeface="Bahnschrift" panose="020B0502040204020203" pitchFamily="34" charset="0"/>
            </a:endParaRPr>
          </a:p>
          <a:p>
            <a:pPr marL="285750" indent="-285750">
              <a:buFont typeface="Wingdings" pitchFamily="2" charset="2"/>
              <a:buChar char="Ø"/>
            </a:pPr>
            <a:r>
              <a:rPr lang="en-US" b="1" dirty="0">
                <a:latin typeface="Bahnschrift" panose="020B0502040204020203" pitchFamily="34" charset="0"/>
              </a:rPr>
              <a:t>Axis Bank</a:t>
            </a:r>
            <a:r>
              <a:rPr lang="en-US" dirty="0">
                <a:latin typeface="Bahnschrift" panose="020B0502040204020203" pitchFamily="34" charset="0"/>
              </a:rPr>
              <a:t> is the third-largest private sector Indian bank, and offers a range of financial products. </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Wingdings" pitchFamily="2" charset="2"/>
              <a:buChar char="Ø"/>
            </a:pPr>
            <a:r>
              <a:rPr lang="en-US" dirty="0">
                <a:latin typeface="Bahnschrift"/>
              </a:rPr>
              <a:t>The bank has its head office 2001 UTI Bank agreed to merge with Global Trust Bank, but the Reserve Bank of India (RBI) withheld approval and the merger did not happen. </a:t>
            </a:r>
            <a:endParaRPr lang="en-US" dirty="0">
              <a:latin typeface="Bahnschrift" panose="020B0502040204020203" pitchFamily="34" charset="0"/>
            </a:endParaRP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Wingdings" pitchFamily="2" charset="2"/>
              <a:buChar char="Ø"/>
            </a:pPr>
            <a:r>
              <a:rPr lang="en-US" dirty="0">
                <a:latin typeface="Bahnschrift" panose="020B0502040204020203" pitchFamily="34" charset="0"/>
              </a:rPr>
              <a:t>In 2004, the RBI put Global Trust into moratorium and supervised its merger with Oriental Bank of Commerce. e in Mumbai, Maharashtra. </a:t>
            </a:r>
          </a:p>
          <a:p>
            <a:pPr>
              <a:buFont typeface="Wingdings" pitchFamily="2" charset="2"/>
              <a:buChar char="Ø"/>
            </a:pPr>
            <a:endParaRPr lang="en-US" dirty="0">
              <a:latin typeface="Bahnschrift" panose="020B0502040204020203" pitchFamily="34" charset="0"/>
            </a:endParaRPr>
          </a:p>
          <a:p>
            <a:pPr marL="285750" indent="-285750">
              <a:buFont typeface="Wingdings" pitchFamily="2" charset="2"/>
              <a:buChar char="Ø"/>
            </a:pPr>
            <a:r>
              <a:rPr lang="en-US" dirty="0">
                <a:latin typeface="Bahnschrift"/>
              </a:rPr>
              <a:t>In 2009, Shikha Sharma was appointed as the MD and CEO of Axis Bank</a:t>
            </a:r>
          </a:p>
          <a:p>
            <a:pPr marL="285750" indent="-285750">
              <a:buFont typeface="Wingdings" pitchFamily="2" charset="2"/>
              <a:buChar char="Ø"/>
            </a:pPr>
            <a:endParaRPr lang="en-US" dirty="0">
              <a:latin typeface="Bahnschrift" panose="020B0502040204020203" pitchFamily="34" charset="0"/>
            </a:endParaRPr>
          </a:p>
          <a:p>
            <a:pPr marL="285750" indent="-285750">
              <a:buFont typeface="Wingdings" pitchFamily="2" charset="2"/>
              <a:buChar char="Ø"/>
            </a:pPr>
            <a:r>
              <a:rPr lang="en-US" dirty="0">
                <a:latin typeface="Bahnschrift"/>
              </a:rPr>
              <a:t>As of 30 June 2016, 30.81% shares are owned by the promoters and the promoter group (United India Insurance Company Limited, Oriental Insurance Company Limited, National and Insurance Company Ltd     </a:t>
            </a:r>
          </a:p>
        </p:txBody>
      </p:sp>
      <p:pic>
        <p:nvPicPr>
          <p:cNvPr id="6" name="Picture 5"/>
          <p:cNvPicPr>
            <a:picLocks noChangeAspect="1"/>
          </p:cNvPicPr>
          <p:nvPr/>
        </p:nvPicPr>
        <p:blipFill>
          <a:blip r:embed="rId2"/>
          <a:stretch>
            <a:fillRect/>
          </a:stretch>
        </p:blipFill>
        <p:spPr>
          <a:xfrm>
            <a:off x="8153400" y="2057400"/>
            <a:ext cx="2209800" cy="1081617"/>
          </a:xfrm>
          <a:prstGeom prst="rect">
            <a:avLst/>
          </a:prstGeom>
        </p:spPr>
      </p:pic>
    </p:spTree>
    <p:extLst>
      <p:ext uri="{BB962C8B-B14F-4D97-AF65-F5344CB8AC3E}">
        <p14:creationId xmlns:p14="http://schemas.microsoft.com/office/powerpoint/2010/main" val="54263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FAB73BC-B049-4115-A692-8D63A059BFB8}" type="slidenum">
              <a:rPr lang="en-US" noProof="0" smtClean="0"/>
              <a:pPr/>
              <a:t>11</a:t>
            </a:fld>
            <a:endParaRPr lang="en-US" noProof="0" dirty="0"/>
          </a:p>
        </p:txBody>
      </p:sp>
      <p:sp>
        <p:nvSpPr>
          <p:cNvPr id="5" name="TextBox 4"/>
          <p:cNvSpPr txBox="1"/>
          <p:nvPr/>
        </p:nvSpPr>
        <p:spPr>
          <a:xfrm>
            <a:off x="315686" y="1350288"/>
            <a:ext cx="10811719" cy="5355312"/>
          </a:xfrm>
          <a:prstGeom prst="rect">
            <a:avLst/>
          </a:prstGeom>
          <a:noFill/>
        </p:spPr>
        <p:txBody>
          <a:bodyPr wrap="square" lIns="91440" tIns="45720" rIns="91440" bIns="45720" rtlCol="0" anchor="t">
            <a:spAutoFit/>
          </a:bodyPr>
          <a:lstStyle/>
          <a:p>
            <a:r>
              <a:rPr lang="en-US" b="1" u="sng" dirty="0">
                <a:solidFill>
                  <a:schemeClr val="accent2"/>
                </a:solidFill>
                <a:latin typeface="Bahnschrift"/>
              </a:rPr>
              <a:t>City Union Bank </a:t>
            </a:r>
            <a:r>
              <a:rPr lang="en-US" b="1" u="sng" err="1">
                <a:solidFill>
                  <a:schemeClr val="accent2"/>
                </a:solidFill>
                <a:latin typeface="Bahnschrift"/>
              </a:rPr>
              <a:t>Ltd:Stock</a:t>
            </a:r>
            <a:r>
              <a:rPr lang="en-US" b="1" u="sng" dirty="0">
                <a:solidFill>
                  <a:schemeClr val="accent2"/>
                </a:solidFill>
                <a:latin typeface="Bahnschrift"/>
              </a:rPr>
              <a:t> price: CUB (NSE) ₹121.25 +4.45 (+3.81%)</a:t>
            </a:r>
          </a:p>
          <a:p>
            <a:pPr marL="285750" indent="-285750">
              <a:buFont typeface="Arial" panose="020B0604020202020204" pitchFamily="34" charset="0"/>
              <a:buChar char="•"/>
            </a:pPr>
            <a:endParaRPr lang="en-US" b="1" u="sng" dirty="0">
              <a:latin typeface="Bahnschrift" panose="020B0502040204020203" pitchFamily="34" charset="0"/>
            </a:endParaRPr>
          </a:p>
          <a:p>
            <a:pPr marL="285750" indent="-285750">
              <a:buFont typeface="Wingdings" pitchFamily="2" charset="2"/>
              <a:buChar char="Ø"/>
            </a:pPr>
            <a:r>
              <a:rPr lang="en-US" dirty="0">
                <a:latin typeface="Bahnschrift"/>
              </a:rPr>
              <a:t>City Union Bank Limited (CUB) is an Indian bank headquartered in </a:t>
            </a:r>
            <a:r>
              <a:rPr lang="en-US" err="1">
                <a:latin typeface="Bahnschrift"/>
              </a:rPr>
              <a:t>Kumbakonam</a:t>
            </a:r>
            <a:r>
              <a:rPr lang="en-US" dirty="0">
                <a:latin typeface="Bahnschrift"/>
              </a:rPr>
              <a:t>, Tamil Nadu. The bank was initially named </a:t>
            </a:r>
            <a:r>
              <a:rPr lang="en-US" err="1">
                <a:latin typeface="Bahnschrift"/>
              </a:rPr>
              <a:t>Kumbakonam</a:t>
            </a:r>
            <a:r>
              <a:rPr lang="en-US" dirty="0">
                <a:latin typeface="Bahnschrift"/>
              </a:rPr>
              <a:t> Bank Limited, and was incorporated on 31 October 1904.</a:t>
            </a:r>
          </a:p>
          <a:p>
            <a:pPr marL="285750" indent="-285750">
              <a:buFont typeface="Wingdings" pitchFamily="2" charset="2"/>
              <a:buChar char="Ø"/>
            </a:pPr>
            <a:endParaRPr lang="en-US" dirty="0">
              <a:latin typeface="Bahnschrift" panose="020B0502040204020203" pitchFamily="34" charset="0"/>
            </a:endParaRPr>
          </a:p>
          <a:p>
            <a:pPr marL="285750" indent="-285750">
              <a:buFont typeface="Wingdings" pitchFamily="2" charset="2"/>
              <a:buChar char="Ø"/>
            </a:pPr>
            <a:r>
              <a:rPr lang="en-US" dirty="0">
                <a:latin typeface="Bahnschrift"/>
              </a:rPr>
              <a:t>The bank preferred the role of a regional bank in the </a:t>
            </a:r>
            <a:r>
              <a:rPr lang="en-US" err="1">
                <a:latin typeface="Bahnschrift"/>
              </a:rPr>
              <a:t>Thanjavur</a:t>
            </a:r>
            <a:r>
              <a:rPr lang="en-US" dirty="0">
                <a:latin typeface="Bahnschrift"/>
              </a:rPr>
              <a:t> district of Tamil Nadu. CUB provides a gamut of technological services such as net banking and  mobile banking, self-service kiosks</a:t>
            </a:r>
          </a:p>
          <a:p>
            <a:pPr marL="285750" indent="-285750">
              <a:buFont typeface="Arial" panose="020B0604020202020204" pitchFamily="34" charset="0"/>
              <a:buChar char="•"/>
            </a:pPr>
            <a:endParaRPr lang="en-US" dirty="0">
              <a:latin typeface="Bahnschrift" panose="020B0502040204020203" pitchFamily="34" charset="0"/>
            </a:endParaRPr>
          </a:p>
          <a:p>
            <a:endParaRPr lang="en-US" dirty="0">
              <a:latin typeface="Bahnschrift" panose="020B0502040204020203" pitchFamily="34" charset="0"/>
            </a:endParaRPr>
          </a:p>
          <a:p>
            <a:endParaRPr lang="en-US" b="1" u="sng" dirty="0">
              <a:solidFill>
                <a:schemeClr val="accent2"/>
              </a:solidFill>
              <a:latin typeface="Bahnschrift" panose="020B0502040204020203" pitchFamily="34" charset="0"/>
            </a:endParaRPr>
          </a:p>
          <a:p>
            <a:r>
              <a:rPr lang="en-US" b="1" u="sng" dirty="0">
                <a:solidFill>
                  <a:schemeClr val="accent2"/>
                </a:solidFill>
                <a:latin typeface="Bahnschrift"/>
              </a:rPr>
              <a:t>CSB Bank </a:t>
            </a:r>
            <a:r>
              <a:rPr lang="en-US" b="1" u="sng" err="1">
                <a:solidFill>
                  <a:schemeClr val="accent2"/>
                </a:solidFill>
                <a:latin typeface="Bahnschrift"/>
              </a:rPr>
              <a:t>Ltd:Stock</a:t>
            </a:r>
            <a:r>
              <a:rPr lang="en-US" b="1" u="sng" dirty="0">
                <a:solidFill>
                  <a:schemeClr val="accent2"/>
                </a:solidFill>
                <a:latin typeface="Bahnschrift"/>
              </a:rPr>
              <a:t> price: CSBBANK (NSE) ₹192.40 -0.30 (-0.16%)</a:t>
            </a:r>
          </a:p>
          <a:p>
            <a:pPr marL="285750" indent="-285750">
              <a:buFont typeface="Arial" panose="020B0604020202020204" pitchFamily="34" charset="0"/>
              <a:buChar char="•"/>
            </a:pPr>
            <a:endParaRPr lang="en-US" b="1" u="sng" dirty="0">
              <a:latin typeface="Bahnschrift" panose="020B0502040204020203" pitchFamily="34" charset="0"/>
            </a:endParaRPr>
          </a:p>
          <a:p>
            <a:pPr marL="285750" indent="-285750">
              <a:buFont typeface="Wingdings" pitchFamily="2" charset="2"/>
              <a:buChar char="Ø"/>
            </a:pPr>
            <a:r>
              <a:rPr lang="en-US" dirty="0">
                <a:latin typeface="Bahnschrift"/>
              </a:rPr>
              <a:t>CSB Bank Limited, formerly Catholic Syrian Bank Limited, is an Indian private sector bank with its headquarters at </a:t>
            </a:r>
            <a:r>
              <a:rPr lang="en-US" err="1">
                <a:latin typeface="Bahnschrift"/>
              </a:rPr>
              <a:t>Thrissur</a:t>
            </a:r>
            <a:r>
              <a:rPr lang="en-US" dirty="0">
                <a:latin typeface="Bahnschrift"/>
              </a:rPr>
              <a:t>, Kerala, India. It is one of the oldest banks in India.</a:t>
            </a:r>
          </a:p>
          <a:p>
            <a:pPr marL="285750" indent="-285750">
              <a:buFont typeface="Wingdings" pitchFamily="2" charset="2"/>
              <a:buChar char="Ø"/>
            </a:pPr>
            <a:endParaRPr lang="en-US" dirty="0">
              <a:latin typeface="Bahnschrift" panose="020B0502040204020203" pitchFamily="34" charset="0"/>
            </a:endParaRPr>
          </a:p>
          <a:p>
            <a:pPr marL="285750" indent="-285750">
              <a:buFont typeface="Wingdings" pitchFamily="2" charset="2"/>
              <a:buChar char="Ø"/>
            </a:pPr>
            <a:r>
              <a:rPr lang="en-US" dirty="0">
                <a:latin typeface="Bahnschrift"/>
              </a:rPr>
              <a:t>CSB was founded on 26 November 1920,[4] well before Indian independence, and opened for business on 1 January 1921 with an </a:t>
            </a:r>
            <a:r>
              <a:rPr lang="en-US">
                <a:latin typeface="Bahnschrift"/>
              </a:rPr>
              <a:t>authorized capital of  5 lakh rupees</a:t>
            </a:r>
            <a:r>
              <a:rPr lang="en-US" dirty="0">
                <a:latin typeface="Bahnschrift"/>
              </a:rPr>
              <a:t> and a paid up capital of  45,270.</a:t>
            </a:r>
          </a:p>
          <a:p>
            <a:pPr marL="285750" indent="-285750">
              <a:buFont typeface="Wingdings" pitchFamily="2" charset="2"/>
              <a:buChar char="Ø"/>
            </a:pPr>
            <a:endParaRPr lang="en-US" b="1" u="sng" dirty="0">
              <a:latin typeface="Bahnschrift" panose="020B0502040204020203" pitchFamily="34" charset="0"/>
            </a:endParaRPr>
          </a:p>
          <a:p>
            <a:pPr>
              <a:buFont typeface="Wingdings" pitchFamily="2" charset="2"/>
              <a:buChar char="Ø"/>
            </a:pPr>
            <a:r>
              <a:rPr lang="en-US" dirty="0"/>
              <a:t> </a:t>
            </a:r>
          </a:p>
        </p:txBody>
      </p:sp>
      <p:pic>
        <p:nvPicPr>
          <p:cNvPr id="7" name="Picture 6"/>
          <p:cNvPicPr>
            <a:picLocks noChangeAspect="1"/>
          </p:cNvPicPr>
          <p:nvPr/>
        </p:nvPicPr>
        <p:blipFill>
          <a:blip r:embed="rId2"/>
          <a:stretch>
            <a:fillRect/>
          </a:stretch>
        </p:blipFill>
        <p:spPr>
          <a:xfrm>
            <a:off x="10516552" y="3270834"/>
            <a:ext cx="1435418" cy="1417128"/>
          </a:xfrm>
          <a:prstGeom prst="rect">
            <a:avLst/>
          </a:prstGeom>
        </p:spPr>
      </p:pic>
      <p:pic>
        <p:nvPicPr>
          <p:cNvPr id="11" name="Picture 10"/>
          <p:cNvPicPr>
            <a:picLocks noChangeAspect="1"/>
          </p:cNvPicPr>
          <p:nvPr/>
        </p:nvPicPr>
        <p:blipFill>
          <a:blip r:embed="rId3"/>
          <a:stretch>
            <a:fillRect/>
          </a:stretch>
        </p:blipFill>
        <p:spPr>
          <a:xfrm>
            <a:off x="9206865" y="195753"/>
            <a:ext cx="2619375" cy="1743075"/>
          </a:xfrm>
          <a:prstGeom prst="rect">
            <a:avLst/>
          </a:prstGeom>
        </p:spPr>
      </p:pic>
    </p:spTree>
    <p:extLst>
      <p:ext uri="{BB962C8B-B14F-4D97-AF65-F5344CB8AC3E}">
        <p14:creationId xmlns:p14="http://schemas.microsoft.com/office/powerpoint/2010/main" val="2936982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p:txBody>
          <a:bodyPr>
            <a:normAutofit fontScale="90000"/>
          </a:bodyPr>
          <a:lstStyle/>
          <a:p>
            <a:r>
              <a:rPr lang="en-US" u="sng" dirty="0"/>
              <a:t>PIE CHART- MARKET SHARE</a:t>
            </a:r>
            <a:br>
              <a:rPr lang="en-US" dirty="0"/>
            </a:br>
            <a:br>
              <a:rPr lang="en-US" dirty="0"/>
            </a:br>
            <a:endParaRPr lang="en-US" dirty="0"/>
          </a:p>
        </p:txBody>
      </p:sp>
      <p:sp>
        <p:nvSpPr>
          <p:cNvPr id="12" name="Content Placeholder 11"/>
          <p:cNvSpPr>
            <a:spLocks noGrp="1"/>
          </p:cNvSpPr>
          <p:nvPr>
            <p:ph sz="quarter" idx="13"/>
          </p:nvPr>
        </p:nvSpPr>
        <p:spPr>
          <a:xfrm>
            <a:off x="6172200" y="838200"/>
            <a:ext cx="4876800" cy="5489448"/>
          </a:xfrm>
        </p:spPr>
        <p:txBody>
          <a:bodyPr/>
          <a:lstStyle/>
          <a:p>
            <a:pPr>
              <a:buNone/>
            </a:pPr>
            <a:endParaRPr lang="en-US" dirty="0"/>
          </a:p>
          <a:p>
            <a:pPr>
              <a:buNone/>
            </a:pPr>
            <a:endParaRPr lang="en-US" dirty="0">
              <a:latin typeface="Bahnschrift"/>
            </a:endParaRPr>
          </a:p>
          <a:p>
            <a:pPr>
              <a:buNone/>
            </a:pPr>
            <a:endParaRPr lang="en-US" dirty="0">
              <a:latin typeface="Bahnschrift"/>
            </a:endParaRPr>
          </a:p>
          <a:p>
            <a:pPr>
              <a:buNone/>
            </a:pPr>
            <a:endParaRPr lang="en-US" dirty="0">
              <a:latin typeface="Bahnschrift"/>
            </a:endParaRPr>
          </a:p>
          <a:p>
            <a:pPr>
              <a:buNone/>
            </a:pPr>
            <a:r>
              <a:rPr lang="en-US" dirty="0">
                <a:latin typeface="Bahnschrift"/>
              </a:rPr>
              <a:t>44% represents Bandhan Bank.</a:t>
            </a:r>
          </a:p>
          <a:p>
            <a:pPr>
              <a:buNone/>
            </a:pPr>
            <a:r>
              <a:rPr lang="en-US" dirty="0">
                <a:latin typeface="Bahnschrift"/>
              </a:rPr>
              <a:t>30% represents Axis Bank</a:t>
            </a:r>
          </a:p>
          <a:p>
            <a:pPr>
              <a:buNone/>
            </a:pPr>
            <a:r>
              <a:rPr lang="en-US" dirty="0">
                <a:latin typeface="Bahnschrift"/>
              </a:rPr>
              <a:t>17% represents City Union Bank</a:t>
            </a:r>
          </a:p>
          <a:p>
            <a:pPr>
              <a:buNone/>
            </a:pPr>
            <a:r>
              <a:rPr lang="en-US" dirty="0">
                <a:latin typeface="Bahnschrift"/>
              </a:rPr>
              <a:t>9% represents CAB Bank</a:t>
            </a:r>
          </a:p>
        </p:txBody>
      </p:sp>
      <p:sp>
        <p:nvSpPr>
          <p:cNvPr id="13" name="Picture Placeholder 12"/>
          <p:cNvSpPr>
            <a:spLocks noGrp="1"/>
          </p:cNvSpPr>
          <p:nvPr>
            <p:ph type="pic" sz="quarter" idx="15"/>
          </p:nvPr>
        </p:nvSpPr>
        <p:spPr>
          <a:solidFill>
            <a:schemeClr val="accent1">
              <a:lumMod val="75000"/>
            </a:schemeClr>
          </a:solidFill>
        </p:spPr>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graphicFrame>
        <p:nvGraphicFramePr>
          <p:cNvPr id="11" name="Chart 10"/>
          <p:cNvGraphicFramePr/>
          <p:nvPr/>
        </p:nvGraphicFramePr>
        <p:xfrm>
          <a:off x="914400" y="1981200"/>
          <a:ext cx="49530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073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845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THE PAST ARCHIVES……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457201" y="2231886"/>
            <a:ext cx="11125200" cy="4321314"/>
          </a:xfrm>
        </p:spPr>
        <p:txBody>
          <a:bodyPr vert="horz" lIns="91440" tIns="45720" rIns="91440" bIns="45720" rtlCol="0" anchor="t">
            <a:noAutofit/>
          </a:bodyPr>
          <a:lstStyle/>
          <a:p>
            <a:r>
              <a:rPr lang="en-US" dirty="0">
                <a:solidFill>
                  <a:schemeClr val="tx1">
                    <a:lumMod val="85000"/>
                    <a:lumOff val="15000"/>
                  </a:schemeClr>
                </a:solidFill>
                <a:latin typeface="Bahnschrift SemiBold" panose="020B0502040204020203" pitchFamily="34" charset="0"/>
              </a:rPr>
              <a:t>Bandhan Bank began its journey among women in rural West Bengal.</a:t>
            </a:r>
          </a:p>
          <a:p>
            <a:r>
              <a:rPr lang="en-US" dirty="0">
                <a:solidFill>
                  <a:schemeClr val="tx1">
                    <a:lumMod val="85000"/>
                    <a:lumOff val="15000"/>
                  </a:schemeClr>
                </a:solidFill>
                <a:latin typeface="Bahnschrift SemiBold"/>
              </a:rPr>
              <a:t>Mr. Chandra Shekhar Ghosh, founded </a:t>
            </a:r>
            <a:r>
              <a:rPr lang="en-US" dirty="0">
                <a:solidFill>
                  <a:schemeClr val="tx1">
                    <a:lumMod val="75000"/>
                    <a:lumOff val="25000"/>
                  </a:schemeClr>
                </a:solidFill>
                <a:latin typeface="Bahnschrift SemiBold"/>
              </a:rPr>
              <a:t>Bandhan Financial Services</a:t>
            </a:r>
            <a:r>
              <a:rPr lang="en-US" dirty="0">
                <a:solidFill>
                  <a:schemeClr val="tx1">
                    <a:lumMod val="85000"/>
                    <a:lumOff val="15000"/>
                  </a:schemeClr>
                </a:solidFill>
                <a:latin typeface="Bahnschrift SemiBold"/>
              </a:rPr>
              <a:t> in 2001 at a time when most established banks were wary about lending to small borrowers without credit history.</a:t>
            </a:r>
          </a:p>
          <a:p>
            <a:r>
              <a:rPr lang="en-US" dirty="0">
                <a:latin typeface="Bahnschrift SemiBold" panose="020B0502040204020203" pitchFamily="34" charset="0"/>
              </a:rPr>
              <a:t>In 2009, Bandhan Bank was registered as a non-banking financial company providing select banking services.</a:t>
            </a:r>
          </a:p>
          <a:p>
            <a:r>
              <a:rPr lang="en-US" dirty="0">
                <a:latin typeface="Bahnschrift SemiBold"/>
              </a:rPr>
              <a:t>In 2013, after a gap of over a decade, the Reserve Bank of India opened the counters for new banking licenses. </a:t>
            </a:r>
            <a:endParaRPr lang="en-US" dirty="0">
              <a:latin typeface="Bahnschrift SemiBold" panose="020B0502040204020203" pitchFamily="34" charset="0"/>
            </a:endParaRPr>
          </a:p>
          <a:p>
            <a:r>
              <a:rPr lang="en-US" dirty="0">
                <a:latin typeface="Bahnschrift SemiBold" panose="020B0502040204020203" pitchFamily="34" charset="0"/>
              </a:rPr>
              <a:t>In April 2014, it was granted in-principle approval to start a bank.</a:t>
            </a:r>
            <a:br>
              <a:rPr lang="en-US" dirty="0">
                <a:latin typeface="Bahnschrift SemiBold" panose="020B0502040204020203" pitchFamily="34" charset="0"/>
              </a:rPr>
            </a:br>
            <a:endParaRPr lang="en-US" dirty="0">
              <a:solidFill>
                <a:srgbClr val="000000"/>
              </a:solidFill>
              <a:latin typeface="Bahnschrift SemiBold" panose="020B0502040204020203" pitchFamily="34" charset="0"/>
            </a:endParaRPr>
          </a:p>
          <a:p>
            <a:r>
              <a:rPr lang="en-US" dirty="0">
                <a:latin typeface="Bahnschrift SemiBold" panose="020B0502040204020203" pitchFamily="34" charset="0"/>
              </a:rPr>
              <a:t>Since then, its network has expanded from 501 branches and 50 ATMs to 840 branches and 383 ATMs across the country as of September 2017. </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scene3d>
              <a:camera prst="orthographicFront"/>
              <a:lightRig rig="threePt" dir="t"/>
            </a:scene3d>
            <a:sp3d>
              <a:bevelB w="82550" h="38100" prst="coolSlant"/>
            </a:sp3d>
          </a:bodyPr>
          <a:lstStyle/>
          <a:p>
            <a:r>
              <a:rPr lang="en-US" dirty="0">
                <a:ln>
                  <a:gradFill flip="none" rotWithShape="1">
                    <a:gsLst>
                      <a:gs pos="0">
                        <a:srgbClr val="FFEFD1"/>
                      </a:gs>
                      <a:gs pos="64999">
                        <a:srgbClr val="F0EBD5"/>
                      </a:gs>
                      <a:gs pos="100000">
                        <a:srgbClr val="D1C39F"/>
                      </a:gs>
                    </a:gsLst>
                    <a:lin ang="0" scaled="1"/>
                    <a:tileRect/>
                  </a:gradFill>
                </a:ln>
              </a:rPr>
              <a:t>MR. CHANDRA SHEKHAR GHOSH: VISION AND MISSION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p:cNvPicPr>
            <a:picLocks noChangeAspect="1"/>
          </p:cNvPicPr>
          <p:nvPr/>
        </p:nvPicPr>
        <p:blipFill>
          <a:blip r:embed="rId4"/>
          <a:stretch>
            <a:fillRect/>
          </a:stretch>
        </p:blipFill>
        <p:spPr>
          <a:xfrm>
            <a:off x="8534401" y="140495"/>
            <a:ext cx="2819399" cy="1409700"/>
          </a:xfrm>
          <a:prstGeom prst="rect">
            <a:avLst/>
          </a:prstGeo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12039600" cy="914400"/>
          </a:xfrm>
        </p:spPr>
        <p:txBody>
          <a:bodyPr>
            <a:noAutofit/>
          </a:bodyPr>
          <a:lstStyle/>
          <a:p>
            <a:r>
              <a:rPr lang="en-US" sz="3600" u="sng" dirty="0"/>
              <a:t>Mr. Chandra Shekhar </a:t>
            </a:r>
            <a:r>
              <a:rPr lang="en-US" sz="3600" u="sng" dirty="0" err="1"/>
              <a:t>ghosh</a:t>
            </a:r>
            <a:r>
              <a:rPr lang="en-US" sz="3600" u="sng" dirty="0"/>
              <a:t>: his journey from a bicycle to a Land Rover</a:t>
            </a:r>
            <a:br>
              <a:rPr lang="en-US" sz="3600" dirty="0"/>
            </a:br>
            <a:endParaRPr lang="en-US" sz="3600"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3</a:t>
            </a:fld>
            <a:endParaRPr lang="en-US" noProof="0" dirty="0"/>
          </a:p>
        </p:txBody>
      </p:sp>
      <p:pic>
        <p:nvPicPr>
          <p:cNvPr id="4" name="Picture 3"/>
          <p:cNvPicPr>
            <a:picLocks noChangeAspect="1"/>
          </p:cNvPicPr>
          <p:nvPr/>
        </p:nvPicPr>
        <p:blipFill>
          <a:blip r:embed="rId2"/>
          <a:stretch>
            <a:fillRect/>
          </a:stretch>
        </p:blipFill>
        <p:spPr>
          <a:xfrm>
            <a:off x="381000" y="1981200"/>
            <a:ext cx="5356287" cy="3627284"/>
          </a:xfrm>
          <a:prstGeom prst="rect">
            <a:avLst/>
          </a:prstGeom>
        </p:spPr>
      </p:pic>
      <p:sp>
        <p:nvSpPr>
          <p:cNvPr id="5" name="TextBox 4"/>
          <p:cNvSpPr txBox="1"/>
          <p:nvPr/>
        </p:nvSpPr>
        <p:spPr>
          <a:xfrm>
            <a:off x="5943600" y="1524000"/>
            <a:ext cx="5638800" cy="6186309"/>
          </a:xfrm>
          <a:prstGeom prst="rect">
            <a:avLst/>
          </a:prstGeom>
          <a:noFill/>
        </p:spPr>
        <p:txBody>
          <a:bodyPr wrap="square" rtlCol="0">
            <a:spAutoFit/>
          </a:bodyPr>
          <a:lstStyle/>
          <a:p>
            <a:pPr marL="285750" indent="-285750" fontAlgn="base">
              <a:buFont typeface="Wingdings" pitchFamily="2" charset="2"/>
              <a:buChar char="Ø"/>
            </a:pPr>
            <a:r>
              <a:rPr lang="en-US" sz="2000" dirty="0">
                <a:latin typeface="Bahnschrift" panose="020B0502040204020203" pitchFamily="34" charset="0"/>
              </a:rPr>
              <a:t>Born in a village in Greater Tripura in 1960, Ghosh was the eldest of six siblings in a joint family of 15.</a:t>
            </a:r>
          </a:p>
          <a:p>
            <a:pPr marL="285750" indent="-285750" fontAlgn="base">
              <a:buFont typeface="Arial" panose="020B0604020202020204" pitchFamily="34" charset="0"/>
              <a:buChar char="•"/>
            </a:pPr>
            <a:endParaRPr lang="en-US" sz="2000" dirty="0">
              <a:latin typeface="Bahnschrift" panose="020B0502040204020203" pitchFamily="34" charset="0"/>
            </a:endParaRPr>
          </a:p>
          <a:p>
            <a:pPr marL="285750" indent="-285750" fontAlgn="base">
              <a:buFont typeface="Wingdings" pitchFamily="2" charset="2"/>
              <a:buChar char="Ø"/>
            </a:pPr>
            <a:r>
              <a:rPr lang="en-US" sz="2000" dirty="0">
                <a:latin typeface="Bahnschrift" panose="020B0502040204020203" pitchFamily="34" charset="0"/>
              </a:rPr>
              <a:t> Ghosh sold milk and gave private tuitions to support himself.</a:t>
            </a:r>
          </a:p>
          <a:p>
            <a:pPr marL="285750" indent="-285750" fontAlgn="base">
              <a:buFont typeface="Arial" panose="020B0604020202020204" pitchFamily="34" charset="0"/>
              <a:buChar char="•"/>
            </a:pPr>
            <a:endParaRPr lang="en-US" sz="2000" dirty="0">
              <a:latin typeface="Bahnschrift" panose="020B0502040204020203" pitchFamily="34" charset="0"/>
            </a:endParaRPr>
          </a:p>
          <a:p>
            <a:pPr marL="285750" indent="-285750" fontAlgn="base">
              <a:buFont typeface="Wingdings" pitchFamily="2" charset="2"/>
              <a:buChar char="Ø"/>
            </a:pPr>
            <a:r>
              <a:rPr lang="en-US" sz="2000" dirty="0">
                <a:latin typeface="Bahnschrift" panose="020B0502040204020203" pitchFamily="34" charset="0"/>
              </a:rPr>
              <a:t>After working with Village Welfare Society, a non-profit, in West Bengal , Ghosh gave wings to his idea to empower poor women microfinance.</a:t>
            </a:r>
          </a:p>
          <a:p>
            <a:pPr marL="285750" indent="-285750" fontAlgn="base">
              <a:buFont typeface="Arial" panose="020B0604020202020204" pitchFamily="34" charset="0"/>
              <a:buChar char="•"/>
            </a:pPr>
            <a:endParaRPr lang="en-US" sz="2000" dirty="0">
              <a:latin typeface="Bahnschrift" panose="020B0502040204020203" pitchFamily="34" charset="0"/>
            </a:endParaRPr>
          </a:p>
          <a:p>
            <a:pPr marL="285750" indent="-285750" fontAlgn="base">
              <a:buFont typeface="Wingdings" pitchFamily="2" charset="2"/>
              <a:buChar char="Ø"/>
            </a:pPr>
            <a:r>
              <a:rPr lang="en-US" sz="2000" dirty="0">
                <a:latin typeface="Bahnschrift" panose="020B0502040204020203" pitchFamily="34" charset="0"/>
              </a:rPr>
              <a:t> He started his own company, </a:t>
            </a:r>
            <a:r>
              <a:rPr lang="en-US" sz="2000" dirty="0" err="1">
                <a:latin typeface="Bahnschrift" panose="020B0502040204020203" pitchFamily="34" charset="0"/>
              </a:rPr>
              <a:t>Bandhan-Konnagar</a:t>
            </a:r>
            <a:r>
              <a:rPr lang="en-US" sz="2000" dirty="0">
                <a:latin typeface="Bahnschrift" panose="020B0502040204020203" pitchFamily="34" charset="0"/>
              </a:rPr>
              <a:t>, in 2001 .</a:t>
            </a:r>
          </a:p>
          <a:p>
            <a:pPr marL="285750" indent="-285750" fontAlgn="base">
              <a:buFont typeface="Arial" panose="020B0604020202020204" pitchFamily="34" charset="0"/>
              <a:buChar char="•"/>
            </a:pPr>
            <a:endParaRPr lang="en-US" sz="2000" dirty="0">
              <a:latin typeface="Bahnschrift" panose="020B0502040204020203" pitchFamily="34" charset="0"/>
            </a:endParaRPr>
          </a:p>
          <a:p>
            <a:pPr marL="285750" indent="-285750" fontAlgn="base">
              <a:buFont typeface="Wingdings" pitchFamily="2" charset="2"/>
              <a:buChar char="Ø"/>
            </a:pPr>
            <a:r>
              <a:rPr lang="en-US" sz="2000" dirty="0">
                <a:latin typeface="Bahnschrift" panose="020B0502040204020203" pitchFamily="34" charset="0"/>
              </a:rPr>
              <a:t>In 2009, he registered Bandhan as a non-banking finance company.</a:t>
            </a:r>
            <a:br>
              <a:rPr lang="en-US" sz="2000" dirty="0">
                <a:latin typeface="Bahnschrift" panose="020B0502040204020203" pitchFamily="34" charset="0"/>
              </a:rPr>
            </a:br>
            <a:endParaRPr lang="en-US" sz="2000" dirty="0">
              <a:latin typeface="Bahnschrift" panose="020B0502040204020203" pitchFamily="34" charset="0"/>
            </a:endParaRPr>
          </a:p>
          <a:p>
            <a:pPr fontAlgn="base"/>
            <a:br>
              <a:rPr lang="en-US" dirty="0"/>
            </a:br>
            <a:endParaRPr lang="en-US" dirty="0"/>
          </a:p>
        </p:txBody>
      </p:sp>
    </p:spTree>
    <p:extLst>
      <p:ext uri="{BB962C8B-B14F-4D97-AF65-F5344CB8AC3E}">
        <p14:creationId xmlns:p14="http://schemas.microsoft.com/office/powerpoint/2010/main" val="346227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788" y="990600"/>
            <a:ext cx="10805160" cy="707886"/>
          </a:xfrm>
        </p:spPr>
        <p:txBody>
          <a:bodyPr>
            <a:normAutofit fontScale="90000"/>
          </a:bodyPr>
          <a:lstStyle/>
          <a:p>
            <a:r>
              <a:rPr lang="en-US" u="sng" dirty="0"/>
              <a:t>THE </a:t>
            </a:r>
            <a:r>
              <a:rPr lang="en-IN" u="sng" dirty="0"/>
              <a:t>Board Of Directors</a:t>
            </a:r>
            <a:br>
              <a:rPr lang="en-IN" u="sng" dirty="0"/>
            </a:br>
            <a:br>
              <a:rPr lang="en-US" dirty="0"/>
            </a:br>
            <a:br>
              <a:rPr lang="en-US" dirty="0"/>
            </a:br>
            <a:endParaRPr lang="en-US"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4</a:t>
            </a:fld>
            <a:endParaRPr lang="en-US" noProof="0" dirty="0"/>
          </a:p>
        </p:txBody>
      </p:sp>
      <p:pic>
        <p:nvPicPr>
          <p:cNvPr id="5" name="Picture 4"/>
          <p:cNvPicPr>
            <a:picLocks noChangeAspect="1"/>
          </p:cNvPicPr>
          <p:nvPr/>
        </p:nvPicPr>
        <p:blipFill>
          <a:blip r:embed="rId2"/>
          <a:stretch>
            <a:fillRect/>
          </a:stretch>
        </p:blipFill>
        <p:spPr>
          <a:xfrm>
            <a:off x="10134856" y="82784"/>
            <a:ext cx="2057144" cy="1261759"/>
          </a:xfrm>
          <a:prstGeom prst="rect">
            <a:avLst/>
          </a:prstGeom>
        </p:spPr>
      </p:pic>
      <p:sp>
        <p:nvSpPr>
          <p:cNvPr id="4" name="TextBox 3"/>
          <p:cNvSpPr txBox="1"/>
          <p:nvPr/>
        </p:nvSpPr>
        <p:spPr>
          <a:xfrm>
            <a:off x="1219200" y="1600200"/>
            <a:ext cx="5410200" cy="5016758"/>
          </a:xfrm>
          <a:prstGeom prst="rect">
            <a:avLst/>
          </a:prstGeom>
          <a:noFill/>
        </p:spPr>
        <p:txBody>
          <a:bodyPr wrap="square" numCol="1" rtlCol="0">
            <a:spAutoFit/>
          </a:bodyPr>
          <a:lstStyle/>
          <a:p>
            <a:pPr marL="285750" lvl="0" indent="-285750">
              <a:buFont typeface="Wingdings" pitchFamily="2" charset="2"/>
              <a:buChar char="Ø"/>
            </a:pPr>
            <a:r>
              <a:rPr lang="en-US" sz="1600" b="1" dirty="0">
                <a:solidFill>
                  <a:prstClr val="black"/>
                </a:solidFill>
                <a:latin typeface="Bahnschrift" panose="020B0502040204020203" pitchFamily="34" charset="0"/>
              </a:rPr>
              <a:t> MR CHANDRA SHEKHAR GHOSH      </a:t>
            </a:r>
          </a:p>
          <a:p>
            <a:pPr marL="285750" lvl="0" indent="-285750">
              <a:buFont typeface="Wingdings" pitchFamily="2" charset="2"/>
              <a:buChar char="Ø"/>
            </a:pPr>
            <a:r>
              <a:rPr lang="en-US" sz="1600" b="1" dirty="0">
                <a:solidFill>
                  <a:srgbClr val="E58C09"/>
                </a:solidFill>
                <a:latin typeface="Bahnschrift" panose="020B0502040204020203" pitchFamily="34" charset="0"/>
              </a:rPr>
              <a:t>FOUNDER, MD AND CEO</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DEEPANKAR BOSE                	      </a:t>
            </a:r>
          </a:p>
          <a:p>
            <a:pPr marL="342900" lvl="0" indent="-342900">
              <a:buFont typeface="Wingdings" pitchFamily="2" charset="2"/>
              <a:buChar char="Ø"/>
            </a:pPr>
            <a:r>
              <a:rPr lang="en-US" sz="1600" b="1" dirty="0">
                <a:solidFill>
                  <a:srgbClr val="E58C09"/>
                </a:solidFill>
                <a:latin typeface="Bahnschrift" panose="020B0502040204020203" pitchFamily="34" charset="0"/>
              </a:rPr>
              <a:t>HEAD OF CORPORATE CENTRE</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SANJEEV NARYANI       </a:t>
            </a:r>
          </a:p>
          <a:p>
            <a:pPr marL="342900" lvl="0" indent="-342900">
              <a:buFont typeface="Wingdings" pitchFamily="2" charset="2"/>
              <a:buChar char="Ø"/>
            </a:pPr>
            <a:r>
              <a:rPr lang="en-US" sz="1600" b="1" dirty="0">
                <a:solidFill>
                  <a:srgbClr val="E58C09"/>
                </a:solidFill>
                <a:latin typeface="Bahnschrift" panose="020B0502040204020203" pitchFamily="34" charset="0"/>
              </a:rPr>
              <a:t>HEAD OF BUSINESS</a:t>
            </a:r>
            <a:r>
              <a:rPr lang="en-US" sz="1600" b="1" dirty="0">
                <a:solidFill>
                  <a:prstClr val="black"/>
                </a:solidFill>
                <a:latin typeface="Bahnschrift" panose="020B0502040204020203" pitchFamily="34" charset="0"/>
              </a:rPr>
              <a:t>                  </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SANTANU BANERJEE                   </a:t>
            </a:r>
          </a:p>
          <a:p>
            <a:pPr marL="342900" lvl="0" indent="-342900">
              <a:buFont typeface="Wingdings" pitchFamily="2" charset="2"/>
              <a:buChar char="Ø"/>
            </a:pPr>
            <a:r>
              <a:rPr lang="en-US" sz="1600" b="1" dirty="0">
                <a:solidFill>
                  <a:srgbClr val="E58C09"/>
                </a:solidFill>
                <a:latin typeface="Bahnschrift" panose="020B0502040204020203" pitchFamily="34" charset="0"/>
              </a:rPr>
              <a:t>HEAD OF HR</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SUNIL SAMDANI                       	</a:t>
            </a:r>
          </a:p>
          <a:p>
            <a:pPr marL="342900" lvl="0" indent="-342900">
              <a:buFont typeface="Wingdings" pitchFamily="2" charset="2"/>
              <a:buChar char="Ø"/>
            </a:pPr>
            <a:r>
              <a:rPr lang="en-US" sz="1600" b="1" dirty="0">
                <a:solidFill>
                  <a:srgbClr val="E58C09"/>
                </a:solidFill>
                <a:latin typeface="Bahnschrift" panose="020B0502040204020203" pitchFamily="34" charset="0"/>
              </a:rPr>
              <a:t>CFO</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SIDDHARTHA SANYAL             	</a:t>
            </a:r>
          </a:p>
          <a:p>
            <a:pPr marL="342900" lvl="0" indent="-342900">
              <a:buFont typeface="Wingdings" pitchFamily="2" charset="2"/>
              <a:buChar char="Ø"/>
            </a:pPr>
            <a:r>
              <a:rPr lang="en-US" sz="1600" b="1" dirty="0">
                <a:solidFill>
                  <a:srgbClr val="E58C09"/>
                </a:solidFill>
                <a:latin typeface="Bahnschrift" panose="020B0502040204020203" pitchFamily="34" charset="0"/>
              </a:rPr>
              <a:t>CHIEF ECONOMIST &amp; RESEARCH</a:t>
            </a:r>
          </a:p>
          <a:p>
            <a:pPr marL="342900" lvl="0" indent="-342900">
              <a:buFont typeface="Wingdings" pitchFamily="2" charset="2"/>
              <a:buChar char="Ø"/>
            </a:pPr>
            <a:r>
              <a:rPr lang="en-US" sz="1600" b="1" dirty="0">
                <a:solidFill>
                  <a:prstClr val="black"/>
                </a:solidFill>
                <a:latin typeface="Bahnschrift" panose="020B0502040204020203" pitchFamily="34" charset="0"/>
              </a:rPr>
              <a:t>MR BISWAJIT DAS                          	</a:t>
            </a:r>
          </a:p>
          <a:p>
            <a:pPr marL="342900" lvl="0" indent="-342900">
              <a:buFont typeface="Wingdings" pitchFamily="2" charset="2"/>
              <a:buChar char="Ø"/>
            </a:pPr>
            <a:r>
              <a:rPr lang="en-US" sz="1600" b="1" dirty="0">
                <a:solidFill>
                  <a:srgbClr val="E58C09"/>
                </a:solidFill>
                <a:latin typeface="Bahnschrift" panose="020B0502040204020203" pitchFamily="34" charset="0"/>
              </a:rPr>
              <a:t>CHIEF RISK OFFICER</a:t>
            </a:r>
            <a:r>
              <a:rPr lang="en-US" sz="1600" b="1" dirty="0">
                <a:solidFill>
                  <a:prstClr val="black"/>
                </a:solidFill>
                <a:latin typeface="Bahnschrift" panose="020B0502040204020203" pitchFamily="34" charset="0"/>
              </a:rPr>
              <a:t> </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S.J.RAO                                       	</a:t>
            </a:r>
          </a:p>
          <a:p>
            <a:pPr marL="342900" lvl="0" indent="-342900">
              <a:buFont typeface="Wingdings" pitchFamily="2" charset="2"/>
              <a:buChar char="Ø"/>
            </a:pPr>
            <a:r>
              <a:rPr lang="en-US" sz="1600" b="1" dirty="0">
                <a:solidFill>
                  <a:srgbClr val="E58C09"/>
                </a:solidFill>
                <a:latin typeface="Bahnschrift" panose="020B0502040204020203" pitchFamily="34" charset="0"/>
              </a:rPr>
              <a:t>LEGAL HEAD</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NAND KUMAR SINGH                	</a:t>
            </a:r>
          </a:p>
          <a:p>
            <a:pPr marL="342900" lvl="0" indent="-342900">
              <a:buFont typeface="Wingdings" pitchFamily="2" charset="2"/>
              <a:buChar char="Ø"/>
            </a:pPr>
            <a:r>
              <a:rPr lang="en-US" sz="1600" b="1" dirty="0">
                <a:solidFill>
                  <a:srgbClr val="E58C09"/>
                </a:solidFill>
                <a:latin typeface="Bahnschrift" panose="020B0502040204020203" pitchFamily="34" charset="0"/>
              </a:rPr>
              <a:t>HEAD OF CUSTOMER SERVICE</a:t>
            </a:r>
            <a:endParaRPr lang="en-US" sz="1600" b="1" dirty="0">
              <a:solidFill>
                <a:srgbClr val="F69E1D"/>
              </a:solidFill>
              <a:latin typeface="Bahnschrift" panose="020B0502040204020203" pitchFamily="34" charset="0"/>
            </a:endParaRPr>
          </a:p>
          <a:p>
            <a:pPr marL="342900" lvl="0" indent="-342900">
              <a:buFont typeface="Wingdings" pitchFamily="2" charset="2"/>
              <a:buChar char="Ø"/>
            </a:pPr>
            <a:r>
              <a:rPr lang="en-US" sz="1600" b="1" dirty="0">
                <a:solidFill>
                  <a:prstClr val="black"/>
                </a:solidFill>
                <a:latin typeface="Bahnschrift" panose="020B0502040204020203" pitchFamily="34" charset="0"/>
              </a:rPr>
              <a:t>MR SRINIVASAN BALACHANDER  	</a:t>
            </a:r>
          </a:p>
          <a:p>
            <a:pPr marL="342900" lvl="0" indent="-342900">
              <a:buFont typeface="Wingdings" pitchFamily="2" charset="2"/>
              <a:buChar char="Ø"/>
            </a:pPr>
            <a:r>
              <a:rPr lang="en-US" sz="1600" b="1" dirty="0">
                <a:solidFill>
                  <a:srgbClr val="E58C09"/>
                </a:solidFill>
                <a:latin typeface="Bahnschrift" panose="020B0502040204020203" pitchFamily="34" charset="0"/>
              </a:rPr>
              <a:t>CHIEF COMPLIANCE OFFICER</a:t>
            </a:r>
            <a:endParaRPr lang="en-US" sz="1600" b="1" dirty="0">
              <a:solidFill>
                <a:srgbClr val="F69E1D"/>
              </a:solidFill>
              <a:latin typeface="Bahnschrift" panose="020B0502040204020203" pitchFamily="34" charset="0"/>
            </a:endParaRPr>
          </a:p>
        </p:txBody>
      </p:sp>
      <p:pic>
        <p:nvPicPr>
          <p:cNvPr id="6" name="Picture 5"/>
          <p:cNvPicPr>
            <a:picLocks noChangeAspect="1"/>
          </p:cNvPicPr>
          <p:nvPr/>
        </p:nvPicPr>
        <p:blipFill>
          <a:blip r:embed="rId3"/>
          <a:stretch>
            <a:fillRect/>
          </a:stretch>
        </p:blipFill>
        <p:spPr>
          <a:xfrm>
            <a:off x="9144001" y="1344922"/>
            <a:ext cx="1524002" cy="941078"/>
          </a:xfrm>
          <a:prstGeom prst="rect">
            <a:avLst/>
          </a:prstGeom>
        </p:spPr>
      </p:pic>
      <p:pic>
        <p:nvPicPr>
          <p:cNvPr id="7" name="Picture 6"/>
          <p:cNvPicPr>
            <a:picLocks noChangeAspect="1"/>
          </p:cNvPicPr>
          <p:nvPr/>
        </p:nvPicPr>
        <p:blipFill>
          <a:blip r:embed="rId4"/>
          <a:stretch>
            <a:fillRect/>
          </a:stretch>
        </p:blipFill>
        <p:spPr>
          <a:xfrm>
            <a:off x="9220200" y="3276600"/>
            <a:ext cx="1752600" cy="1143000"/>
          </a:xfrm>
          <a:prstGeom prst="rect">
            <a:avLst/>
          </a:prstGeom>
        </p:spPr>
      </p:pic>
      <p:pic>
        <p:nvPicPr>
          <p:cNvPr id="8" name="Picture 7"/>
          <p:cNvPicPr>
            <a:picLocks noChangeAspect="1"/>
          </p:cNvPicPr>
          <p:nvPr/>
        </p:nvPicPr>
        <p:blipFill>
          <a:blip r:embed="rId5"/>
          <a:stretch>
            <a:fillRect/>
          </a:stretch>
        </p:blipFill>
        <p:spPr>
          <a:xfrm>
            <a:off x="8458200" y="2286000"/>
            <a:ext cx="1718016" cy="1012587"/>
          </a:xfrm>
          <a:prstGeom prst="rect">
            <a:avLst/>
          </a:prstGeom>
        </p:spPr>
      </p:pic>
      <p:pic>
        <p:nvPicPr>
          <p:cNvPr id="9" name="Picture 8"/>
          <p:cNvPicPr>
            <a:picLocks noChangeAspect="1"/>
          </p:cNvPicPr>
          <p:nvPr/>
        </p:nvPicPr>
        <p:blipFill>
          <a:blip r:embed="rId6"/>
          <a:stretch>
            <a:fillRect/>
          </a:stretch>
        </p:blipFill>
        <p:spPr>
          <a:xfrm>
            <a:off x="10306930" y="4419600"/>
            <a:ext cx="1885070" cy="1219200"/>
          </a:xfrm>
          <a:prstGeom prst="rect">
            <a:avLst/>
          </a:prstGeom>
        </p:spPr>
      </p:pic>
      <p:sp>
        <p:nvSpPr>
          <p:cNvPr id="10" name="TextBox 9">
            <a:extLst>
              <a:ext uri="{FF2B5EF4-FFF2-40B4-BE49-F238E27FC236}">
                <a16:creationId xmlns:a16="http://schemas.microsoft.com/office/drawing/2014/main" id="{CE215BB0-28C5-444A-AF48-DC88F12EAE41}"/>
              </a:ext>
            </a:extLst>
          </p:cNvPr>
          <p:cNvSpPr txBox="1"/>
          <p:nvPr/>
        </p:nvSpPr>
        <p:spPr>
          <a:xfrm>
            <a:off x="4114800" y="5269468"/>
            <a:ext cx="3596641" cy="369332"/>
          </a:xfrm>
          <a:prstGeom prst="rect">
            <a:avLst/>
          </a:prstGeom>
          <a:noFill/>
        </p:spPr>
        <p:txBody>
          <a:bodyPr wrap="square" rtlCol="0" anchor="ctr">
            <a:spAutoFit/>
          </a:bodyPr>
          <a:lstStyle/>
          <a:p>
            <a:pPr algn="ctr"/>
            <a:endParaRPr lang="en-IN" dirty="0"/>
          </a:p>
        </p:txBody>
      </p:sp>
    </p:spTree>
    <p:extLst>
      <p:ext uri="{BB962C8B-B14F-4D97-AF65-F5344CB8AC3E}">
        <p14:creationId xmlns:p14="http://schemas.microsoft.com/office/powerpoint/2010/main" val="7647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371600" y="3735622"/>
            <a:ext cx="5865382" cy="2408917"/>
          </a:xfrm>
        </p:spPr>
        <p:txBody>
          <a:bodyPr/>
          <a:lstStyle/>
          <a:p>
            <a:r>
              <a:rPr lang="en-US" dirty="0"/>
              <a:t>Headquarters AND HEAD OFFICE</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7389382" y="2057399"/>
            <a:ext cx="4650217" cy="4736305"/>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7558945" y="2401622"/>
            <a:ext cx="4252056" cy="3742917"/>
          </a:xfrm>
        </p:spPr>
        <p:txBody>
          <a:bodyPr>
            <a:normAutofit lnSpcReduction="10000"/>
          </a:bodyPr>
          <a:lstStyle/>
          <a:p>
            <a:r>
              <a:rPr lang="en-US" sz="2000" b="1" dirty="0">
                <a:solidFill>
                  <a:schemeClr val="tx1"/>
                </a:solidFill>
                <a:latin typeface="Bahnschrift" panose="020B0502040204020203" pitchFamily="34" charset="0"/>
              </a:rPr>
              <a:t>Bandhan Bank Ltd.</a:t>
            </a:r>
            <a:r>
              <a:rPr lang="en-US" sz="2000" dirty="0">
                <a:solidFill>
                  <a:schemeClr val="tx1"/>
                </a:solidFill>
                <a:latin typeface="Bahnschrift" panose="020B0502040204020203" pitchFamily="34" charset="0"/>
              </a:rPr>
              <a:t> is an Indian banking and financial services company headquartered in Kolkata, West Bengal.</a:t>
            </a:r>
          </a:p>
          <a:p>
            <a:endParaRPr lang="en-US" sz="2000" dirty="0">
              <a:solidFill>
                <a:schemeClr val="tx1"/>
              </a:solidFill>
              <a:latin typeface="Bahnschrift" panose="020B0502040204020203" pitchFamily="34" charset="0"/>
            </a:endParaRPr>
          </a:p>
          <a:p>
            <a:endParaRPr lang="en-US" sz="2000" dirty="0">
              <a:solidFill>
                <a:schemeClr val="tx1"/>
              </a:solidFill>
              <a:latin typeface="Bahnschrift" panose="020B0502040204020203" pitchFamily="34" charset="0"/>
            </a:endParaRPr>
          </a:p>
          <a:p>
            <a:r>
              <a:rPr lang="en-US" sz="2000" dirty="0">
                <a:solidFill>
                  <a:schemeClr val="tx1"/>
                </a:solidFill>
                <a:latin typeface="Bahnschrift" panose="020B0502040204020203" pitchFamily="34" charset="0"/>
              </a:rPr>
              <a:t>Bandhan Bank Limited</a:t>
            </a:r>
            <a:br>
              <a:rPr lang="en-US" sz="2000" dirty="0">
                <a:solidFill>
                  <a:schemeClr val="tx1"/>
                </a:solidFill>
                <a:latin typeface="Bahnschrift" panose="020B0502040204020203" pitchFamily="34" charset="0"/>
              </a:rPr>
            </a:br>
            <a:r>
              <a:rPr lang="en-US" sz="2000" dirty="0">
                <a:solidFill>
                  <a:schemeClr val="tx1"/>
                </a:solidFill>
                <a:latin typeface="Bahnschrift" panose="020B0502040204020203" pitchFamily="34" charset="0"/>
              </a:rPr>
              <a:t>Head Office,</a:t>
            </a:r>
            <a:br>
              <a:rPr lang="en-US" sz="2000" dirty="0">
                <a:solidFill>
                  <a:schemeClr val="tx1"/>
                </a:solidFill>
                <a:latin typeface="Bahnschrift" panose="020B0502040204020203" pitchFamily="34" charset="0"/>
              </a:rPr>
            </a:br>
            <a:r>
              <a:rPr lang="en-US" sz="2000" dirty="0">
                <a:solidFill>
                  <a:schemeClr val="tx1"/>
                </a:solidFill>
                <a:latin typeface="Bahnschrift" panose="020B0502040204020203" pitchFamily="34" charset="0"/>
              </a:rPr>
              <a:t>Floors 12-14,</a:t>
            </a:r>
            <a:br>
              <a:rPr lang="en-US" sz="2000" dirty="0">
                <a:solidFill>
                  <a:schemeClr val="tx1"/>
                </a:solidFill>
                <a:latin typeface="Bahnschrift" panose="020B0502040204020203" pitchFamily="34" charset="0"/>
              </a:rPr>
            </a:br>
            <a:r>
              <a:rPr lang="en-US" sz="2000" dirty="0" err="1">
                <a:solidFill>
                  <a:schemeClr val="tx1"/>
                </a:solidFill>
                <a:latin typeface="Bahnschrift" panose="020B0502040204020203" pitchFamily="34" charset="0"/>
              </a:rPr>
              <a:t>Adventz</a:t>
            </a:r>
            <a:r>
              <a:rPr lang="en-US" sz="2000" dirty="0">
                <a:solidFill>
                  <a:schemeClr val="tx1"/>
                </a:solidFill>
                <a:latin typeface="Bahnschrift" panose="020B0502040204020203" pitchFamily="34" charset="0"/>
              </a:rPr>
              <a:t> Infinity@5,</a:t>
            </a:r>
            <a:br>
              <a:rPr lang="en-US" sz="2000" dirty="0">
                <a:solidFill>
                  <a:schemeClr val="tx1"/>
                </a:solidFill>
                <a:latin typeface="Bahnschrift" panose="020B0502040204020203" pitchFamily="34" charset="0"/>
              </a:rPr>
            </a:br>
            <a:r>
              <a:rPr lang="en-US" sz="2000" dirty="0">
                <a:solidFill>
                  <a:schemeClr val="tx1"/>
                </a:solidFill>
                <a:latin typeface="Bahnschrift" panose="020B0502040204020203" pitchFamily="34" charset="0"/>
              </a:rPr>
              <a:t>BN 5, Sector V,</a:t>
            </a:r>
            <a:br>
              <a:rPr lang="en-US" sz="2000" dirty="0">
                <a:solidFill>
                  <a:schemeClr val="tx1"/>
                </a:solidFill>
                <a:latin typeface="Bahnschrift" panose="020B0502040204020203" pitchFamily="34" charset="0"/>
              </a:rPr>
            </a:br>
            <a:r>
              <a:rPr lang="en-US" sz="2000" dirty="0">
                <a:solidFill>
                  <a:schemeClr val="tx1"/>
                </a:solidFill>
                <a:latin typeface="Bahnschrift" panose="020B0502040204020203" pitchFamily="34" charset="0"/>
              </a:rPr>
              <a:t>Salt Lake City,</a:t>
            </a:r>
            <a:br>
              <a:rPr lang="en-US" sz="2000" dirty="0">
                <a:solidFill>
                  <a:schemeClr val="tx1"/>
                </a:solidFill>
                <a:latin typeface="Bahnschrift" panose="020B0502040204020203" pitchFamily="34" charset="0"/>
              </a:rPr>
            </a:br>
            <a:r>
              <a:rPr lang="en-US" sz="2000" dirty="0">
                <a:solidFill>
                  <a:schemeClr val="tx1"/>
                </a:solidFill>
                <a:latin typeface="Bahnschrift" panose="020B0502040204020203" pitchFamily="34" charset="0"/>
              </a:rPr>
              <a:t>Kolkata - 700 091</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6"/>
          <a:stretch>
            <a:fillRect/>
          </a:stretch>
        </p:blipFill>
        <p:spPr>
          <a:xfrm>
            <a:off x="1754355" y="4940080"/>
            <a:ext cx="3048264" cy="1765520"/>
          </a:xfrm>
          <a:prstGeom prst="rect">
            <a:avLst/>
          </a:prstGeom>
        </p:spPr>
      </p:pic>
      <p:pic>
        <p:nvPicPr>
          <p:cNvPr id="4" name="Picture 3"/>
          <p:cNvPicPr>
            <a:picLocks noChangeAspect="1"/>
          </p:cNvPicPr>
          <p:nvPr/>
        </p:nvPicPr>
        <p:blipFill>
          <a:blip r:embed="rId7"/>
          <a:stretch>
            <a:fillRect/>
          </a:stretch>
        </p:blipFill>
        <p:spPr>
          <a:xfrm>
            <a:off x="37011" y="21771"/>
            <a:ext cx="6096000" cy="3369628"/>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r>
              <a:rPr lang="en-US" u="sng" dirty="0"/>
              <a:t>Products and services…</a:t>
            </a:r>
            <a:br>
              <a:rPr lang="en-US" dirty="0"/>
            </a:br>
            <a:endParaRPr lang="en-US" dirty="0"/>
          </a:p>
        </p:txBody>
      </p:sp>
      <p:sp>
        <p:nvSpPr>
          <p:cNvPr id="11" name="Text Placeholder 10"/>
          <p:cNvSpPr>
            <a:spLocks noGrp="1"/>
          </p:cNvSpPr>
          <p:nvPr>
            <p:ph type="body" sz="quarter" idx="16"/>
          </p:nvPr>
        </p:nvSpPr>
        <p:spPr>
          <a:xfrm>
            <a:off x="548640" y="1676400"/>
            <a:ext cx="10837333" cy="5945217"/>
          </a:xfrm>
        </p:spPr>
        <p:txBody>
          <a:bodyPr/>
          <a:lstStyle/>
          <a:p>
            <a:pPr>
              <a:buFont typeface="Wingdings" pitchFamily="2" charset="2"/>
              <a:buChar char="Ø"/>
            </a:pPr>
            <a:r>
              <a:rPr lang="en-US" dirty="0"/>
              <a:t> </a:t>
            </a:r>
            <a:r>
              <a:rPr lang="en-US" sz="2000" dirty="0">
                <a:solidFill>
                  <a:schemeClr val="tx1"/>
                </a:solidFill>
                <a:latin typeface="Bahnschrift"/>
              </a:rPr>
              <a:t>SAVINGS ACCOUNT</a:t>
            </a:r>
            <a:r>
              <a:rPr lang="en-US" sz="2000" dirty="0">
                <a:latin typeface="Bahnschrift"/>
              </a:rPr>
              <a:t>: </a:t>
            </a:r>
            <a:r>
              <a:rPr lang="en-US" sz="2000" dirty="0">
                <a:solidFill>
                  <a:srgbClr val="E58C09"/>
                </a:solidFill>
                <a:latin typeface="Bahnschrift"/>
              </a:rPr>
              <a:t>EASY SAVINGS AND ATTRACTIVE INTEREST…                                             </a:t>
            </a:r>
          </a:p>
          <a:p>
            <a:r>
              <a:rPr lang="en-US" dirty="0"/>
              <a:t>    </a:t>
            </a:r>
            <a:r>
              <a:rPr lang="en-US" sz="2000" dirty="0">
                <a:solidFill>
                  <a:srgbClr val="002060"/>
                </a:solidFill>
                <a:latin typeface="Bahnschrift"/>
              </a:rPr>
              <a:t>Elite, </a:t>
            </a:r>
            <a:r>
              <a:rPr lang="en-US" sz="2000" dirty="0" err="1">
                <a:solidFill>
                  <a:srgbClr val="002060"/>
                </a:solidFill>
                <a:latin typeface="Bahnschrift"/>
              </a:rPr>
              <a:t>Sanchay</a:t>
            </a:r>
            <a:r>
              <a:rPr lang="en-US" sz="2000" dirty="0">
                <a:solidFill>
                  <a:srgbClr val="002060"/>
                </a:solidFill>
                <a:latin typeface="Bahnschrift"/>
              </a:rPr>
              <a:t>, Premium, Standard &amp; Special savings scheme</a:t>
            </a:r>
            <a:r>
              <a:rPr lang="en-US" dirty="0">
                <a:solidFill>
                  <a:srgbClr val="002060"/>
                </a:solidFill>
              </a:rPr>
              <a:t>.</a:t>
            </a:r>
          </a:p>
          <a:p>
            <a:pPr>
              <a:buFont typeface="Wingdings" pitchFamily="2" charset="2"/>
              <a:buChar char="Ø"/>
            </a:pPr>
            <a:r>
              <a:rPr lang="en-US" dirty="0">
                <a:solidFill>
                  <a:srgbClr val="002060"/>
                </a:solidFill>
              </a:rPr>
              <a:t> </a:t>
            </a:r>
            <a:r>
              <a:rPr lang="en-US" sz="2000" dirty="0">
                <a:solidFill>
                  <a:schemeClr val="tx1"/>
                </a:solidFill>
                <a:latin typeface="Bahnschrift"/>
              </a:rPr>
              <a:t>LOANS: </a:t>
            </a:r>
            <a:r>
              <a:rPr lang="en-US" sz="2000" dirty="0">
                <a:solidFill>
                  <a:srgbClr val="E58C09"/>
                </a:solidFill>
                <a:latin typeface="Bahnschrift"/>
              </a:rPr>
              <a:t>STRENGTHEN FINANCIAL INCLUSIONS……</a:t>
            </a:r>
          </a:p>
          <a:p>
            <a:r>
              <a:rPr lang="en-US" dirty="0">
                <a:solidFill>
                  <a:srgbClr val="E58C09"/>
                </a:solidFill>
              </a:rPr>
              <a:t>    </a:t>
            </a:r>
            <a:r>
              <a:rPr lang="en-US" sz="2000" dirty="0">
                <a:solidFill>
                  <a:schemeClr val="accent1">
                    <a:lumMod val="50000"/>
                  </a:schemeClr>
                </a:solidFill>
                <a:latin typeface="Bahnschrift"/>
              </a:rPr>
              <a:t>Home,Two-wheeler,Car,Personal,Gold,Msme,Agriculture,Small,Enterprise,Microloan.</a:t>
            </a:r>
          </a:p>
          <a:p>
            <a:pPr>
              <a:buFont typeface="Wingdings" pitchFamily="2" charset="2"/>
              <a:buChar char="Ø"/>
            </a:pPr>
            <a:r>
              <a:rPr lang="en-US" dirty="0">
                <a:solidFill>
                  <a:schemeClr val="accent1">
                    <a:lumMod val="50000"/>
                  </a:schemeClr>
                </a:solidFill>
              </a:rPr>
              <a:t> </a:t>
            </a:r>
            <a:r>
              <a:rPr lang="en-US" sz="2000" dirty="0">
                <a:solidFill>
                  <a:schemeClr val="tx1"/>
                </a:solidFill>
                <a:latin typeface="Bahnschrift"/>
              </a:rPr>
              <a:t>DEPOSITS</a:t>
            </a:r>
            <a:r>
              <a:rPr lang="en-US" sz="2000" dirty="0">
                <a:solidFill>
                  <a:schemeClr val="accent1">
                    <a:lumMod val="50000"/>
                  </a:schemeClr>
                </a:solidFill>
                <a:latin typeface="Bahnschrift"/>
              </a:rPr>
              <a:t>: </a:t>
            </a:r>
            <a:r>
              <a:rPr lang="en-US" sz="2000" dirty="0">
                <a:solidFill>
                  <a:srgbClr val="E58C09"/>
                </a:solidFill>
                <a:latin typeface="Bahnschrift"/>
              </a:rPr>
              <a:t>ENJOY RETIREMENT AND LONG TERM GOALS…..</a:t>
            </a:r>
          </a:p>
          <a:p>
            <a:r>
              <a:rPr lang="en-US" dirty="0">
                <a:solidFill>
                  <a:schemeClr val="accent1">
                    <a:lumMod val="50000"/>
                  </a:schemeClr>
                </a:solidFill>
                <a:latin typeface="Tw Cen MT (body)"/>
              </a:rPr>
              <a:t>     </a:t>
            </a:r>
            <a:r>
              <a:rPr lang="en-US" sz="2000" dirty="0">
                <a:solidFill>
                  <a:schemeClr val="accent1">
                    <a:lumMod val="50000"/>
                  </a:schemeClr>
                </a:solidFill>
                <a:latin typeface="Bahnschrift"/>
              </a:rPr>
              <a:t>FD Premium, Super Saver, </a:t>
            </a:r>
            <a:r>
              <a:rPr lang="en-US" sz="2000" dirty="0" err="1">
                <a:solidFill>
                  <a:schemeClr val="accent1">
                    <a:lumMod val="50000"/>
                  </a:schemeClr>
                </a:solidFill>
                <a:latin typeface="Bahnschrift"/>
              </a:rPr>
              <a:t>Dhan</a:t>
            </a:r>
            <a:r>
              <a:rPr lang="en-US" sz="2000" dirty="0">
                <a:solidFill>
                  <a:schemeClr val="accent1">
                    <a:lumMod val="50000"/>
                  </a:schemeClr>
                </a:solidFill>
                <a:latin typeface="Bahnschrift"/>
              </a:rPr>
              <a:t> </a:t>
            </a:r>
            <a:r>
              <a:rPr lang="en-US" sz="2000" dirty="0" err="1">
                <a:solidFill>
                  <a:schemeClr val="accent1">
                    <a:lumMod val="50000"/>
                  </a:schemeClr>
                </a:solidFill>
                <a:latin typeface="Bahnschrift"/>
              </a:rPr>
              <a:t>Samriddhi</a:t>
            </a:r>
            <a:r>
              <a:rPr lang="en-US" sz="2000" dirty="0">
                <a:solidFill>
                  <a:schemeClr val="accent1">
                    <a:lumMod val="50000"/>
                  </a:schemeClr>
                </a:solidFill>
                <a:latin typeface="Bahnschrift"/>
              </a:rPr>
              <a:t>, Recurring Deposit</a:t>
            </a:r>
            <a:r>
              <a:rPr lang="en-US" dirty="0">
                <a:solidFill>
                  <a:schemeClr val="accent1">
                    <a:lumMod val="50000"/>
                  </a:schemeClr>
                </a:solidFill>
                <a:latin typeface="Tw Cen MT (body)"/>
              </a:rPr>
              <a:t>. </a:t>
            </a:r>
          </a:p>
          <a:p>
            <a:pPr>
              <a:buFont typeface="Wingdings" pitchFamily="2" charset="2"/>
              <a:buChar char="Ø"/>
            </a:pPr>
            <a:r>
              <a:rPr lang="en-US" dirty="0">
                <a:solidFill>
                  <a:schemeClr val="accent1">
                    <a:lumMod val="50000"/>
                  </a:schemeClr>
                </a:solidFill>
                <a:latin typeface="Tw Cen MT (body)"/>
              </a:rPr>
              <a:t> </a:t>
            </a:r>
            <a:r>
              <a:rPr lang="en-US" sz="2000" dirty="0">
                <a:solidFill>
                  <a:schemeClr val="tx1"/>
                </a:solidFill>
                <a:latin typeface="Bahnschrift"/>
              </a:rPr>
              <a:t>CREDIT CARDS</a:t>
            </a:r>
            <a:r>
              <a:rPr lang="en-US" sz="2000" dirty="0">
                <a:solidFill>
                  <a:schemeClr val="accent1">
                    <a:lumMod val="50000"/>
                  </a:schemeClr>
                </a:solidFill>
                <a:latin typeface="Bahnschrift"/>
              </a:rPr>
              <a:t>: </a:t>
            </a:r>
            <a:r>
              <a:rPr lang="en-US" sz="2000" dirty="0">
                <a:solidFill>
                  <a:srgbClr val="E58C09"/>
                </a:solidFill>
                <a:latin typeface="Bahnschrift"/>
              </a:rPr>
              <a:t>DINE, SHOP AND HAVE FUN…..</a:t>
            </a:r>
          </a:p>
          <a:p>
            <a:r>
              <a:rPr lang="en-US" sz="2000" dirty="0">
                <a:solidFill>
                  <a:schemeClr val="accent1">
                    <a:lumMod val="50000"/>
                  </a:schemeClr>
                </a:solidFill>
                <a:latin typeface="Bahnschrift"/>
              </a:rPr>
              <a:t>      One, Plus and Exclusive cards available </a:t>
            </a:r>
          </a:p>
          <a:p>
            <a:pPr>
              <a:buFont typeface="Wingdings" pitchFamily="2" charset="2"/>
              <a:buChar char="Ø"/>
            </a:pPr>
            <a:r>
              <a:rPr lang="en-US" sz="2000" dirty="0">
                <a:solidFill>
                  <a:schemeClr val="accent1">
                    <a:lumMod val="50000"/>
                  </a:schemeClr>
                </a:solidFill>
                <a:latin typeface="Bahnschrift"/>
              </a:rPr>
              <a:t>  </a:t>
            </a:r>
            <a:r>
              <a:rPr lang="en-US" sz="2000" dirty="0">
                <a:solidFill>
                  <a:schemeClr val="tx1"/>
                </a:solidFill>
                <a:latin typeface="Bahnschrift"/>
              </a:rPr>
              <a:t> NRI BANKING</a:t>
            </a:r>
            <a:r>
              <a:rPr lang="en-US" sz="2000" dirty="0">
                <a:solidFill>
                  <a:srgbClr val="E58C09"/>
                </a:solidFill>
                <a:latin typeface="Bahnschrift"/>
              </a:rPr>
              <a:t>: HOME IS WHERE THE HEART IS……</a:t>
            </a:r>
          </a:p>
          <a:p>
            <a:r>
              <a:rPr lang="en-US" sz="2000" dirty="0">
                <a:solidFill>
                  <a:srgbClr val="E58C09"/>
                </a:solidFill>
                <a:latin typeface="Bahnschrift"/>
              </a:rPr>
              <a:t>       </a:t>
            </a:r>
            <a:endParaRPr lang="en-US" dirty="0">
              <a:solidFill>
                <a:srgbClr val="E58C09"/>
              </a:solidFill>
              <a:latin typeface="Tw Cen MT (body)"/>
            </a:endParaRPr>
          </a:p>
          <a:p>
            <a:endParaRPr lang="en-US" dirty="0">
              <a:solidFill>
                <a:srgbClr val="002060"/>
              </a:solidFill>
            </a:endParaRPr>
          </a:p>
          <a:p>
            <a:r>
              <a:rPr lang="en-US" dirty="0">
                <a:solidFill>
                  <a:srgbClr val="002060"/>
                </a:solidFill>
              </a:rPr>
              <a:t> </a:t>
            </a:r>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6</a:t>
            </a:fld>
            <a:endParaRPr lang="en-US" noProof="0" dirty="0"/>
          </a:p>
        </p:txBody>
      </p:sp>
      <p:pic>
        <p:nvPicPr>
          <p:cNvPr id="1026" name="Picture 2" descr="C:\Users\sadaf\Downloads\FIXED INTEREST RATE.jpg"/>
          <p:cNvPicPr>
            <a:picLocks noChangeAspect="1" noChangeArrowheads="1"/>
          </p:cNvPicPr>
          <p:nvPr/>
        </p:nvPicPr>
        <p:blipFill>
          <a:blip r:embed="rId2"/>
          <a:srcRect/>
          <a:stretch>
            <a:fillRect/>
          </a:stretch>
        </p:blipFill>
        <p:spPr bwMode="auto">
          <a:xfrm>
            <a:off x="8305800" y="3962400"/>
            <a:ext cx="3200400" cy="2447925"/>
          </a:xfrm>
          <a:prstGeom prst="rect">
            <a:avLst/>
          </a:prstGeom>
          <a:noFill/>
        </p:spPr>
      </p:pic>
      <p:pic>
        <p:nvPicPr>
          <p:cNvPr id="1027" name="Picture 3" descr="C:\Users\sadaf\Downloads\credit cards.jpg"/>
          <p:cNvPicPr>
            <a:picLocks noChangeAspect="1" noChangeArrowheads="1"/>
          </p:cNvPicPr>
          <p:nvPr/>
        </p:nvPicPr>
        <p:blipFill>
          <a:blip r:embed="rId3"/>
          <a:srcRect/>
          <a:stretch>
            <a:fillRect/>
          </a:stretch>
        </p:blipFill>
        <p:spPr bwMode="auto">
          <a:xfrm>
            <a:off x="8991600" y="838200"/>
            <a:ext cx="2590800" cy="2447925"/>
          </a:xfrm>
          <a:prstGeom prst="rect">
            <a:avLst/>
          </a:prstGeom>
          <a:noFill/>
        </p:spPr>
      </p:pic>
    </p:spTree>
    <p:extLst>
      <p:ext uri="{BB962C8B-B14F-4D97-AF65-F5344CB8AC3E}">
        <p14:creationId xmlns:p14="http://schemas.microsoft.com/office/powerpoint/2010/main" val="188239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u="sng" dirty="0"/>
              <a:t>Key products of bandhan bank…</a:t>
            </a:r>
            <a:br>
              <a:rPr lang="en-US" dirty="0"/>
            </a:br>
            <a:br>
              <a:rPr lang="en-US" dirty="0"/>
            </a:br>
            <a:endParaRPr lang="en-US" dirty="0"/>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7</a:t>
            </a:fld>
            <a:endParaRPr lang="en-US" noProof="0" dirty="0"/>
          </a:p>
        </p:txBody>
      </p:sp>
      <p:pic>
        <p:nvPicPr>
          <p:cNvPr id="8" name="Picture 7"/>
          <p:cNvPicPr>
            <a:picLocks noChangeAspect="1"/>
          </p:cNvPicPr>
          <p:nvPr/>
        </p:nvPicPr>
        <p:blipFill>
          <a:blip r:embed="rId2"/>
          <a:stretch>
            <a:fillRect/>
          </a:stretch>
        </p:blipFill>
        <p:spPr>
          <a:xfrm>
            <a:off x="8534400" y="0"/>
            <a:ext cx="3048264" cy="1448773"/>
          </a:xfrm>
          <a:prstGeom prst="rect">
            <a:avLst/>
          </a:prstGeom>
        </p:spPr>
      </p:pic>
      <p:sp>
        <p:nvSpPr>
          <p:cNvPr id="10" name="TextBox 9"/>
          <p:cNvSpPr txBox="1"/>
          <p:nvPr/>
        </p:nvSpPr>
        <p:spPr>
          <a:xfrm>
            <a:off x="304800" y="1981200"/>
            <a:ext cx="10210800" cy="7694414"/>
          </a:xfrm>
          <a:prstGeom prst="rect">
            <a:avLst/>
          </a:prstGeom>
          <a:noFill/>
        </p:spPr>
        <p:txBody>
          <a:bodyPr wrap="square" rtlCol="0">
            <a:spAutoFit/>
          </a:bodyPr>
          <a:lstStyle/>
          <a:p>
            <a:pPr marL="457200" indent="-457200">
              <a:buFont typeface="+mj-lt"/>
              <a:buAutoNum type="arabicPeriod"/>
            </a:pPr>
            <a:r>
              <a:rPr lang="en-US" sz="2400" b="1" u="sng" dirty="0">
                <a:solidFill>
                  <a:schemeClr val="accent2"/>
                </a:solidFill>
              </a:rPr>
              <a:t>Bandhan Bank and HDFC Ergo health insurance have launched new product GAHP</a:t>
            </a:r>
          </a:p>
          <a:p>
            <a:r>
              <a:rPr lang="en-US" sz="2400" b="1" dirty="0">
                <a:solidFill>
                  <a:schemeClr val="accent2"/>
                </a:solidFill>
              </a:rPr>
              <a:t>      </a:t>
            </a:r>
            <a:r>
              <a:rPr lang="en-US" sz="2400" b="1" dirty="0">
                <a:solidFill>
                  <a:srgbClr val="E58C09"/>
                </a:solidFill>
              </a:rPr>
              <a:t>- A day without insurance is like a day without sunshine. </a:t>
            </a:r>
            <a:endParaRPr lang="en-US" sz="2400" b="1" u="sng" dirty="0">
              <a:solidFill>
                <a:schemeClr val="accent2"/>
              </a:solidFill>
            </a:endParaRPr>
          </a:p>
          <a:p>
            <a:endParaRPr lang="en-US" sz="2400" dirty="0"/>
          </a:p>
          <a:p>
            <a:pPr marL="285750" indent="-285750">
              <a:buFont typeface="Wingdings" pitchFamily="2" charset="2"/>
              <a:buChar char="Ø"/>
            </a:pPr>
            <a:r>
              <a:rPr lang="en-US" sz="2000" dirty="0">
                <a:latin typeface="Bahnschrift" panose="020B0502040204020203" pitchFamily="34" charset="0"/>
              </a:rPr>
              <a:t>Group Assurance Health Plan (GAHP). It is offered by HDFC Ergo Health Insurance Company Ltd in association with Bandhan Bank.</a:t>
            </a:r>
          </a:p>
          <a:p>
            <a:pPr marL="285750" indent="-285750"/>
            <a:r>
              <a:rPr lang="en-US" sz="2000" dirty="0">
                <a:latin typeface="Bahnschrift" panose="020B0502040204020203" pitchFamily="34" charset="0"/>
              </a:rPr>
              <a:t>  </a:t>
            </a:r>
          </a:p>
          <a:p>
            <a:pPr marL="285750" indent="-285750"/>
            <a:endParaRPr lang="en-US" sz="2000" b="1" dirty="0">
              <a:latin typeface="Bahnschrift" panose="020B0502040204020203" pitchFamily="34" charset="0"/>
            </a:endParaRPr>
          </a:p>
          <a:p>
            <a:pPr marL="285750" indent="-285750"/>
            <a:r>
              <a:rPr lang="en-US" sz="2000" b="1" dirty="0">
                <a:latin typeface="Bahnschrift" panose="020B0502040204020203" pitchFamily="34" charset="0"/>
              </a:rPr>
              <a:t>Who are eligible</a:t>
            </a:r>
            <a:r>
              <a:rPr lang="en-US" sz="2000" dirty="0">
                <a:latin typeface="Bahnschrift" panose="020B0502040204020203" pitchFamily="34" charset="0"/>
              </a:rPr>
              <a:t>?</a:t>
            </a:r>
          </a:p>
          <a:p>
            <a:pPr marL="285750" indent="-285750">
              <a:buFont typeface="Wingdings" pitchFamily="2" charset="2"/>
              <a:buChar char="Ø"/>
            </a:pPr>
            <a:r>
              <a:rPr lang="en-US" sz="2000" dirty="0">
                <a:latin typeface="Bahnschrift" panose="020B0502040204020203" pitchFamily="34" charset="0"/>
              </a:rPr>
              <a:t> self/ family member(s), children, parents. </a:t>
            </a:r>
          </a:p>
          <a:p>
            <a:pPr marL="285750" indent="-285750">
              <a:buFont typeface="Wingdings" pitchFamily="2" charset="2"/>
              <a:buChar char="Ø"/>
            </a:pPr>
            <a:r>
              <a:rPr lang="en-US" sz="2000" dirty="0">
                <a:latin typeface="Bahnschrift" panose="020B0502040204020203" pitchFamily="34" charset="0"/>
              </a:rPr>
              <a:t> proposer above 18 years. </a:t>
            </a:r>
          </a:p>
          <a:p>
            <a:pPr marL="285750" indent="-285750">
              <a:buFont typeface="Wingdings" pitchFamily="2" charset="2"/>
              <a:buChar char="Ø"/>
            </a:pPr>
            <a:r>
              <a:rPr lang="en-US" sz="2000" dirty="0">
                <a:latin typeface="Bahnschrift" panose="020B0502040204020203" pitchFamily="34" charset="0"/>
              </a:rPr>
              <a:t> proposer age 46 years and above have to undergo medical test. </a:t>
            </a:r>
          </a:p>
          <a:p>
            <a:pPr marL="285750" indent="-285750">
              <a:buFont typeface="Wingdings" pitchFamily="2" charset="2"/>
              <a:buChar char="Ø"/>
            </a:pPr>
            <a:r>
              <a:rPr lang="en-US" sz="2000" dirty="0">
                <a:latin typeface="Bahnschrift" panose="020B0502040204020203" pitchFamily="34" charset="0"/>
              </a:rPr>
              <a:t> offers guaranteed lifetime renewability.</a:t>
            </a:r>
          </a:p>
          <a:p>
            <a:pPr marL="285750" indent="-285750">
              <a:buFont typeface="Wingdings" pitchFamily="2" charset="2"/>
              <a:buChar char="Ø"/>
            </a:pPr>
            <a:r>
              <a:rPr lang="en-US" sz="2000" dirty="0">
                <a:latin typeface="Bahnschrift" panose="020B0502040204020203" pitchFamily="34" charset="0"/>
              </a:rPr>
              <a:t> income tax benefits bought for self, spouse, parents and dependant children, </a:t>
            </a: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endParaRPr lang="en-US" sz="2000" dirty="0">
              <a:latin typeface="Bahnschrift" panose="020B0502040204020203" pitchFamily="34" charset="0"/>
            </a:endParaRPr>
          </a:p>
          <a:p>
            <a:pPr marL="285750" indent="-285750">
              <a:buFont typeface="Arial" panose="020B0604020202020204" pitchFamily="34" charset="0"/>
              <a:buChar char="•"/>
            </a:pPr>
            <a:endParaRPr lang="en-US" dirty="0">
              <a:latin typeface="Bahnschrift" panose="020B0502040204020203" pitchFamily="34" charset="0"/>
            </a:endParaRPr>
          </a:p>
        </p:txBody>
      </p:sp>
      <p:pic>
        <p:nvPicPr>
          <p:cNvPr id="11" name="Picture 10"/>
          <p:cNvPicPr>
            <a:picLocks noChangeAspect="1"/>
          </p:cNvPicPr>
          <p:nvPr/>
        </p:nvPicPr>
        <p:blipFill>
          <a:blip r:embed="rId3"/>
          <a:stretch>
            <a:fillRect/>
          </a:stretch>
        </p:blipFill>
        <p:spPr>
          <a:xfrm>
            <a:off x="9542145" y="1049892"/>
            <a:ext cx="2619375" cy="1080476"/>
          </a:xfrm>
          <a:prstGeom prst="rect">
            <a:avLst/>
          </a:prstGeom>
        </p:spPr>
      </p:pic>
    </p:spTree>
    <p:extLst>
      <p:ext uri="{BB962C8B-B14F-4D97-AF65-F5344CB8AC3E}">
        <p14:creationId xmlns:p14="http://schemas.microsoft.com/office/powerpoint/2010/main" val="373350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KEY FEATURES</a:t>
            </a:r>
          </a:p>
        </p:txBody>
      </p:sp>
      <p:sp>
        <p:nvSpPr>
          <p:cNvPr id="3" name="Slide Number Placeholder 2"/>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5" name="TextBox 4"/>
          <p:cNvSpPr txBox="1"/>
          <p:nvPr/>
        </p:nvSpPr>
        <p:spPr>
          <a:xfrm>
            <a:off x="628788" y="2209800"/>
            <a:ext cx="11106012" cy="2246769"/>
          </a:xfrm>
          <a:prstGeom prst="rect">
            <a:avLst/>
          </a:prstGeom>
          <a:noFill/>
        </p:spPr>
        <p:txBody>
          <a:bodyPr wrap="square" rtlCol="0">
            <a:spAutoFit/>
          </a:bodyPr>
          <a:lstStyle/>
          <a:p>
            <a:pPr marL="285750" indent="-285750">
              <a:buFont typeface="Wingdings" pitchFamily="2" charset="2"/>
              <a:buChar char="Ø"/>
            </a:pPr>
            <a:r>
              <a:rPr lang="en-US" sz="2000" dirty="0">
                <a:latin typeface="Bahnschrift"/>
              </a:rPr>
              <a:t> Double sum insured for critical illness.</a:t>
            </a:r>
          </a:p>
          <a:p>
            <a:pPr marL="285750" indent="-285750">
              <a:buFont typeface="Wingdings" pitchFamily="2" charset="2"/>
              <a:buChar char="Ø"/>
            </a:pPr>
            <a:endParaRPr lang="en-US" sz="2000" dirty="0">
              <a:latin typeface="Bahnschrift"/>
            </a:endParaRPr>
          </a:p>
          <a:p>
            <a:pPr marL="285750" indent="-285750">
              <a:buFont typeface="Wingdings" pitchFamily="2" charset="2"/>
              <a:buChar char="Ø"/>
            </a:pPr>
            <a:r>
              <a:rPr lang="en-US" sz="2000" dirty="0">
                <a:latin typeface="Bahnschrift"/>
              </a:rPr>
              <a:t> Double restore benefit. </a:t>
            </a:r>
          </a:p>
          <a:p>
            <a:pPr marL="285750" indent="-285750">
              <a:buFont typeface="Wingdings" pitchFamily="2" charset="2"/>
              <a:buChar char="Ø"/>
            </a:pPr>
            <a:endParaRPr lang="en-US" sz="2000" dirty="0">
              <a:latin typeface="Bahnschrift"/>
            </a:endParaRPr>
          </a:p>
          <a:p>
            <a:pPr marL="285750" indent="-285750">
              <a:buFont typeface="Wingdings" pitchFamily="2" charset="2"/>
              <a:buChar char="Ø"/>
            </a:pPr>
            <a:r>
              <a:rPr lang="en-US" sz="2000" dirty="0">
                <a:latin typeface="Bahnschrift"/>
              </a:rPr>
              <a:t> Hospital daily cash. </a:t>
            </a:r>
          </a:p>
          <a:p>
            <a:pPr marL="285750" indent="-285750">
              <a:buFont typeface="Wingdings" pitchFamily="2" charset="2"/>
              <a:buChar char="Ø"/>
            </a:pPr>
            <a:endParaRPr lang="en-US" sz="2000" dirty="0">
              <a:latin typeface="Bahnschrift"/>
            </a:endParaRPr>
          </a:p>
          <a:p>
            <a:pPr marL="285750" indent="-285750">
              <a:buFont typeface="Wingdings" pitchFamily="2" charset="2"/>
              <a:buChar char="Ø"/>
            </a:pPr>
            <a:r>
              <a:rPr lang="en-US" sz="2000" dirty="0">
                <a:latin typeface="Bahnschrift"/>
              </a:rPr>
              <a:t> E- Opinion in respect of critical illness. </a:t>
            </a:r>
          </a:p>
        </p:txBody>
      </p:sp>
    </p:spTree>
    <p:extLst>
      <p:ext uri="{BB962C8B-B14F-4D97-AF65-F5344CB8AC3E}">
        <p14:creationId xmlns:p14="http://schemas.microsoft.com/office/powerpoint/2010/main" val="190082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457200" indent="-457200"/>
            <a:br>
              <a:rPr lang="en-US" sz="2000" dirty="0">
                <a:solidFill>
                  <a:srgbClr val="E58C09"/>
                </a:solidFill>
                <a:latin typeface="Bahnschrift"/>
              </a:rPr>
            </a:br>
            <a:endParaRPr lang="en-US" sz="2000" dirty="0">
              <a:solidFill>
                <a:srgbClr val="E58C09"/>
              </a:solidFill>
              <a:latin typeface="Bahnschrift"/>
            </a:endParaRPr>
          </a:p>
        </p:txBody>
      </p:sp>
      <p:sp>
        <p:nvSpPr>
          <p:cNvPr id="14" name="Content Placeholder 13"/>
          <p:cNvSpPr>
            <a:spLocks noGrp="1"/>
          </p:cNvSpPr>
          <p:nvPr>
            <p:ph sz="quarter" idx="13"/>
          </p:nvPr>
        </p:nvSpPr>
        <p:spPr>
          <a:xfrm>
            <a:off x="548640" y="914400"/>
            <a:ext cx="10288693" cy="5413248"/>
          </a:xfrm>
        </p:spPr>
        <p:txBody>
          <a:bodyPr vert="horz" lIns="91440" tIns="45720" rIns="91440" bIns="45720" rtlCol="0" anchor="t">
            <a:normAutofit/>
          </a:bodyPr>
          <a:lstStyle/>
          <a:p>
            <a:pPr>
              <a:buNone/>
            </a:pPr>
            <a:r>
              <a:rPr lang="en-US" dirty="0"/>
              <a:t>  </a:t>
            </a:r>
          </a:p>
          <a:p>
            <a:pPr>
              <a:buNone/>
            </a:pPr>
            <a:r>
              <a:rPr lang="en-US" sz="2400" dirty="0"/>
              <a:t> </a:t>
            </a:r>
            <a:r>
              <a:rPr lang="en-US" sz="4000" b="1" u="sng" dirty="0">
                <a:latin typeface="+mj-lt"/>
              </a:rPr>
              <a:t>BANDHAN BANK ACQUISITION- </a:t>
            </a:r>
            <a:r>
              <a:rPr lang="en-US" sz="2400" dirty="0">
                <a:solidFill>
                  <a:srgbClr val="E58C09"/>
                </a:solidFill>
              </a:rPr>
              <a:t>GRUH Home Loans.</a:t>
            </a:r>
          </a:p>
          <a:p>
            <a:pPr>
              <a:buNone/>
            </a:pPr>
            <a:r>
              <a:rPr lang="en-US" sz="2400" dirty="0">
                <a:solidFill>
                  <a:srgbClr val="E58C09"/>
                </a:solidFill>
              </a:rPr>
              <a:t>     - India Karega Grihapravesh. </a:t>
            </a:r>
          </a:p>
          <a:p>
            <a:pPr>
              <a:buFont typeface="Wingdings" pitchFamily="2" charset="2"/>
              <a:buChar char="Ø"/>
            </a:pPr>
            <a:r>
              <a:rPr lang="en-US" sz="2400" dirty="0">
                <a:solidFill>
                  <a:srgbClr val="E58C09"/>
                </a:solidFill>
              </a:rPr>
              <a:t> </a:t>
            </a:r>
            <a:r>
              <a:rPr lang="en-US" dirty="0">
                <a:latin typeface="Bahnschrift"/>
              </a:rPr>
              <a:t>Bandhan Bank acquired </a:t>
            </a:r>
            <a:r>
              <a:rPr lang="en-US" dirty="0" err="1">
                <a:latin typeface="Bahnschrift"/>
              </a:rPr>
              <a:t>Gruh</a:t>
            </a:r>
            <a:r>
              <a:rPr lang="en-US" dirty="0">
                <a:latin typeface="Bahnschrift"/>
              </a:rPr>
              <a:t> Finance from HDFC to strengthen its resolve towards </a:t>
            </a:r>
          </a:p>
          <a:p>
            <a:pPr>
              <a:buNone/>
            </a:pPr>
            <a:r>
              <a:rPr lang="en-US" sz="2400" dirty="0">
                <a:solidFill>
                  <a:srgbClr val="E58C09"/>
                </a:solidFill>
                <a:latin typeface="Bahnschrift"/>
              </a:rPr>
              <a:t>    </a:t>
            </a:r>
            <a:r>
              <a:rPr lang="en-US" dirty="0">
                <a:latin typeface="Bahnschrift"/>
              </a:rPr>
              <a:t>financial inclusion. </a:t>
            </a:r>
          </a:p>
          <a:p>
            <a:pPr>
              <a:buFont typeface="Wingdings" pitchFamily="2" charset="2"/>
              <a:buChar char="Ø"/>
            </a:pPr>
            <a:r>
              <a:rPr lang="en-US" dirty="0">
                <a:latin typeface="Bahnschrift"/>
              </a:rPr>
              <a:t>  From GRUH finance to </a:t>
            </a:r>
            <a:r>
              <a:rPr lang="en-US" dirty="0" err="1">
                <a:latin typeface="Bahnschrift"/>
              </a:rPr>
              <a:t>Gruh</a:t>
            </a:r>
            <a:r>
              <a:rPr lang="en-US" dirty="0">
                <a:latin typeface="Bahnschrift"/>
              </a:rPr>
              <a:t> home loans. </a:t>
            </a:r>
          </a:p>
          <a:p>
            <a:pPr>
              <a:buFont typeface="Wingdings" pitchFamily="2" charset="2"/>
              <a:buChar char="Ø"/>
            </a:pPr>
            <a:r>
              <a:rPr lang="en-US" dirty="0">
                <a:latin typeface="Bahnschrift"/>
              </a:rPr>
              <a:t> It can construct and acquire new residential property, renovate, and loan against </a:t>
            </a:r>
          </a:p>
          <a:p>
            <a:pPr>
              <a:buNone/>
            </a:pPr>
            <a:r>
              <a:rPr lang="en-US" dirty="0">
                <a:latin typeface="Bahnschrift"/>
              </a:rPr>
              <a:t>    property. </a:t>
            </a:r>
          </a:p>
          <a:p>
            <a:pPr>
              <a:buFont typeface="Wingdings" pitchFamily="2" charset="2"/>
              <a:buChar char="Ø"/>
            </a:pPr>
            <a:r>
              <a:rPr lang="en-US" dirty="0">
                <a:latin typeface="Bahnschrift"/>
              </a:rPr>
              <a:t> It aims to bring best product and service  experience to the all the customers. </a:t>
            </a:r>
          </a:p>
          <a:p>
            <a:pPr>
              <a:buNone/>
            </a:pPr>
            <a:endParaRPr lang="en-US" sz="2400" dirty="0">
              <a:solidFill>
                <a:srgbClr val="E58C09"/>
              </a:solidFill>
            </a:endParaRPr>
          </a:p>
          <a:p>
            <a:pPr>
              <a:buNone/>
            </a:pPr>
            <a:endParaRPr lang="en-US" sz="2400" dirty="0">
              <a:solidFill>
                <a:srgbClr val="E58C09"/>
              </a:solidFill>
            </a:endParaRPr>
          </a:p>
          <a:p>
            <a:pPr>
              <a:buNone/>
            </a:pPr>
            <a:endParaRPr lang="en-US" sz="2400" dirty="0"/>
          </a:p>
        </p:txBody>
      </p:sp>
      <p:sp>
        <p:nvSpPr>
          <p:cNvPr id="15" name="Picture Placeholder 14"/>
          <p:cNvSpPr>
            <a:spLocks noGrp="1"/>
          </p:cNvSpPr>
          <p:nvPr>
            <p:ph type="pic" sz="quarter" idx="15"/>
          </p:nvPr>
        </p:nvSpPr>
        <p:spPr>
          <a:solidFill>
            <a:schemeClr val="accent1">
              <a:lumMod val="75000"/>
            </a:schemeClr>
          </a:solidFill>
        </p:spPr>
      </p:sp>
      <p:sp>
        <p:nvSpPr>
          <p:cNvPr id="3" name="Slide Number Placeholder 2"/>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2050" name="Picture 2" descr="C:\Users\sadaf\Downloads\gruh.jpg"/>
          <p:cNvPicPr>
            <a:picLocks noChangeAspect="1" noChangeArrowheads="1"/>
          </p:cNvPicPr>
          <p:nvPr/>
        </p:nvPicPr>
        <p:blipFill>
          <a:blip r:embed="rId2"/>
          <a:srcRect/>
          <a:stretch>
            <a:fillRect/>
          </a:stretch>
        </p:blipFill>
        <p:spPr bwMode="auto">
          <a:xfrm>
            <a:off x="8915400" y="530352"/>
            <a:ext cx="2895600" cy="1743075"/>
          </a:xfrm>
          <a:prstGeom prst="rect">
            <a:avLst/>
          </a:prstGeom>
          <a:noFill/>
        </p:spPr>
      </p:pic>
    </p:spTree>
    <p:extLst>
      <p:ext uri="{BB962C8B-B14F-4D97-AF65-F5344CB8AC3E}">
        <p14:creationId xmlns:p14="http://schemas.microsoft.com/office/powerpoint/2010/main" val="3758617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purl.org/dc/dcmitype/"/>
    <ds:schemaRef ds:uri="http://schemas.microsoft.com/office/2006/documentManagement/types"/>
    <ds:schemaRef ds:uri="http://schemas.microsoft.com/office/infopath/2007/PartnerControls"/>
    <ds:schemaRef ds:uri="http://www.w3.org/XML/1998/namespace"/>
    <ds:schemaRef ds:uri="http://purl.org/dc/elements/1.1/"/>
    <ds:schemaRef ds:uri="16c05727-aa75-4e4a-9b5f-8a80a1165891"/>
    <ds:schemaRef ds:uri="http://schemas.microsoft.com/office/2006/metadata/properties"/>
    <ds:schemaRef ds:uri="http://purl.org/dc/term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1171</Words>
  <Application>Microsoft Office PowerPoint</Application>
  <PresentationFormat>Widescreen</PresentationFormat>
  <Paragraphs>160</Paragraphs>
  <Slides>13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Bahnschrift</vt:lpstr>
      <vt:lpstr>Bahnschrift Light</vt:lpstr>
      <vt:lpstr>Bahnschrift SemiBold</vt:lpstr>
      <vt:lpstr>Tw Cen MT</vt:lpstr>
      <vt:lpstr>Tw Cen MT (body)</vt:lpstr>
      <vt:lpstr>Tw Cen MT Condensed</vt:lpstr>
      <vt:lpstr>Wingdings</vt:lpstr>
      <vt:lpstr>Wingdings 3</vt:lpstr>
      <vt:lpstr>ModernClassicBlock-3</vt:lpstr>
      <vt:lpstr>ADD TITLE </vt:lpstr>
      <vt:lpstr>THE PAST ARCHIVES…… </vt:lpstr>
      <vt:lpstr>Mr. Chandra Shekhar ghosh: his journey from a bicycle to a Land Rover </vt:lpstr>
      <vt:lpstr>THE Board Of Directors   </vt:lpstr>
      <vt:lpstr>Headquarters AND HEAD OFFICE</vt:lpstr>
      <vt:lpstr>Products and services… </vt:lpstr>
      <vt:lpstr>Key products of bandhan bank…  </vt:lpstr>
      <vt:lpstr>KEY FEATURES</vt:lpstr>
      <vt:lpstr> </vt:lpstr>
      <vt:lpstr>COMPETITORS</vt:lpstr>
      <vt:lpstr>PowerPoint Presentation</vt:lpstr>
      <vt:lpstr>PIE CHART- MARKET SHARE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dc:title>
  <dc:creator/>
  <cp:lastModifiedBy/>
  <cp:revision>37</cp:revision>
  <dcterms:created xsi:type="dcterms:W3CDTF">2020-08-13T04:56:33Z</dcterms:created>
  <dcterms:modified xsi:type="dcterms:W3CDTF">2024-02-11T11:23:06Z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8f6c120f-0964-4881-8cc4-a14afb216b9c</vt:lpwstr>
  </property>
  <property fmtid="{D5CDD505-2E9C-101B-9397-08002B2CF9AE}" pid="4" name="HCL_Cla5s_D6">
    <vt:lpwstr>False</vt:lpwstr>
  </property>
  <property fmtid="{D5CDD505-2E9C-101B-9397-08002B2CF9AE}" pid="5" name="HCLClassification">
    <vt:lpwstr>HCL_Cla5s_P3rs0nalUs3</vt:lpwstr>
  </property>
</Properties>
</file>