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60" r:id="rId7"/>
    <p:sldId id="273" r:id="rId8"/>
    <p:sldId id="266" r:id="rId9"/>
    <p:sldId id="272" r:id="rId10"/>
    <p:sldId id="263" r:id="rId11"/>
    <p:sldId id="264" r:id="rId12"/>
    <p:sldId id="265" r:id="rId13"/>
    <p:sldId id="274" r:id="rId14"/>
    <p:sldId id="275" r:id="rId15"/>
    <p:sldId id="27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zubiafrica-my.sharepoint.com/personal/rasmo_wanyama_azubiafrica_org/Documents/KPMG%20INTERNSHIP/KPMG-AU-Data-Analytics-Virtual-Internship/MODULES/MODULE_2/KPMG_MODULE_2_Solu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zubiafrica-my.sharepoint.com/personal/rasmo_wanyama_azubiafrica_org/Documents/KPMG%20INTERNSHIP/KPMG-AU-Data-Analytics-Virtual-Internship/MODULES/MODULE_2/KPMG_MODULE_2_Solu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azubiafrica-my.sharepoint.com/personal/rasmo_wanyama_azubiafrica_org/Documents/KPMG%20INTERNSHIP/KPMG-AU-Data-Analytics-Virtual-Internship/MODULES/MODULE_2/KPMG_MODULE_2_Solu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azubiafrica-my.sharepoint.com/personal/rasmo_wanyama_azubiafrica_org/Documents/KPMG%20INTERNSHIP/KPMG-AU-Data-Analytics-Virtual-Internship/MODULES/MODULE_2/KPMG_MODULE_2_Solu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azubiafrica-my.sharepoint.com/personal/rasmo_wanyama_azubiafrica_org/Documents/KPMG%20INTERNSHIP/KPMG-AU-Data-Analytics-Virtual-Internship/MODULES/MODULE_2/KPMG_MODULE_2_Solu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azubiafrica-my.sharepoint.com/personal/rasmo_wanyama_azubiafrica_org/Documents/KPMG%20INTERNSHIP/KPMG-AU-Data-Analytics-Virtual-Internship/MODULES/MODULE_2/KPMG_MODULE_2_Solu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azubiafrica-my.sharepoint.com/personal/rasmo_wanyama_azubiafrica_org/Documents/KPMG%20INTERNSHIP/KPMG-AU-Data-Analytics-Virtual-Internship/MODULES/MODULE_2/KPMG_MODULE_2_Solut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azubiafrica-my.sharepoint.com/personal/rasmo_wanyama_azubiafrica_org/Documents/KPMG%20INTERNSHIP/KPMG-AU-Data-Analytics-Virtual-Internship/MODULES/MODULE_2/KPMG_MODULE_2_Solu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[KPMG_MODULE_2_Solution.xlsx]RMF Analysis!PivotTable13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Customer</a:t>
            </a:r>
            <a:r>
              <a:rPr lang="en-US" sz="1200" baseline="0"/>
              <a:t> Profile by </a:t>
            </a:r>
            <a:r>
              <a:rPr lang="en-US" sz="1200"/>
              <a:t>RMF(Total)</a:t>
            </a:r>
          </a:p>
        </c:rich>
      </c:tx>
      <c:layout>
        <c:manualLayout>
          <c:xMode val="edge"/>
          <c:yMode val="edge"/>
          <c:x val="0.19998600174978129"/>
          <c:y val="9.15718868474773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78419728783902"/>
          <c:y val="0.19009040536599595"/>
          <c:w val="0.67192869641294839"/>
          <c:h val="0.624834499854184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'RMF Analysis'!$M$12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'RMF Analysis'!$L$13:$L$17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'RMF Analysis'!$M$13:$M$17</c:f>
              <c:numCache>
                <c:formatCode>General</c:formatCode>
                <c:ptCount val="4"/>
                <c:pt idx="0">
                  <c:v>126567</c:v>
                </c:pt>
                <c:pt idx="1">
                  <c:v>287161</c:v>
                </c:pt>
                <c:pt idx="2">
                  <c:v>369715</c:v>
                </c:pt>
                <c:pt idx="3">
                  <c:v>194708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FC-44C0-B7E6-6A4244A0A7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84646719"/>
        <c:axId val="1484650607"/>
      </c:barChart>
      <c:catAx>
        <c:axId val="14846467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Customer profile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650607"/>
        <c:crosses val="autoZero"/>
        <c:auto val="1"/>
        <c:lblAlgn val="ctr"/>
        <c:lblOffset val="100"/>
        <c:noMultiLvlLbl val="0"/>
      </c:catAx>
      <c:valAx>
        <c:axId val="1484650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RMF(TOTAL)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646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[KPMG_MODULE_2_Solution.xlsx]Pivot Tables and Visualizations!PivotTable3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Total Purchases by Age Group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3115551181102361"/>
          <c:y val="0.19380441960883921"/>
          <c:w val="0.71363735783027127"/>
          <c:h val="0.619298563289344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Tables and Visualizations'!$B$3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'Pivot Tables and Visualizations'!$A$4:$A$12</c:f>
              <c:strCache>
                <c:ptCount val="8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70-79</c:v>
                </c:pt>
                <c:pt idx="6">
                  <c:v>80-89</c:v>
                </c:pt>
                <c:pt idx="7">
                  <c:v>90-99</c:v>
                </c:pt>
              </c:strCache>
            </c:strRef>
          </c:cat>
          <c:val>
            <c:numRef>
              <c:f>'Pivot Tables and Visualizations'!$B$4:$B$12</c:f>
              <c:numCache>
                <c:formatCode>General</c:formatCode>
                <c:ptCount val="8"/>
                <c:pt idx="0">
                  <c:v>177</c:v>
                </c:pt>
                <c:pt idx="1">
                  <c:v>211</c:v>
                </c:pt>
                <c:pt idx="2">
                  <c:v>408</c:v>
                </c:pt>
                <c:pt idx="3">
                  <c:v>200</c:v>
                </c:pt>
                <c:pt idx="4">
                  <c:v>196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B2-4897-B672-8C2028122B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19836575"/>
        <c:axId val="819837823"/>
      </c:barChart>
      <c:catAx>
        <c:axId val="8198365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Age Group</a:t>
                </a:r>
              </a:p>
            </c:rich>
          </c:tx>
          <c:layout>
            <c:manualLayout>
              <c:xMode val="edge"/>
              <c:yMode val="edge"/>
              <c:x val="0.41157130358705168"/>
              <c:y val="0.894364911703110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837823"/>
        <c:crosses val="autoZero"/>
        <c:auto val="1"/>
        <c:lblAlgn val="ctr"/>
        <c:lblOffset val="100"/>
        <c:noMultiLvlLbl val="0"/>
      </c:catAx>
      <c:valAx>
        <c:axId val="819837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Total Purchases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836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[KPMG_MODULE_2_Solution.xlsx]Pivot Tables and Visualizations!PivotTable4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AU" sz="1200"/>
              <a:t>Total Profit by Job Industry Category</a:t>
            </a:r>
          </a:p>
        </c:rich>
      </c:tx>
      <c:layout>
        <c:manualLayout>
          <c:xMode val="edge"/>
          <c:yMode val="edge"/>
          <c:x val="0.18282633420822397"/>
          <c:y val="4.02596852627789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78419728783902"/>
          <c:y val="0.1272064895436569"/>
          <c:w val="0.70248425196850395"/>
          <c:h val="0.498241101697905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Tables and Visualizations'!$B$25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'Pivot Tables and Visualizations'!$A$26:$A$35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'Pivot Tables and Visualizations'!$B$26:$B$35</c:f>
              <c:numCache>
                <c:formatCode>General</c:formatCode>
                <c:ptCount val="9"/>
                <c:pt idx="0">
                  <c:v>27593.239999999998</c:v>
                </c:pt>
                <c:pt idx="1">
                  <c:v>37128.25</c:v>
                </c:pt>
                <c:pt idx="2">
                  <c:v>161857.57</c:v>
                </c:pt>
                <c:pt idx="3">
                  <c:v>142514.57999999999</c:v>
                </c:pt>
                <c:pt idx="4">
                  <c:v>63298.820000000007</c:v>
                </c:pt>
                <c:pt idx="5">
                  <c:v>218230.52999999971</c:v>
                </c:pt>
                <c:pt idx="6">
                  <c:v>49167.890000000007</c:v>
                </c:pt>
                <c:pt idx="7">
                  <c:v>82942.009999999995</c:v>
                </c:pt>
                <c:pt idx="8">
                  <c:v>18701.320000000003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73-4F10-B302-6923C3198C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71960863"/>
        <c:axId val="971961695"/>
      </c:barChart>
      <c:catAx>
        <c:axId val="9719608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JOB INDUSTRY CATEGORY</a:t>
                </a:r>
              </a:p>
            </c:rich>
          </c:tx>
          <c:layout>
            <c:manualLayout>
              <c:xMode val="edge"/>
              <c:yMode val="edge"/>
              <c:x val="0.34004374453193353"/>
              <c:y val="0.919758830075308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961695"/>
        <c:crosses val="autoZero"/>
        <c:auto val="1"/>
        <c:lblAlgn val="ctr"/>
        <c:lblOffset val="100"/>
        <c:noMultiLvlLbl val="0"/>
      </c:catAx>
      <c:valAx>
        <c:axId val="971961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Total Profit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960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257064741907264"/>
          <c:y val="0.30995164132472891"/>
          <c:w val="0.10242935258092739"/>
          <c:h val="7.35744204314724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[KPMG_MODULE_2_Solution.xlsx]Pivot Tables and Visualizations!PivotTable8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u="none" strike="noStrike" kern="1200" spc="100" baseline="0">
                <a:solidFill>
                  <a:srgbClr val="FFFFFF">
                    <a:lumMod val="9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Total Purchases by Car Ownership Status</a:t>
            </a:r>
            <a:endParaRPr lang="en-AU" sz="1200">
              <a:effectLst/>
            </a:endParaRPr>
          </a:p>
        </c:rich>
      </c:tx>
      <c:layout>
        <c:manualLayout>
          <c:xMode val="edge"/>
          <c:yMode val="edge"/>
          <c:x val="0.10589566929133858"/>
          <c:y val="0.110090405365995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1" i="0" u="none" strike="noStrike" kern="1200" spc="100" baseline="0">
              <a:solidFill>
                <a:srgbClr val="FFFFFF">
                  <a:lumMod val="95000"/>
                </a:srgb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3671106736657918"/>
          <c:y val="0.22138670166229221"/>
          <c:w val="0.79384448818897635"/>
          <c:h val="0.5935382035578885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'Pivot Tables and Visualizations'!$B$62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'Pivot Tables and Visualizations'!$A$63:$A$65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'Pivot Tables and Visualizations'!$B$63:$B$65</c:f>
              <c:numCache>
                <c:formatCode>General</c:formatCode>
                <c:ptCount val="2"/>
                <c:pt idx="0">
                  <c:v>812</c:v>
                </c:pt>
                <c:pt idx="1">
                  <c:v>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4A-4037-9642-87AB13DBD6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57950991"/>
        <c:axId val="957945999"/>
      </c:barChart>
      <c:catAx>
        <c:axId val="9579509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Car Ownership Status</a:t>
                </a:r>
              </a:p>
            </c:rich>
          </c:tx>
          <c:layout>
            <c:manualLayout>
              <c:xMode val="edge"/>
              <c:yMode val="edge"/>
              <c:x val="0.33082764654418195"/>
              <c:y val="0.891275153105861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7945999"/>
        <c:crosses val="autoZero"/>
        <c:auto val="1"/>
        <c:lblAlgn val="ctr"/>
        <c:lblOffset val="100"/>
        <c:noMultiLvlLbl val="0"/>
      </c:catAx>
      <c:valAx>
        <c:axId val="957945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Total Purchases</a:t>
                </a:r>
              </a:p>
            </c:rich>
          </c:tx>
          <c:layout>
            <c:manualLayout>
              <c:xMode val="edge"/>
              <c:yMode val="edge"/>
              <c:x val="1.9444444444444445E-2"/>
              <c:y val="0.298202099737532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7950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[KPMG_MODULE_2_Solution.xlsx]Pivot Tables and Visualizations!PivotTable7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Total Profit by</a:t>
            </a:r>
            <a:r>
              <a:rPr lang="en-US" sz="1200" baseline="0"/>
              <a:t> Age Group</a:t>
            </a:r>
            <a:r>
              <a:rPr lang="en-US" sz="1200"/>
              <a:t> </a:t>
            </a:r>
          </a:p>
        </c:rich>
      </c:tx>
      <c:layout>
        <c:manualLayout>
          <c:xMode val="edge"/>
          <c:yMode val="edge"/>
          <c:x val="0.26204155730533685"/>
          <c:y val="4.84734947165061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78419728783902"/>
          <c:y val="0.18864697674872424"/>
          <c:w val="0.67192869641294839"/>
          <c:h val="0.637988857340787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Tables and Visualizations'!$B$44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'Pivot Tables and Visualizations'!$A$45:$A$53</c:f>
              <c:strCache>
                <c:ptCount val="8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70-79</c:v>
                </c:pt>
                <c:pt idx="6">
                  <c:v>80-89</c:v>
                </c:pt>
                <c:pt idx="7">
                  <c:v>90-99</c:v>
                </c:pt>
              </c:strCache>
            </c:strRef>
          </c:cat>
          <c:val>
            <c:numRef>
              <c:f>'Pivot Tables and Visualizations'!$B$45:$B$53</c:f>
              <c:numCache>
                <c:formatCode>General</c:formatCode>
                <c:ptCount val="8"/>
                <c:pt idx="0">
                  <c:v>102287.50000000003</c:v>
                </c:pt>
                <c:pt idx="1">
                  <c:v>123414.68000000009</c:v>
                </c:pt>
                <c:pt idx="2">
                  <c:v>236595.66999999958</c:v>
                </c:pt>
                <c:pt idx="3">
                  <c:v>106061.11999999998</c:v>
                </c:pt>
                <c:pt idx="4">
                  <c:v>106860.68999999999</c:v>
                </c:pt>
                <c:pt idx="5">
                  <c:v>903.11</c:v>
                </c:pt>
                <c:pt idx="6">
                  <c:v>72.599999999999966</c:v>
                </c:pt>
                <c:pt idx="7">
                  <c:v>217.51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AB-4ADD-86AA-96D912C99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7945583"/>
        <c:axId val="957946831"/>
      </c:barChart>
      <c:catAx>
        <c:axId val="957945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Age Group</a:t>
                </a:r>
              </a:p>
            </c:rich>
          </c:tx>
          <c:layout>
            <c:manualLayout>
              <c:xMode val="edge"/>
              <c:yMode val="edge"/>
              <c:x val="0.41575896762904629"/>
              <c:y val="0.918292109397106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7946831"/>
        <c:crosses val="autoZero"/>
        <c:auto val="1"/>
        <c:lblAlgn val="ctr"/>
        <c:lblOffset val="100"/>
        <c:noMultiLvlLbl val="0"/>
      </c:catAx>
      <c:valAx>
        <c:axId val="957946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tOTAL PROFIT</a:t>
                </a:r>
              </a:p>
            </c:rich>
          </c:tx>
          <c:layout>
            <c:manualLayout>
              <c:xMode val="edge"/>
              <c:yMode val="edge"/>
              <c:x val="2.5000000000000001E-2"/>
              <c:y val="0.270950053176438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7945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[KPMG_MODULE_2_Solution.xlsx]Pivot Tables and Visualizations!PivotTable9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AU" sz="1200"/>
              <a:t>Customer Distribution by State</a:t>
            </a:r>
          </a:p>
        </c:rich>
      </c:tx>
      <c:layout>
        <c:manualLayout>
          <c:xMode val="edge"/>
          <c:yMode val="edge"/>
          <c:x val="0.21661111111111114"/>
          <c:y val="0.122549535837962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5298884514435696"/>
          <c:y val="0.18854709456825591"/>
          <c:w val="0.69735958005249343"/>
          <c:h val="0.622419436317499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Tables and Visualizations'!$B$82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'Pivot Tables and Visualizations'!$A$83:$A$86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'Pivot Tables and Visualizations'!$B$83:$B$86</c:f>
              <c:numCache>
                <c:formatCode>General</c:formatCode>
                <c:ptCount val="3"/>
                <c:pt idx="0">
                  <c:v>867</c:v>
                </c:pt>
                <c:pt idx="1">
                  <c:v>378</c:v>
                </c:pt>
                <c:pt idx="2">
                  <c:v>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63-4563-841C-402DA596A9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82739231"/>
        <c:axId val="1482732751"/>
      </c:barChart>
      <c:catAx>
        <c:axId val="14827392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State</a:t>
                </a:r>
              </a:p>
            </c:rich>
          </c:tx>
          <c:layout>
            <c:manualLayout>
              <c:xMode val="edge"/>
              <c:yMode val="edge"/>
              <c:x val="0.46090463692038497"/>
              <c:y val="0.901205890930300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732751"/>
        <c:crosses val="autoZero"/>
        <c:auto val="1"/>
        <c:lblAlgn val="ctr"/>
        <c:lblOffset val="100"/>
        <c:noMultiLvlLbl val="0"/>
      </c:catAx>
      <c:valAx>
        <c:axId val="1482732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Number of Customers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739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[KPMG_MODULE_2_Solution.xlsx]Pivot Tables and Visualizations!PivotTable10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Total Profit by</a:t>
            </a:r>
            <a:r>
              <a:rPr lang="en-US" sz="1200" baseline="0"/>
              <a:t> Age Group</a:t>
            </a:r>
            <a:endParaRPr lang="en-US" sz="1200"/>
          </a:p>
        </c:rich>
      </c:tx>
      <c:layout>
        <c:manualLayout>
          <c:xMode val="edge"/>
          <c:yMode val="edge"/>
          <c:x val="0.25677777777777777"/>
          <c:y val="4.52755905511811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</c:pivotFmt>
    </c:pivotFmts>
    <c:plotArea>
      <c:layout>
        <c:manualLayout>
          <c:layoutTarget val="inner"/>
          <c:xMode val="edge"/>
          <c:yMode val="edge"/>
          <c:x val="0.13908595800524934"/>
          <c:y val="0.12020632837561972"/>
          <c:w val="0.67060826771653548"/>
          <c:h val="0.70464931466899983"/>
        </c:manualLayout>
      </c:layout>
      <c:lineChart>
        <c:grouping val="standard"/>
        <c:varyColors val="0"/>
        <c:ser>
          <c:idx val="0"/>
          <c:order val="0"/>
          <c:tx>
            <c:strRef>
              <c:f>'Pivot Tables and Visualizations'!$B$105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marker>
          <c:cat>
            <c:strRef>
              <c:f>'Pivot Tables and Visualizations'!$A$106:$A$114</c:f>
              <c:strCache>
                <c:ptCount val="8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70-79</c:v>
                </c:pt>
                <c:pt idx="6">
                  <c:v>80-89</c:v>
                </c:pt>
                <c:pt idx="7">
                  <c:v>90-99</c:v>
                </c:pt>
              </c:strCache>
            </c:strRef>
          </c:cat>
          <c:val>
            <c:numRef>
              <c:f>'Pivot Tables and Visualizations'!$B$106:$B$114</c:f>
              <c:numCache>
                <c:formatCode>General</c:formatCode>
                <c:ptCount val="8"/>
                <c:pt idx="0">
                  <c:v>177</c:v>
                </c:pt>
                <c:pt idx="1">
                  <c:v>211</c:v>
                </c:pt>
                <c:pt idx="2">
                  <c:v>408</c:v>
                </c:pt>
                <c:pt idx="3">
                  <c:v>200</c:v>
                </c:pt>
                <c:pt idx="4">
                  <c:v>196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F6-44F6-91A4-E0D1FDDCE8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>
              <a:solidFill>
                <a:schemeClr val="lt1">
                  <a:lumMod val="95000"/>
                  <a:alpha val="54000"/>
                </a:schemeClr>
              </a:solidFill>
              <a:prstDash val="dash"/>
            </a:ln>
            <a:effectLst/>
          </c:spPr>
        </c:hiLowLines>
        <c:marker val="1"/>
        <c:smooth val="0"/>
        <c:axId val="1363510079"/>
        <c:axId val="1363520015"/>
      </c:lineChart>
      <c:catAx>
        <c:axId val="1363510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Age GROUP</a:t>
                </a:r>
              </a:p>
            </c:rich>
          </c:tx>
          <c:layout>
            <c:manualLayout>
              <c:xMode val="edge"/>
              <c:yMode val="edge"/>
              <c:x val="0.429167760279965"/>
              <c:y val="0.910465150189559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3520015"/>
        <c:crosses val="autoZero"/>
        <c:auto val="1"/>
        <c:lblAlgn val="ctr"/>
        <c:lblOffset val="100"/>
        <c:noMultiLvlLbl val="0"/>
      </c:catAx>
      <c:valAx>
        <c:axId val="136352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TOTAL PROFIT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3510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[KPMG_MODULE_2_Solution.xlsx]Pivot Tables and Visualizations!PivotTable11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Customer Distribution by Gender</a:t>
            </a:r>
          </a:p>
        </c:rich>
      </c:tx>
      <c:layout>
        <c:manualLayout>
          <c:xMode val="edge"/>
          <c:yMode val="edge"/>
          <c:x val="0.20231239328917711"/>
          <c:y val="3.39941285293160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11323032067117653"/>
          <c:y val="0.1146792620791493"/>
          <c:w val="0.64799315238427835"/>
          <c:h val="0.77518459186644562"/>
        </c:manualLayout>
      </c:layout>
      <c:doughnutChart>
        <c:varyColors val="1"/>
        <c:ser>
          <c:idx val="0"/>
          <c:order val="0"/>
          <c:tx>
            <c:strRef>
              <c:f>'Pivot Tables and Visualizations'!$B$123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027-4F2C-AD85-72512950A0E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027-4F2C-AD85-72512950A0E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027-4F2C-AD85-72512950A0E2}"/>
              </c:ext>
            </c:extLst>
          </c:dPt>
          <c:cat>
            <c:strRef>
              <c:f>'Pivot Tables and Visualizations'!$A$124:$A$127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'Pivot Tables and Visualizations'!$B$124:$B$127</c:f>
              <c:numCache>
                <c:formatCode>General</c:formatCode>
                <c:ptCount val="3"/>
                <c:pt idx="0">
                  <c:v>856</c:v>
                </c:pt>
                <c:pt idx="1">
                  <c:v>797</c:v>
                </c:pt>
                <c:pt idx="2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027-4F2C-AD85-72512950A0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00872190223952"/>
          <c:y val="0.38852108185782336"/>
          <c:w val="0.20610301181641416"/>
          <c:h val="0.307349658198541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4324-3C92-4498-8EF3-034B2775E451}" type="datetimeFigureOut">
              <a:rPr lang="en-AU" smtClean="0"/>
              <a:t>13/08/2023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9EB-D100-4ECC-8BD9-19B3DB82E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289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4324-3C92-4498-8EF3-034B2775E451}" type="datetimeFigureOut">
              <a:rPr lang="en-AU" smtClean="0"/>
              <a:t>13/08/2023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9EB-D100-4ECC-8BD9-19B3DB82E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22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4324-3C92-4498-8EF3-034B2775E451}" type="datetimeFigureOut">
              <a:rPr lang="en-AU" smtClean="0"/>
              <a:t>13/08/2023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9EB-D100-4ECC-8BD9-19B3DB82E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365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35301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4324-3C92-4498-8EF3-034B2775E451}" type="datetimeFigureOut">
              <a:rPr lang="en-AU" smtClean="0"/>
              <a:t>13/08/2023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9EB-D100-4ECC-8BD9-19B3DB82E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114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4324-3C92-4498-8EF3-034B2775E451}" type="datetimeFigureOut">
              <a:rPr lang="en-AU" smtClean="0"/>
              <a:t>13/08/2023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9EB-D100-4ECC-8BD9-19B3DB82E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33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4324-3C92-4498-8EF3-034B2775E451}" type="datetimeFigureOut">
              <a:rPr lang="en-AU" smtClean="0"/>
              <a:t>13/08/2023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9EB-D100-4ECC-8BD9-19B3DB82E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01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4324-3C92-4498-8EF3-034B2775E451}" type="datetimeFigureOut">
              <a:rPr lang="en-AU" smtClean="0"/>
              <a:t>13/08/2023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9EB-D100-4ECC-8BD9-19B3DB82E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25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4324-3C92-4498-8EF3-034B2775E451}" type="datetimeFigureOut">
              <a:rPr lang="en-AU" smtClean="0"/>
              <a:t>13/08/2023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9EB-D100-4ECC-8BD9-19B3DB82E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99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4324-3C92-4498-8EF3-034B2775E451}" type="datetimeFigureOut">
              <a:rPr lang="en-AU" smtClean="0"/>
              <a:t>13/08/2023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9EB-D100-4ECC-8BD9-19B3DB82E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782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4324-3C92-4498-8EF3-034B2775E451}" type="datetimeFigureOut">
              <a:rPr lang="en-AU" smtClean="0"/>
              <a:t>13/08/2023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9EB-D100-4ECC-8BD9-19B3DB82E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77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4324-3C92-4498-8EF3-034B2775E451}" type="datetimeFigureOut">
              <a:rPr lang="en-AU" smtClean="0"/>
              <a:t>13/08/2023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29EB-D100-4ECC-8BD9-19B3DB82E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372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84324-3C92-4498-8EF3-034B2775E451}" type="datetimeFigureOut">
              <a:rPr lang="en-AU" smtClean="0"/>
              <a:t>13/08/2023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829EB-D100-4ECC-8BD9-19B3DB82E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40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1"/>
            <a:ext cx="12217601" cy="686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10" name="Shape 55"/>
          <p:cNvSpPr/>
          <p:nvPr/>
        </p:nvSpPr>
        <p:spPr>
          <a:xfrm>
            <a:off x="717199" y="2526900"/>
            <a:ext cx="5270803" cy="1682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sz="4667"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717199" y="4420634"/>
            <a:ext cx="9740593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2667" dirty="0" smtClean="0"/>
              <a:t>Data Analytics Approach for </a:t>
            </a:r>
            <a:r>
              <a:rPr lang="en-US" sz="2667" dirty="0"/>
              <a:t>Targeted Customer Engagement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8800" y="1700699"/>
            <a:ext cx="2643067" cy="318268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717200" y="5099003"/>
            <a:ext cx="8332800" cy="49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AU" sz="1600" dirty="0"/>
              <a:t>Data Analytics </a:t>
            </a:r>
            <a:r>
              <a:rPr lang="en-AU" sz="1600" dirty="0"/>
              <a:t>Division –</a:t>
            </a:r>
            <a:r>
              <a:rPr sz="1600" dirty="0"/>
              <a:t> </a:t>
            </a:r>
            <a:r>
              <a:rPr lang="en-US" sz="1600" dirty="0"/>
              <a:t>Rasmo </a:t>
            </a:r>
            <a:r>
              <a:rPr lang="en-US" sz="1600" dirty="0" err="1"/>
              <a:t>Wanyama</a:t>
            </a:r>
            <a:r>
              <a:rPr lang="en-US" sz="1600" dirty="0"/>
              <a:t> </a:t>
            </a:r>
            <a:r>
              <a:rPr sz="1600" dirty="0"/>
              <a:t>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</a:t>
            </a:r>
            <a:r>
              <a:rPr sz="667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266715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62" name="Shape 114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/>
              <a:t>Appendix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</a:t>
            </a:r>
            <a:r>
              <a:rPr sz="667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7561955"/>
              </p:ext>
            </p:extLst>
          </p:nvPr>
        </p:nvGraphicFramePr>
        <p:xfrm>
          <a:off x="6274676" y="1575775"/>
          <a:ext cx="5570482" cy="3067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/>
          <p:cNvSpPr/>
          <p:nvPr/>
        </p:nvSpPr>
        <p:spPr>
          <a:xfrm>
            <a:off x="388883" y="4874450"/>
            <a:ext cx="54653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3. Total Profit by Age Group</a:t>
            </a:r>
            <a:endParaRPr lang="en-US" sz="1400" b="0" i="0" dirty="0" smtClean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400" b="0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The age group 40-49 generates the highest total profit, closely followed by the age group 30-39.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400" b="0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Older age groups (70-99) contribute significantly less profit, indicating a potential focus on marketing strategies to engage these age groups.</a:t>
            </a:r>
            <a:endParaRPr lang="en-US" sz="1400" b="0" i="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512906"/>
              </p:ext>
            </p:extLst>
          </p:nvPr>
        </p:nvGraphicFramePr>
        <p:xfrm>
          <a:off x="388883" y="1575774"/>
          <a:ext cx="5465378" cy="3067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274675" y="4874451"/>
            <a:ext cx="55704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4. Total Purchases by Car Ownership Status</a:t>
            </a:r>
            <a:endParaRPr lang="en-US" sz="1400" b="0" i="0" dirty="0" smtClean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1" indent="-285750" algn="just">
              <a:buFont typeface="Arial" panose="020B0604020202020204" pitchFamily="34" charset="0"/>
              <a:buChar char="•"/>
            </a:pPr>
            <a:r>
              <a:rPr lang="en-US" sz="1400" b="0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Customers who own a car have slightly higher counts of past bike-related purchases compared to customers who do not own a car.</a:t>
            </a:r>
          </a:p>
          <a:p>
            <a:pPr lvl="1" indent="-285750" algn="just">
              <a:buFont typeface="Arial" panose="020B0604020202020204" pitchFamily="34" charset="0"/>
              <a:buChar char="•"/>
            </a:pPr>
            <a:r>
              <a:rPr lang="en-US" sz="1400" b="0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This suggests that car ownership may not be a significant factor influencing bike-related purchases.</a:t>
            </a:r>
            <a:endParaRPr lang="en-US" sz="1400" b="0" i="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0670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62" name="Shape 114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/>
              <a:t>Appendix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</a:t>
            </a:r>
            <a:r>
              <a:rPr sz="667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0558073"/>
              </p:ext>
            </p:extLst>
          </p:nvPr>
        </p:nvGraphicFramePr>
        <p:xfrm>
          <a:off x="273367" y="1713594"/>
          <a:ext cx="5170992" cy="3086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077561"/>
              </p:ext>
            </p:extLst>
          </p:nvPr>
        </p:nvGraphicFramePr>
        <p:xfrm>
          <a:off x="6537434" y="1713594"/>
          <a:ext cx="4960883" cy="3086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273367" y="4950106"/>
            <a:ext cx="517099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5. Customer Distribution by State</a:t>
            </a:r>
            <a:endParaRPr lang="en-US" sz="1400" b="0" i="0" dirty="0" smtClean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1" indent="-285750" algn="just">
              <a:buFont typeface="Arial" panose="020B0604020202020204" pitchFamily="34" charset="0"/>
              <a:buChar char="•"/>
            </a:pPr>
            <a:r>
              <a:rPr lang="en-US" sz="1400" b="0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New South Wales (NSW) has the highest count of customers, followed by Victoria (VIC) and Queensland (QLD).</a:t>
            </a:r>
          </a:p>
          <a:p>
            <a:pPr lvl="1" indent="-285750" algn="just">
              <a:buFont typeface="Arial" panose="020B0604020202020204" pitchFamily="34" charset="0"/>
              <a:buChar char="•"/>
            </a:pPr>
            <a:r>
              <a:rPr lang="en-US" sz="1400" b="0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The distribution of customers across states is not proportional, indicating potential opportunities for targeted marketing in certain regions.</a:t>
            </a:r>
            <a:endParaRPr lang="en-US" sz="1400" b="0" i="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37434" y="4950106"/>
            <a:ext cx="49608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6. Total Profit by Age Group</a:t>
            </a:r>
            <a:endParaRPr lang="en-US" sz="14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The 40-49 is the most profitable age group followed by 30-39, 50-59 and lastly 20-29.</a:t>
            </a:r>
          </a:p>
        </p:txBody>
      </p:sp>
    </p:spTree>
    <p:extLst>
      <p:ext uri="{BB962C8B-B14F-4D97-AF65-F5344CB8AC3E}">
        <p14:creationId xmlns:p14="http://schemas.microsoft.com/office/powerpoint/2010/main" val="195676227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62" name="Shape 114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/>
              <a:t>Appendix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</a:t>
            </a:r>
            <a:r>
              <a:rPr sz="667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9188834"/>
              </p:ext>
            </p:extLst>
          </p:nvPr>
        </p:nvGraphicFramePr>
        <p:xfrm>
          <a:off x="3582153" y="1349493"/>
          <a:ext cx="4614041" cy="379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/>
          <p:cNvSpPr/>
          <p:nvPr/>
        </p:nvSpPr>
        <p:spPr>
          <a:xfrm>
            <a:off x="1385491" y="5397620"/>
            <a:ext cx="900736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7. </a:t>
            </a:r>
            <a:r>
              <a:rPr lang="en-US" sz="1400" b="1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Customer Distribution by Gender</a:t>
            </a:r>
            <a:endParaRPr lang="en-US" sz="1400" b="0" i="0" dirty="0" smtClean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0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The majority of customers are identified as female, followed by male. A smaller number of customers have an unspecified gender ("U").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0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Targeted marketing efforts can be tailored to different genders to improve engagement and conversion.</a:t>
            </a:r>
            <a:endParaRPr lang="en-US" sz="1400" b="0" i="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4138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49" name="Shape 98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2667" dirty="0" smtClean="0"/>
              <a:t>Disclaimer</a:t>
            </a:r>
            <a:endParaRPr sz="2667" dirty="0"/>
          </a:p>
        </p:txBody>
      </p:sp>
      <p:sp>
        <p:nvSpPr>
          <p:cNvPr id="150" name="Shape 99"/>
          <p:cNvSpPr/>
          <p:nvPr/>
        </p:nvSpPr>
        <p:spPr>
          <a:xfrm>
            <a:off x="273367" y="1444399"/>
            <a:ext cx="11420800" cy="68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667" dirty="0" smtClean="0"/>
              <a:t>Note:</a:t>
            </a:r>
            <a:endParaRPr sz="2667" dirty="0"/>
          </a:p>
        </p:txBody>
      </p:sp>
      <p:sp>
        <p:nvSpPr>
          <p:cNvPr id="151" name="Shape 100"/>
          <p:cNvSpPr/>
          <p:nvPr/>
        </p:nvSpPr>
        <p:spPr>
          <a:xfrm>
            <a:off x="273367" y="2483244"/>
            <a:ext cx="10962192" cy="95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000" dirty="0"/>
              <a:t>Note: The data and information in this presentation are based on a hypothetical situation and client. This document is intended for KPMG Virtual Internship purposes only.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</a:t>
            </a:r>
            <a:r>
              <a:rPr sz="667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62940055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17" name="Shape 64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458499" y="1614933"/>
            <a:ext cx="7279203" cy="2134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609585" indent="-474121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667" dirty="0"/>
              <a:t>Introduction</a:t>
            </a:r>
          </a:p>
          <a:p>
            <a:pPr marL="609585" indent="-474121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667" dirty="0"/>
              <a:t>Data Exploration</a:t>
            </a:r>
          </a:p>
          <a:p>
            <a:pPr marL="609585" indent="-474121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667" dirty="0"/>
              <a:t>Model Development</a:t>
            </a:r>
          </a:p>
          <a:p>
            <a:pPr marL="609585" indent="-474121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667"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</a:t>
            </a:r>
            <a:r>
              <a:rPr sz="667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340674279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22" name="Shape 71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73367" y="1391850"/>
            <a:ext cx="6196667" cy="718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667" dirty="0"/>
              <a:t>Business Understanding</a:t>
            </a:r>
            <a:endParaRPr sz="2667" dirty="0"/>
          </a:p>
        </p:txBody>
      </p:sp>
      <p:sp>
        <p:nvSpPr>
          <p:cNvPr id="124" name="Shape 73"/>
          <p:cNvSpPr/>
          <p:nvPr/>
        </p:nvSpPr>
        <p:spPr>
          <a:xfrm>
            <a:off x="273366" y="2110018"/>
            <a:ext cx="6043350" cy="4431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80990" indent="-38099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Sprocket Central Pty Ltd: 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A specialized company renowned for selling high-quality bikes and accessories</a:t>
            </a:r>
            <a:r>
              <a:rPr lang="en-US" sz="1600" dirty="0" smtClean="0"/>
              <a:t>.</a:t>
            </a:r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marL="380990" indent="-38099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Leveraging Data Analytics: 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Our mission is to harness data analytics to strategically allocate resources for targeted marketing.</a:t>
            </a:r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marL="380990" indent="-38099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Unveiling Hidden Insights: 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By analyzing demographics and attributes of a new list of 1000 potential customers, we aim to uncover concealed patterns, trends, and behaviors</a:t>
            </a:r>
            <a:r>
              <a:rPr lang="en-US" sz="1600" dirty="0" smtClean="0"/>
              <a:t>.</a:t>
            </a:r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marL="380990" indent="-38099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Identifying High-Value Customers: 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Our focus is on identifying and targeting high-value customers, propelling Sprocket Central's marketing strategy to new heights.</a:t>
            </a:r>
            <a:endParaRPr sz="160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</a:t>
            </a:r>
            <a:r>
              <a:rPr sz="667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5" name="Shape 81"/>
          <p:cNvSpPr/>
          <p:nvPr/>
        </p:nvSpPr>
        <p:spPr>
          <a:xfrm>
            <a:off x="6470035" y="1391851"/>
            <a:ext cx="5587740" cy="1095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/>
              <a:t>Exploring Customer Demographics for Insights.</a:t>
            </a:r>
          </a:p>
        </p:txBody>
      </p:sp>
      <p:sp>
        <p:nvSpPr>
          <p:cNvPr id="17" name="Shape 73"/>
          <p:cNvSpPr/>
          <p:nvPr/>
        </p:nvSpPr>
        <p:spPr>
          <a:xfrm>
            <a:off x="6470034" y="2477279"/>
            <a:ext cx="5587741" cy="3927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US" sz="1600" dirty="0">
                <a:latin typeface="Söhne"/>
              </a:rPr>
              <a:t>To</a:t>
            </a:r>
            <a:r>
              <a:rPr lang="en-US" sz="1600" b="1" dirty="0">
                <a:latin typeface="Söhne"/>
              </a:rPr>
              <a:t> </a:t>
            </a:r>
            <a:r>
              <a:rPr lang="en-US" sz="1600" dirty="0"/>
              <a:t>Understand the distributions and trends within the customer demographic data to identify potential opportunities, we will analyze:</a:t>
            </a:r>
          </a:p>
          <a:p>
            <a:pPr algn="just"/>
            <a:endParaRPr lang="en-US" sz="1600" dirty="0"/>
          </a:p>
          <a:p>
            <a:pPr marL="228594" indent="-228594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Total Purchases by Age Group, Car Ownership Status, Gender, Wealth Segments, and Customer Profile over the last 3 years.</a:t>
            </a:r>
          </a:p>
          <a:p>
            <a:pPr algn="just"/>
            <a:endParaRPr lang="en-US" sz="1600" dirty="0">
              <a:latin typeface="Söhne"/>
            </a:endParaRPr>
          </a:p>
          <a:p>
            <a:pPr marL="228594" indent="-228594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The distribution of Total Profit across different Age Groups, Job Industry Categories, and Gender.</a:t>
            </a:r>
          </a:p>
          <a:p>
            <a:pPr algn="just"/>
            <a:endParaRPr lang="en-US" sz="1600" dirty="0">
              <a:latin typeface="Söhne"/>
            </a:endParaRPr>
          </a:p>
          <a:p>
            <a:pPr marL="228594" indent="-228594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The geographic distribution of Customers based on their respective States.</a:t>
            </a:r>
          </a:p>
        </p:txBody>
      </p:sp>
    </p:spTree>
    <p:extLst>
      <p:ext uri="{BB962C8B-B14F-4D97-AF65-F5344CB8AC3E}">
        <p14:creationId xmlns:p14="http://schemas.microsoft.com/office/powerpoint/2010/main" val="22893010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31" name="Shape 80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5733247" y="4196155"/>
            <a:ext cx="6027405" cy="2299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Identify potential </a:t>
            </a:r>
            <a:r>
              <a:rPr lang="en-US" sz="1600" dirty="0"/>
              <a:t>opportunities and trends within the customer demographic </a:t>
            </a:r>
            <a:r>
              <a:rPr lang="en-US" sz="1600" dirty="0" smtClean="0"/>
              <a:t>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Formulate </a:t>
            </a:r>
            <a:r>
              <a:rPr lang="en-US" sz="1600" dirty="0"/>
              <a:t>initial insights that will guide subsequent phases of </a:t>
            </a:r>
            <a:r>
              <a:rPr lang="en-US" sz="1600" dirty="0" smtClean="0"/>
              <a:t>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Lay </a:t>
            </a:r>
            <a:r>
              <a:rPr lang="en-US" sz="1600" dirty="0"/>
              <a:t>the foundation for informed decision-making and targeted marketing </a:t>
            </a:r>
            <a:r>
              <a:rPr lang="en-US" sz="1600" dirty="0" smtClean="0"/>
              <a:t>strategies.</a:t>
            </a:r>
            <a:endParaRPr lang="en-US" sz="16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</a:t>
            </a:r>
            <a:r>
              <a:rPr sz="667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5" name="Shape 81"/>
          <p:cNvSpPr/>
          <p:nvPr/>
        </p:nvSpPr>
        <p:spPr>
          <a:xfrm>
            <a:off x="273367" y="3772292"/>
            <a:ext cx="5459881" cy="51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b. Data 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Transformations: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5805" y="1624734"/>
            <a:ext cx="52336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Understand data distributions through descriptive statistics (means, medians, standard deviations, ranges).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Visualize key variable distributions with histograms, box plots, and scatter plots to identify patterns and outliers.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Gain initial insights to guide subsequent analysis phases.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33247" y="1282019"/>
            <a:ext cx="63742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c. Uncovering Patterns and Trends: Data Distribution Analysis through Univariate and Bivariate Analysis.</a:t>
            </a:r>
            <a:endParaRPr lang="en-US" sz="1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33247" y="3852376"/>
            <a:ext cx="44193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Charting the Course for Strategic Insights</a:t>
            </a:r>
            <a:endParaRPr lang="en-US" sz="1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44181" y="1815575"/>
            <a:ext cx="594998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Visualize the distribution of total purchases by age group, car ownership status, gender, wealth segments, and customer profile.</a:t>
            </a:r>
          </a:p>
          <a:p>
            <a:pPr algn="just"/>
            <a:endParaRPr lang="en-US" sz="10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Examine the distribution of total profit by age group, job industry category, and gender.</a:t>
            </a:r>
          </a:p>
          <a:p>
            <a:pPr algn="just"/>
            <a:endParaRPr lang="en-US" sz="10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Analyze the distribution of customers by state</a:t>
            </a:r>
            <a:endParaRPr lang="en-US" sz="16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5805" y="1256743"/>
            <a:ext cx="3716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a. Exploratory Data Analysis (EDA):</a:t>
            </a:r>
            <a:endParaRPr lang="en-US" sz="16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7200" y="4232343"/>
            <a:ext cx="523363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Handle the data quality issues Identified during data quality assessment based on the earlier  provided recommendations. Such as: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Handle missing values using techniques like imputation or exclusion while considering data quality and sample size.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Transforming Data to The Correct Format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Generate missing columns</a:t>
            </a:r>
            <a:endParaRPr lang="en-US" sz="16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2768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31" name="Shape 80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73366" y="1729660"/>
            <a:ext cx="3457806" cy="529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Preparing for RMF Analysis: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</a:t>
            </a:r>
            <a:r>
              <a:rPr sz="667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73366" y="2170548"/>
            <a:ext cx="62535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Open Sans" pitchFamily="2" charset="0"/>
                <a:cs typeface="Arial" panose="020B0604020202020204" pitchFamily="34" charset="0"/>
              </a:rPr>
              <a:t>Transform the data to get it ready for </a:t>
            </a:r>
            <a:r>
              <a:rPr lang="en-US" sz="1600" dirty="0" err="1" smtClean="0">
                <a:latin typeface="Arial" panose="020B0604020202020204" pitchFamily="34" charset="0"/>
                <a:ea typeface="Open Sans" pitchFamily="2" charset="0"/>
                <a:cs typeface="Arial" panose="020B0604020202020204" pitchFamily="34" charset="0"/>
              </a:rPr>
              <a:t>Recency</a:t>
            </a:r>
            <a:r>
              <a:rPr lang="en-US" sz="1600" dirty="0" smtClean="0">
                <a:latin typeface="Arial" panose="020B0604020202020204" pitchFamily="34" charset="0"/>
                <a:ea typeface="Open Sans" pitchFamily="2" charset="0"/>
                <a:cs typeface="Arial" panose="020B0604020202020204" pitchFamily="34" charset="0"/>
              </a:rPr>
              <a:t>, Monetary, Frequency (RMF) analysis. This helps us understand customer behavior better.</a:t>
            </a:r>
          </a:p>
        </p:txBody>
      </p:sp>
      <p:sp>
        <p:nvSpPr>
          <p:cNvPr id="15" name="Shape 81"/>
          <p:cNvSpPr/>
          <p:nvPr/>
        </p:nvSpPr>
        <p:spPr>
          <a:xfrm>
            <a:off x="273366" y="3182654"/>
            <a:ext cx="5044868" cy="529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Recency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Monetary, Frequency (RMF) Analysis: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3366" y="3694227"/>
            <a:ext cx="62535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Open Sans" pitchFamily="2" charset="0"/>
                <a:cs typeface="Arial" panose="020B0604020202020204" pitchFamily="34" charset="0"/>
              </a:rPr>
              <a:t>Dive into RMF analysis to score customers based on how recently they made a purchase, how much they spent, and how often they buy. This will help us segment the customers.</a:t>
            </a:r>
          </a:p>
        </p:txBody>
      </p:sp>
      <p:sp>
        <p:nvSpPr>
          <p:cNvPr id="8" name="Rectangle 7"/>
          <p:cNvSpPr/>
          <p:nvPr/>
        </p:nvSpPr>
        <p:spPr>
          <a:xfrm>
            <a:off x="273367" y="4819813"/>
            <a:ext cx="35629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Segmenting Customers with RMF:</a:t>
            </a:r>
            <a:endParaRPr lang="en-US" sz="1600" b="0" i="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3366" y="5165312"/>
            <a:ext cx="62535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Open Sans" pitchFamily="2" charset="0"/>
                <a:cs typeface="Arial" panose="020B0604020202020204" pitchFamily="34" charset="0"/>
              </a:rPr>
              <a:t>Create a Customer Profile by tallying up the RMF scores. This categorizes customers into different groups: Bronze, Gold, Silver, and Platinum.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 smtClean="0">
              <a:latin typeface="Arial" panose="020B0604020202020204" pitchFamily="34" charset="0"/>
              <a:ea typeface="Open Sans" pitchFamily="2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Open Sans" pitchFamily="2" charset="0"/>
                <a:cs typeface="Arial" panose="020B0604020202020204" pitchFamily="34" charset="0"/>
              </a:rPr>
              <a:t>It's like giving each customer a special tag that shows how valuable they are to the company.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3366" y="1256743"/>
            <a:ext cx="25293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RMF Analysis</a:t>
            </a:r>
            <a:endParaRPr lang="en-US" sz="2800" b="0" i="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068133"/>
              </p:ext>
            </p:extLst>
          </p:nvPr>
        </p:nvGraphicFramePr>
        <p:xfrm>
          <a:off x="6842233" y="3991772"/>
          <a:ext cx="496942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10048" t="4561" b="4813"/>
          <a:stretch/>
        </p:blipFill>
        <p:spPr>
          <a:xfrm>
            <a:off x="6842233" y="1394345"/>
            <a:ext cx="4969423" cy="25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475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40" name="Shape 89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73368" y="1097559"/>
            <a:ext cx="5833565" cy="95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Comprehensive Model Development 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Process:</a:t>
            </a:r>
            <a:endParaRPr lang="en-US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</a:t>
            </a:r>
            <a:r>
              <a:rPr sz="667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367" y="2051624"/>
            <a:ext cx="573855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sz="1600" b="1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Feature Engineering and Data Transformation:</a:t>
            </a:r>
            <a:endParaRPr lang="en-US" sz="1600" b="0" i="0" dirty="0" smtClean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182880" lvl="1" indent="-285750">
              <a:buFont typeface="Arial" panose="020B0604020202020204" pitchFamily="34" charset="0"/>
              <a:buChar char="•"/>
            </a:pPr>
            <a:r>
              <a:rPr lang="en-US" sz="1600" b="0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Identify relevant attributes for in-depth analysis, considering both demographic and behavioral aspects.</a:t>
            </a:r>
          </a:p>
          <a:p>
            <a:pPr marL="182880" lvl="1" indent="-285750">
              <a:buFont typeface="Arial" panose="020B0604020202020204" pitchFamily="34" charset="0"/>
              <a:buChar char="•"/>
            </a:pPr>
            <a:r>
              <a:rPr lang="en-US" sz="1600" b="0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Transform and prepare the data to ensure its suitability for model development.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0" b="0" i="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sz="1600" b="1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Model Building:</a:t>
            </a:r>
            <a:endParaRPr lang="en-US" sz="1600" b="0" i="0" dirty="0" smtClean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182880" lvl="1" indent="-285750">
              <a:buFont typeface="Arial" panose="020B0604020202020204" pitchFamily="34" charset="0"/>
              <a:buChar char="•"/>
            </a:pPr>
            <a:r>
              <a:rPr lang="en-US" sz="1600" b="0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Identify suitable machine learning models for customer segmentation and targeting. </a:t>
            </a:r>
          </a:p>
          <a:p>
            <a:pPr marL="182880" lvl="1" indent="-285750">
              <a:buFont typeface="Arial" panose="020B0604020202020204" pitchFamily="34" charset="0"/>
              <a:buChar char="•"/>
            </a:pPr>
            <a:r>
              <a:rPr lang="en-US" sz="1600" b="0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Consider techniques such as clustering algorithms (e.g., K-means, hierarchical clustering) or classification algorithms (e.g., decision trees, logistic regression).</a:t>
            </a:r>
          </a:p>
          <a:p>
            <a:pPr marL="182880" lvl="1" indent="-285750">
              <a:buFont typeface="Arial" panose="020B0604020202020204" pitchFamily="34" charset="0"/>
              <a:buChar char="•"/>
            </a:pPr>
            <a:r>
              <a:rPr lang="en-US" sz="1600" b="0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Split the labeled dataset into training and validation sets for model training and evaluation.</a:t>
            </a:r>
          </a:p>
          <a:p>
            <a:pPr marL="182880" lvl="1" indent="-285750">
              <a:buFont typeface="Arial" panose="020B0604020202020204" pitchFamily="34" charset="0"/>
              <a:buChar char="•"/>
            </a:pPr>
            <a:r>
              <a:rPr lang="en-US" sz="1600" b="0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Utilize appropriate evaluation metrics (e.g., accuracy, precision, recall) to assess model performance and select the most effective one.</a:t>
            </a:r>
          </a:p>
        </p:txBody>
      </p:sp>
      <p:sp>
        <p:nvSpPr>
          <p:cNvPr id="2" name="Rectangle 1"/>
          <p:cNvSpPr/>
          <p:nvPr/>
        </p:nvSpPr>
        <p:spPr>
          <a:xfrm>
            <a:off x="6101501" y="1222165"/>
            <a:ext cx="594843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d. </a:t>
            </a:r>
            <a:r>
              <a:rPr lang="en-US" sz="1600" b="1" i="0" dirty="0" err="1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Hyperparameter</a:t>
            </a:r>
            <a:r>
              <a:rPr lang="en-US" sz="1600" b="1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tuning and Validation:</a:t>
            </a:r>
          </a:p>
          <a:p>
            <a:pPr marL="182880" lvl="1" indent="-285750">
              <a:buFont typeface="Arial" panose="020B0604020202020204" pitchFamily="34" charset="0"/>
              <a:buChar char="•"/>
            </a:pPr>
            <a:r>
              <a:rPr lang="en-US" sz="1600" b="0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Optimize the selected model by fine-tuning its </a:t>
            </a:r>
            <a:r>
              <a:rPr lang="en-US" sz="1600" b="0" i="0" dirty="0" err="1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hyperparameters</a:t>
            </a:r>
            <a:r>
              <a:rPr lang="en-US" sz="1600" b="0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through techniques like cross-validation and grid search.</a:t>
            </a:r>
          </a:p>
          <a:p>
            <a:pPr marL="182880" lvl="1" indent="-285750">
              <a:buFont typeface="Arial" panose="020B0604020202020204" pitchFamily="34" charset="0"/>
              <a:buChar char="•"/>
            </a:pPr>
            <a:r>
              <a:rPr lang="en-US" sz="1600" b="0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Validate the final model using additional validation data or cross-validation techniques to ensure its generalizability and robustness.</a:t>
            </a:r>
          </a:p>
          <a:p>
            <a:pPr lvl="1"/>
            <a:endParaRPr lang="en-US" sz="1600" b="0" i="0" dirty="0" smtClean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d. </a:t>
            </a:r>
            <a:r>
              <a:rPr lang="en-US" sz="1600" b="1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Strategic Insights and Targeted Marketing:</a:t>
            </a:r>
          </a:p>
          <a:p>
            <a:pPr marL="182880" indent="-285750">
              <a:buFont typeface="Arial" panose="020B0604020202020204" pitchFamily="34" charset="0"/>
              <a:buChar char="•"/>
            </a:pPr>
            <a:r>
              <a:rPr lang="en-US" sz="1600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Extract actionable insights from model results to understand customer segments and their behaviors.</a:t>
            </a:r>
          </a:p>
          <a:p>
            <a:pPr marL="182880" indent="-285750">
              <a:buFont typeface="Arial" panose="020B0604020202020204" pitchFamily="34" charset="0"/>
              <a:buChar char="•"/>
            </a:pPr>
            <a:r>
              <a:rPr lang="en-US" sz="1600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Develop tailored marketing strategies for each customer segment based on predictive modeling.</a:t>
            </a:r>
          </a:p>
          <a:p>
            <a:endParaRPr lang="en-US" sz="1600" i="0" dirty="0" smtClean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1600" b="1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e. Collaboration and Reporting:</a:t>
            </a:r>
          </a:p>
          <a:p>
            <a:pPr marL="182880" indent="-285750">
              <a:buFont typeface="Arial" panose="020B0604020202020204" pitchFamily="34" charset="0"/>
              <a:buChar char="•"/>
            </a:pPr>
            <a:r>
              <a:rPr lang="en-US" sz="1600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Collaborate closely with stakeholders to ensure alignment with business goals and objectives.</a:t>
            </a:r>
          </a:p>
          <a:p>
            <a:pPr marL="182880" indent="-285750">
              <a:buFont typeface="Arial" panose="020B0604020202020204" pitchFamily="34" charset="0"/>
              <a:buChar char="•"/>
            </a:pPr>
            <a:r>
              <a:rPr lang="en-US" sz="1600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Gather additional insights and feedback to enhance the quality of recommendations.</a:t>
            </a:r>
          </a:p>
          <a:p>
            <a:pPr marL="182880" indent="-285750">
              <a:buFont typeface="Arial" panose="020B0604020202020204" pitchFamily="34" charset="0"/>
              <a:buChar char="•"/>
            </a:pPr>
            <a:r>
              <a:rPr lang="en-US" sz="1600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Create comprehensive reports and impactful visualizations for presentation to the client for sign-off.</a:t>
            </a:r>
          </a:p>
        </p:txBody>
      </p:sp>
    </p:spTree>
    <p:extLst>
      <p:ext uri="{BB962C8B-B14F-4D97-AF65-F5344CB8AC3E}">
        <p14:creationId xmlns:p14="http://schemas.microsoft.com/office/powerpoint/2010/main" val="14202493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49" name="Shape 98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73367" y="1097558"/>
            <a:ext cx="11420800" cy="699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800" dirty="0">
                <a:latin typeface="Söhne"/>
              </a:rPr>
              <a:t>Understanding the Results:</a:t>
            </a:r>
            <a:endParaRPr lang="en-US" sz="2800" b="0" dirty="0">
              <a:latin typeface="Söhne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</a:t>
            </a:r>
            <a:r>
              <a:rPr sz="667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Rectangle 1"/>
          <p:cNvSpPr/>
          <p:nvPr/>
        </p:nvSpPr>
        <p:spPr>
          <a:xfrm>
            <a:off x="273367" y="1800633"/>
            <a:ext cx="6096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AutoNum type="alphaLcPeriod"/>
            </a:pPr>
            <a:r>
              <a:rPr lang="en-US" sz="1600" b="1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Interpreting Model Results:</a:t>
            </a:r>
          </a:p>
          <a:p>
            <a:pPr algn="just"/>
            <a:endParaRPr lang="en-US" sz="10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Take a closer look at what our chosen model has uncovered. We'll break down different types of customers and how they can be valuable to the company.</a:t>
            </a:r>
          </a:p>
          <a:p>
            <a:pPr algn="just"/>
            <a:endParaRPr lang="en-US" sz="10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Highlight the groups of customers who spend more and how they're different from the others.</a:t>
            </a:r>
          </a:p>
          <a:p>
            <a:pPr algn="just"/>
            <a:endParaRPr lang="en-US" sz="1000" b="0" i="0" dirty="0" smtClean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just"/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b. </a:t>
            </a:r>
            <a:r>
              <a:rPr lang="en-US" sz="1600" b="1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Reporting and Visualization of the Findings:</a:t>
            </a:r>
          </a:p>
          <a:p>
            <a:pPr algn="just"/>
            <a:endParaRPr lang="en-US" sz="10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Prepare clear and eye-catching visualizations for key insights in the form of an Excel dashboard and a PowerPoint presentation.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Use </a:t>
            </a:r>
            <a:r>
              <a:rPr lang="en-US" sz="1600" b="0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appropriate visualizations such as charts, graphs, and tables to convey key findings, emerging trends, and relevant recommendations.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Articulate the methodology, underpinnings, and scope of our analysis with utmost clarity, while acknowledging the boundaries that shape our insights.</a:t>
            </a:r>
            <a:endParaRPr lang="en-US" sz="1600" b="0" i="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62435" y="1797131"/>
            <a:ext cx="560191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c. </a:t>
            </a:r>
            <a:r>
              <a:rPr lang="en-US" sz="1600" b="1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Strategic Recommendations</a:t>
            </a:r>
          </a:p>
          <a:p>
            <a:pPr algn="just"/>
            <a:endParaRPr lang="en-US" sz="10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Summarize the best ways to approach these new 1000 potential customers based on what we've learned.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0" i="0" dirty="0" smtClean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Point out specific steps the company can take to make the most out of these high-value customers we've identified.</a:t>
            </a:r>
            <a:endParaRPr lang="en-US" sz="1600" b="0" i="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0254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1"/>
            <a:ext cx="12217601" cy="686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58" name="Shape 107"/>
          <p:cNvSpPr/>
          <p:nvPr/>
        </p:nvSpPr>
        <p:spPr>
          <a:xfrm>
            <a:off x="717199" y="2526900"/>
            <a:ext cx="5270803" cy="964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sz="4667"/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</a:t>
            </a:r>
            <a:r>
              <a:rPr sz="667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757317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62" name="Shape 114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/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73367" y="1111533"/>
            <a:ext cx="11420800" cy="718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667" dirty="0" smtClean="0"/>
              <a:t>Some Preliminary Analyses:</a:t>
            </a:r>
            <a:endParaRPr sz="2667"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</a:t>
            </a:r>
            <a:r>
              <a:rPr sz="667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610479"/>
              </p:ext>
            </p:extLst>
          </p:nvPr>
        </p:nvGraphicFramePr>
        <p:xfrm>
          <a:off x="273367" y="1714342"/>
          <a:ext cx="5633447" cy="3046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/>
          <p:cNvSpPr/>
          <p:nvPr/>
        </p:nvSpPr>
        <p:spPr>
          <a:xfrm>
            <a:off x="273367" y="5054109"/>
            <a:ext cx="564438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400" b="1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Total Purchases by Age Group</a:t>
            </a:r>
            <a:endParaRPr lang="en-US" sz="1400" b="0" i="0" dirty="0" smtClean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1" indent="-285750" algn="just">
              <a:buFont typeface="Arial" panose="020B0604020202020204" pitchFamily="34" charset="0"/>
              <a:buChar char="•"/>
            </a:pPr>
            <a:r>
              <a:rPr lang="en-US" sz="1400" b="0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The highest count of past bike-related purchases is in the age group of 40-49, followed closely by the age group of 30-39.</a:t>
            </a:r>
          </a:p>
          <a:p>
            <a:pPr lvl="1" indent="-285750" algn="just">
              <a:buFont typeface="Arial" panose="020B0604020202020204" pitchFamily="34" charset="0"/>
              <a:buChar char="•"/>
            </a:pPr>
            <a:r>
              <a:rPr lang="en-US" sz="1400" b="0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Customers aged 70 and above have significantly fewer purchases, indicating a potential area for targeted marketing to increase engagement among older customers.</a:t>
            </a:r>
          </a:p>
        </p:txBody>
      </p:sp>
      <p:sp>
        <p:nvSpPr>
          <p:cNvPr id="3" name="Rectangle 2"/>
          <p:cNvSpPr/>
          <p:nvPr/>
        </p:nvSpPr>
        <p:spPr>
          <a:xfrm>
            <a:off x="6285186" y="5054109"/>
            <a:ext cx="540898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2. Total Profit by Job Industry Category</a:t>
            </a:r>
            <a:endParaRPr lang="en-US" sz="1400" b="0" i="0" dirty="0" smtClean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400" b="0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The "Manufacturing" job industry category contributes the highest total profit, followed by "Health" and "Financial Services."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400" b="0" i="0" dirty="0" smtClean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"Agriculture" and "Telecommunications" have relatively lower profits, suggesting potential areas for improvement or focused marketing efforts</a:t>
            </a:r>
            <a:endParaRPr lang="en-AU" sz="1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996246"/>
              </p:ext>
            </p:extLst>
          </p:nvPr>
        </p:nvGraphicFramePr>
        <p:xfrm>
          <a:off x="6285186" y="1714342"/>
          <a:ext cx="5408981" cy="3046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922873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E546CACCF8644A96864EB611C8114A" ma:contentTypeVersion="13" ma:contentTypeDescription="Create a new document." ma:contentTypeScope="" ma:versionID="893170663be16e0d35d295795835f6c7">
  <xsd:schema xmlns:xsd="http://www.w3.org/2001/XMLSchema" xmlns:xs="http://www.w3.org/2001/XMLSchema" xmlns:p="http://schemas.microsoft.com/office/2006/metadata/properties" xmlns:ns3="cf8c6f4a-cd78-4aec-b0db-e1fad3602306" xmlns:ns4="a191bb22-8ebd-40c2-aaed-ab465e11b6e8" targetNamespace="http://schemas.microsoft.com/office/2006/metadata/properties" ma:root="true" ma:fieldsID="031153559129b5cfc8794472c2022a27" ns3:_="" ns4:_="">
    <xsd:import namespace="cf8c6f4a-cd78-4aec-b0db-e1fad3602306"/>
    <xsd:import namespace="a191bb22-8ebd-40c2-aaed-ab465e11b6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c6f4a-cd78-4aec-b0db-e1fad36023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91bb22-8ebd-40c2-aaed-ab465e11b6e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f8c6f4a-cd78-4aec-b0db-e1fad3602306" xsi:nil="true"/>
  </documentManagement>
</p:properties>
</file>

<file path=customXml/itemProps1.xml><?xml version="1.0" encoding="utf-8"?>
<ds:datastoreItem xmlns:ds="http://schemas.openxmlformats.org/officeDocument/2006/customXml" ds:itemID="{744D7483-9C54-402F-9F97-D827900D37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8c6f4a-cd78-4aec-b0db-e1fad3602306"/>
    <ds:schemaRef ds:uri="a191bb22-8ebd-40c2-aaed-ab465e11b6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B635D9-6EDE-4DF1-B689-C76352C69B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CAE962-DBE0-4063-9695-95AF74F11220}">
  <ds:schemaRefs>
    <ds:schemaRef ds:uri="http://schemas.openxmlformats.org/package/2006/metadata/core-properties"/>
    <ds:schemaRef ds:uri="a191bb22-8ebd-40c2-aaed-ab465e11b6e8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cf8c6f4a-cd78-4aec-b0db-e1fad3602306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1793</Words>
  <Application>Microsoft Office PowerPoint</Application>
  <PresentationFormat>Widescreen</PresentationFormat>
  <Paragraphs>168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Open Sans Extrabold</vt:lpstr>
      <vt:lpstr>Open Sans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33</cp:revision>
  <cp:lastPrinted>2023-08-13T22:27:42Z</cp:lastPrinted>
  <dcterms:created xsi:type="dcterms:W3CDTF">2023-08-13T19:49:11Z</dcterms:created>
  <dcterms:modified xsi:type="dcterms:W3CDTF">2023-08-13T23:04:56Z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0x0101001EE546CACCF8644A96864EB611C8114A</vt:lpwstr>
  </property>
</Properties>
</file>