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77" r:id="rId6"/>
    <p:sldId id="296" r:id="rId7"/>
    <p:sldId id="297" r:id="rId8"/>
    <p:sldId id="279" r:id="rId9"/>
    <p:sldId id="281" r:id="rId10"/>
    <p:sldId id="298" r:id="rId11"/>
    <p:sldId id="257" r:id="rId12"/>
    <p:sldId id="259" r:id="rId13"/>
    <p:sldId id="292" r:id="rId14"/>
    <p:sldId id="291" r:id="rId15"/>
    <p:sldId id="26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B0009-AAA4-4880-9170-C536BDEC525B}" v="32" dt="2022-07-13T21:13:32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Lacombe" userId="18e242873c662fbd" providerId="LiveId" clId="{D93B0009-AAA4-4880-9170-C536BDEC525B}"/>
    <pc:docChg chg="undo custSel addSld modSld">
      <pc:chgData name="Pedro Lacombe" userId="18e242873c662fbd" providerId="LiveId" clId="{D93B0009-AAA4-4880-9170-C536BDEC525B}" dt="2022-07-13T21:13:51.916" v="171" actId="207"/>
      <pc:docMkLst>
        <pc:docMk/>
      </pc:docMkLst>
      <pc:sldChg chg="modSp mod">
        <pc:chgData name="Pedro Lacombe" userId="18e242873c662fbd" providerId="LiveId" clId="{D93B0009-AAA4-4880-9170-C536BDEC525B}" dt="2022-07-13T21:04:42.351" v="126" actId="20577"/>
        <pc:sldMkLst>
          <pc:docMk/>
          <pc:sldMk cId="3035258944" sldId="256"/>
        </pc:sldMkLst>
        <pc:spChg chg="mod">
          <ac:chgData name="Pedro Lacombe" userId="18e242873c662fbd" providerId="LiveId" clId="{D93B0009-AAA4-4880-9170-C536BDEC525B}" dt="2022-07-13T21:04:42.351" v="126" actId="20577"/>
          <ac:spMkLst>
            <pc:docMk/>
            <pc:sldMk cId="3035258944" sldId="256"/>
            <ac:spMk id="2" creationId="{51B714DF-76B7-88B2-C23B-3D883B8C6501}"/>
          </ac:spMkLst>
        </pc:spChg>
      </pc:sldChg>
      <pc:sldChg chg="modSp mod">
        <pc:chgData name="Pedro Lacombe" userId="18e242873c662fbd" providerId="LiveId" clId="{D93B0009-AAA4-4880-9170-C536BDEC525B}" dt="2022-07-13T21:04:33.297" v="125" actId="20577"/>
        <pc:sldMkLst>
          <pc:docMk/>
          <pc:sldMk cId="1492509535" sldId="259"/>
        </pc:sldMkLst>
        <pc:spChg chg="mod">
          <ac:chgData name="Pedro Lacombe" userId="18e242873c662fbd" providerId="LiveId" clId="{D93B0009-AAA4-4880-9170-C536BDEC525B}" dt="2022-07-13T21:04:33.297" v="125" actId="20577"/>
          <ac:spMkLst>
            <pc:docMk/>
            <pc:sldMk cId="1492509535" sldId="259"/>
            <ac:spMk id="2" creationId="{51B714DF-76B7-88B2-C23B-3D883B8C6501}"/>
          </ac:spMkLst>
        </pc:spChg>
      </pc:sldChg>
      <pc:sldChg chg="modSp mod">
        <pc:chgData name="Pedro Lacombe" userId="18e242873c662fbd" providerId="LiveId" clId="{D93B0009-AAA4-4880-9170-C536BDEC525B}" dt="2022-07-13T21:05:30.802" v="134" actId="207"/>
        <pc:sldMkLst>
          <pc:docMk/>
          <pc:sldMk cId="164700274" sldId="260"/>
        </pc:sldMkLst>
        <pc:spChg chg="mod">
          <ac:chgData name="Pedro Lacombe" userId="18e242873c662fbd" providerId="LiveId" clId="{D93B0009-AAA4-4880-9170-C536BDEC525B}" dt="2022-07-13T21:05:30.802" v="134" actId="207"/>
          <ac:spMkLst>
            <pc:docMk/>
            <pc:sldMk cId="164700274" sldId="260"/>
            <ac:spMk id="3" creationId="{9B5ADE12-198B-D2E3-B00E-1FEB381180B1}"/>
          </ac:spMkLst>
        </pc:spChg>
      </pc:sldChg>
      <pc:sldChg chg="add setBg">
        <pc:chgData name="Pedro Lacombe" userId="18e242873c662fbd" providerId="LiveId" clId="{D93B0009-AAA4-4880-9170-C536BDEC525B}" dt="2022-07-13T21:08:31.158" v="153"/>
        <pc:sldMkLst>
          <pc:docMk/>
          <pc:sldMk cId="669210347" sldId="277"/>
        </pc:sldMkLst>
      </pc:sldChg>
      <pc:sldChg chg="add setBg">
        <pc:chgData name="Pedro Lacombe" userId="18e242873c662fbd" providerId="LiveId" clId="{D93B0009-AAA4-4880-9170-C536BDEC525B}" dt="2022-07-13T21:12:34.815" v="162"/>
        <pc:sldMkLst>
          <pc:docMk/>
          <pc:sldMk cId="265748752" sldId="279"/>
        </pc:sldMkLst>
      </pc:sldChg>
      <pc:sldChg chg="modSp add mod setBg">
        <pc:chgData name="Pedro Lacombe" userId="18e242873c662fbd" providerId="LiveId" clId="{D93B0009-AAA4-4880-9170-C536BDEC525B}" dt="2022-07-13T21:13:46.875" v="169" actId="207"/>
        <pc:sldMkLst>
          <pc:docMk/>
          <pc:sldMk cId="918947445" sldId="281"/>
        </pc:sldMkLst>
        <pc:spChg chg="mod">
          <ac:chgData name="Pedro Lacombe" userId="18e242873c662fbd" providerId="LiveId" clId="{D93B0009-AAA4-4880-9170-C536BDEC525B}" dt="2022-07-13T21:13:46.875" v="169" actId="207"/>
          <ac:spMkLst>
            <pc:docMk/>
            <pc:sldMk cId="918947445" sldId="281"/>
            <ac:spMk id="6" creationId="{AF41FA05-C88B-4E96-928E-E47BF5F81239}"/>
          </ac:spMkLst>
        </pc:spChg>
      </pc:sldChg>
      <pc:sldChg chg="modSp mod">
        <pc:chgData name="Pedro Lacombe" userId="18e242873c662fbd" providerId="LiveId" clId="{D93B0009-AAA4-4880-9170-C536BDEC525B}" dt="2022-07-13T21:04:55.389" v="127" actId="20577"/>
        <pc:sldMkLst>
          <pc:docMk/>
          <pc:sldMk cId="72084661" sldId="291"/>
        </pc:sldMkLst>
        <pc:spChg chg="mod">
          <ac:chgData name="Pedro Lacombe" userId="18e242873c662fbd" providerId="LiveId" clId="{D93B0009-AAA4-4880-9170-C536BDEC525B}" dt="2022-07-13T21:04:55.389" v="127" actId="20577"/>
          <ac:spMkLst>
            <pc:docMk/>
            <pc:sldMk cId="72084661" sldId="291"/>
            <ac:spMk id="2" creationId="{4ABA34B5-C586-43E0-B61D-1BEC835D0040}"/>
          </ac:spMkLst>
        </pc:spChg>
      </pc:sldChg>
      <pc:sldChg chg="addSp modSp mod">
        <pc:chgData name="Pedro Lacombe" userId="18e242873c662fbd" providerId="LiveId" clId="{D93B0009-AAA4-4880-9170-C536BDEC525B}" dt="2022-07-13T21:04:30.334" v="124" actId="20577"/>
        <pc:sldMkLst>
          <pc:docMk/>
          <pc:sldMk cId="1113178531" sldId="292"/>
        </pc:sldMkLst>
        <pc:spChg chg="mod">
          <ac:chgData name="Pedro Lacombe" userId="18e242873c662fbd" providerId="LiveId" clId="{D93B0009-AAA4-4880-9170-C536BDEC525B}" dt="2022-07-13T21:04:30.334" v="124" actId="20577"/>
          <ac:spMkLst>
            <pc:docMk/>
            <pc:sldMk cId="1113178531" sldId="292"/>
            <ac:spMk id="2" creationId="{51B714DF-76B7-88B2-C23B-3D883B8C6501}"/>
          </ac:spMkLst>
        </pc:spChg>
        <pc:spChg chg="mod">
          <ac:chgData name="Pedro Lacombe" userId="18e242873c662fbd" providerId="LiveId" clId="{D93B0009-AAA4-4880-9170-C536BDEC525B}" dt="2022-07-13T21:03:11.759" v="105" actId="20577"/>
          <ac:spMkLst>
            <pc:docMk/>
            <pc:sldMk cId="1113178531" sldId="292"/>
            <ac:spMk id="3" creationId="{9B5ADE12-198B-D2E3-B00E-1FEB381180B1}"/>
          </ac:spMkLst>
        </pc:spChg>
        <pc:spChg chg="add mod">
          <ac:chgData name="Pedro Lacombe" userId="18e242873c662fbd" providerId="LiveId" clId="{D93B0009-AAA4-4880-9170-C536BDEC525B}" dt="2022-07-13T21:02:44.390" v="97" actId="1076"/>
          <ac:spMkLst>
            <pc:docMk/>
            <pc:sldMk cId="1113178531" sldId="292"/>
            <ac:spMk id="4" creationId="{8E84D89F-AB94-2F2B-D1A9-981ABDD96853}"/>
          </ac:spMkLst>
        </pc:spChg>
        <pc:spChg chg="add mod">
          <ac:chgData name="Pedro Lacombe" userId="18e242873c662fbd" providerId="LiveId" clId="{D93B0009-AAA4-4880-9170-C536BDEC525B}" dt="2022-07-13T21:04:14.388" v="123" actId="14100"/>
          <ac:spMkLst>
            <pc:docMk/>
            <pc:sldMk cId="1113178531" sldId="292"/>
            <ac:spMk id="5" creationId="{68FB6FE9-1990-7D51-E09C-A647B9CCFCB8}"/>
          </ac:spMkLst>
        </pc:spChg>
      </pc:sldChg>
      <pc:sldChg chg="add setBg">
        <pc:chgData name="Pedro Lacombe" userId="18e242873c662fbd" providerId="LiveId" clId="{D93B0009-AAA4-4880-9170-C536BDEC525B}" dt="2022-07-13T21:06:58.403" v="138"/>
        <pc:sldMkLst>
          <pc:docMk/>
          <pc:sldMk cId="1648065430" sldId="293"/>
        </pc:sldMkLst>
      </pc:sldChg>
      <pc:sldChg chg="add setBg">
        <pc:chgData name="Pedro Lacombe" userId="18e242873c662fbd" providerId="LiveId" clId="{D93B0009-AAA4-4880-9170-C536BDEC525B}" dt="2022-07-13T21:06:58.403" v="138"/>
        <pc:sldMkLst>
          <pc:docMk/>
          <pc:sldMk cId="2913905186" sldId="294"/>
        </pc:sldMkLst>
      </pc:sldChg>
      <pc:sldChg chg="add setBg">
        <pc:chgData name="Pedro Lacombe" userId="18e242873c662fbd" providerId="LiveId" clId="{D93B0009-AAA4-4880-9170-C536BDEC525B}" dt="2022-07-13T21:07:28.152" v="142"/>
        <pc:sldMkLst>
          <pc:docMk/>
          <pc:sldMk cId="198965219" sldId="295"/>
        </pc:sldMkLst>
      </pc:sldChg>
      <pc:sldChg chg="modSp add mod setBg">
        <pc:chgData name="Pedro Lacombe" userId="18e242873c662fbd" providerId="LiveId" clId="{D93B0009-AAA4-4880-9170-C536BDEC525B}" dt="2022-07-13T21:12:23.108" v="159" actId="1076"/>
        <pc:sldMkLst>
          <pc:docMk/>
          <pc:sldMk cId="383737453" sldId="296"/>
        </pc:sldMkLst>
        <pc:spChg chg="mod">
          <ac:chgData name="Pedro Lacombe" userId="18e242873c662fbd" providerId="LiveId" clId="{D93B0009-AAA4-4880-9170-C536BDEC525B}" dt="2022-07-13T21:12:08.266" v="158" actId="14100"/>
          <ac:spMkLst>
            <pc:docMk/>
            <pc:sldMk cId="383737453" sldId="296"/>
            <ac:spMk id="2" creationId="{4ABA34B5-C586-43E0-B61D-1BEC835D0040}"/>
          </ac:spMkLst>
        </pc:spChg>
        <pc:spChg chg="mod">
          <ac:chgData name="Pedro Lacombe" userId="18e242873c662fbd" providerId="LiveId" clId="{D93B0009-AAA4-4880-9170-C536BDEC525B}" dt="2022-07-13T21:12:23.108" v="159" actId="1076"/>
          <ac:spMkLst>
            <pc:docMk/>
            <pc:sldMk cId="383737453" sldId="296"/>
            <ac:spMk id="3" creationId="{1489C133-1696-46E6-8FFB-2C036C8DB0D7}"/>
          </ac:spMkLst>
        </pc:spChg>
        <pc:spChg chg="mod">
          <ac:chgData name="Pedro Lacombe" userId="18e242873c662fbd" providerId="LiveId" clId="{D93B0009-AAA4-4880-9170-C536BDEC525B}" dt="2022-07-13T21:12:23.108" v="159" actId="1076"/>
          <ac:spMkLst>
            <pc:docMk/>
            <pc:sldMk cId="383737453" sldId="296"/>
            <ac:spMk id="4" creationId="{06D960D3-348C-4BA3-B662-42F577F2EEED}"/>
          </ac:spMkLst>
        </pc:spChg>
        <pc:spChg chg="mod">
          <ac:chgData name="Pedro Lacombe" userId="18e242873c662fbd" providerId="LiveId" clId="{D93B0009-AAA4-4880-9170-C536BDEC525B}" dt="2022-07-13T21:12:23.108" v="159" actId="1076"/>
          <ac:spMkLst>
            <pc:docMk/>
            <pc:sldMk cId="383737453" sldId="296"/>
            <ac:spMk id="5" creationId="{62023E7F-DC83-46FD-A476-35119F5BF9B0}"/>
          </ac:spMkLst>
        </pc:spChg>
        <pc:spChg chg="mod">
          <ac:chgData name="Pedro Lacombe" userId="18e242873c662fbd" providerId="LiveId" clId="{D93B0009-AAA4-4880-9170-C536BDEC525B}" dt="2022-07-13T21:12:23.108" v="159" actId="1076"/>
          <ac:spMkLst>
            <pc:docMk/>
            <pc:sldMk cId="383737453" sldId="296"/>
            <ac:spMk id="7" creationId="{42C35983-1D94-463A-9A75-68B1DD2A864E}"/>
          </ac:spMkLst>
        </pc:spChg>
      </pc:sldChg>
      <pc:sldChg chg="add setBg">
        <pc:chgData name="Pedro Lacombe" userId="18e242873c662fbd" providerId="LiveId" clId="{D93B0009-AAA4-4880-9170-C536BDEC525B}" dt="2022-07-13T21:11:58.361" v="157"/>
        <pc:sldMkLst>
          <pc:docMk/>
          <pc:sldMk cId="1094384997" sldId="297"/>
        </pc:sldMkLst>
      </pc:sldChg>
      <pc:sldChg chg="modSp add mod setBg">
        <pc:chgData name="Pedro Lacombe" userId="18e242873c662fbd" providerId="LiveId" clId="{D93B0009-AAA4-4880-9170-C536BDEC525B}" dt="2022-07-13T21:13:51.916" v="171" actId="207"/>
        <pc:sldMkLst>
          <pc:docMk/>
          <pc:sldMk cId="1256139835" sldId="298"/>
        </pc:sldMkLst>
        <pc:spChg chg="mod">
          <ac:chgData name="Pedro Lacombe" userId="18e242873c662fbd" providerId="LiveId" clId="{D93B0009-AAA4-4880-9170-C536BDEC525B}" dt="2022-07-13T21:13:51.916" v="171" actId="207"/>
          <ac:spMkLst>
            <pc:docMk/>
            <pc:sldMk cId="1256139835" sldId="298"/>
            <ac:spMk id="6" creationId="{AF41FA05-C88B-4E96-928E-E47BF5F812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5490-A315-5EAB-74C3-64B4FF7FF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A939C2-AE1D-0DE8-8546-6E84384B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8B81F-FD65-85FB-1C4A-95DF6E54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313A8-63B2-2A21-57EB-7340C972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56688-29E1-4BF1-2D6F-931924F6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7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6D626-3A4B-CA3D-3E27-5DC2A821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226304-CBB9-232B-91EA-94FFC711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ACB04-97C4-64EA-C30D-1684099E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B81A1-20E8-B49D-93F6-1C665E06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9856A-614B-B9D1-7AC4-93F111AA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0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D94906-8934-38BF-6A2F-E04D16D6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D85A0A-118D-F2E6-518A-54135C4F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49EA1-D597-DE4F-4C57-9B2DA26E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1EAAD-EC3B-EEB7-F6CE-68F312FB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8FAF88-E0B1-830B-426D-B9A2DE4D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525A0-94B7-3519-86C9-8788E22B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CC56C-4A91-F4E1-D0C1-93CF1C12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DD8AE2-52C7-D227-FBD7-174FF6E4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502352-77C8-5382-5918-776D8EB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2DB4D-8E32-32E5-0F8E-72F40A28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28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EADC5-56F4-2B54-C48E-16527B65B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3B2BC2-4274-75F8-4EE7-B961F79A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636C4C-904B-874B-BEA0-819B1D9A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C2CA1C-5088-E1E8-CC0C-95B3AB2C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9C51A-16DE-03C5-7EF8-4845AB26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59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69CDA-10EF-6ED4-EBF2-53EDDA29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A3D56-426A-AD00-F564-F0E0DDAD0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35389B-8DA5-6ACE-1AB5-F5AD83B1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124A74-2AA9-1EB3-03C1-098AC449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EDA21-2BBB-19F5-7086-E10BC456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4C0B8-74E0-C6A7-3CFB-29C225A8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81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6FEB-ECFC-4A06-17F6-FFBF7D06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4125F0-7AFC-1963-8F37-10C6C73F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B4B5A4-83D9-666C-6E80-7846FBFD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5B6B37-2D1D-1426-3C44-C76C00941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6C29D6-2E70-82E8-5898-94AA3FA07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FC254E-DF78-DC1A-137D-6434DBBE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AD2351-DC74-78C4-839C-00610921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B7782A-4A5F-605D-935E-23BA63D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87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A6CF-D123-9501-B248-ED8AE871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7736BC-0C87-0CCB-8DF7-2F96F703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C46A0A-9221-48B7-5A7A-D5A7F040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BB9B6F-CC31-47E4-7082-6180F3EB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3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3744D2-74AA-A5E0-9EEE-E90C98B8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060DD5-9BD4-1ADB-3D15-2A77FCE5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3413EC-C002-A3BC-9BE6-165E2FA8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6F4A6-0586-38A8-0E59-EE1895E5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07D6B-EF0F-3D4A-1271-5FDD40D4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2DBA8F-F503-DACF-EB54-ECAF3EA21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69386-422D-22FA-7652-FF8B4657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8CB965-19FD-24E3-E8FF-0A71CBD4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B0D1D0-6706-2491-BBD4-FDAEF2D0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9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DA374-9598-F21F-323D-9C257054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CCC52D-5045-9E78-D041-0520C2DD2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1228E-9EB0-97C6-C773-8CAC07D90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C18D7A-B0DB-5B3F-A8E9-54BFF9E8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07C6AD-A02D-C438-7EE1-406EE841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ED3B47-F15A-D234-817B-0EA43C67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E2A23A-73C9-3D2D-A7BF-568FABA2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FEEE2E-4587-DD9B-D5AB-00C332DC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4B294-A6DC-705F-0C09-336460E34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1A14-C174-4F38-A081-751D063A86EE}" type="datetimeFigureOut">
              <a:rPr lang="pt-BR" smtClean="0"/>
              <a:t>13/07/2022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EED585-308D-2EBB-9B7C-BFAFEE876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AF90D-8D81-4330-A2D3-9585CFE85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5689-C1ED-47D3-9137-9901779E87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27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714DF-76B7-88B2-C23B-3D883B8C6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62"/>
            <a:ext cx="9144000" cy="2414336"/>
          </a:xfrm>
        </p:spPr>
        <p:txBody>
          <a:bodyPr>
            <a:normAutofit/>
          </a:bodyPr>
          <a:lstStyle/>
          <a:p>
            <a:r>
              <a:rPr lang="pt-BR" sz="8000" dirty="0">
                <a:solidFill>
                  <a:schemeClr val="bg1"/>
                </a:solidFill>
              </a:rPr>
              <a:t>Construindo uma API REST com </a:t>
            </a:r>
            <a:r>
              <a:rPr lang="pt-BR" sz="8000" dirty="0" err="1">
                <a:solidFill>
                  <a:schemeClr val="bg1"/>
                </a:solidFill>
              </a:rPr>
              <a:t>NodeJS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ADE12-198B-D2E3-B00E-1FEB3811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6860"/>
            <a:ext cx="9144000" cy="633078"/>
          </a:xfrm>
        </p:spPr>
        <p:txBody>
          <a:bodyPr>
            <a:normAutofit/>
          </a:bodyPr>
          <a:lstStyle/>
          <a:p>
            <a:r>
              <a:rPr lang="pt-BR" sz="3600" dirty="0" err="1">
                <a:solidFill>
                  <a:schemeClr val="bg1"/>
                </a:solidFill>
              </a:rPr>
              <a:t>Bootcamp</a:t>
            </a:r>
            <a:r>
              <a:rPr lang="pt-BR" sz="3600" dirty="0">
                <a:solidFill>
                  <a:schemeClr val="bg1"/>
                </a:solidFill>
              </a:rPr>
              <a:t> Front-</a:t>
            </a:r>
            <a:r>
              <a:rPr lang="pt-BR" sz="3600" dirty="0" err="1">
                <a:solidFill>
                  <a:schemeClr val="bg1"/>
                </a:solidFill>
              </a:rPr>
              <a:t>End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Engineer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5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Verbos HTTP</a:t>
            </a:r>
            <a:endParaRPr lang="pt-BR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41FA05-C88B-4E96-928E-E47BF5F8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7"/>
            <a:ext cx="10515600" cy="514224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rgbClr val="EA116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PATCH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método PATCH é utilizado para aplicar modificações parciais em um recurso. Normalmente utilizado para editar um recurso sem a necessidade de enviar todos os atributos.</a:t>
            </a:r>
          </a:p>
          <a:p>
            <a:pPr algn="just">
              <a:lnSpc>
                <a:spcPct val="117000"/>
              </a:lnSpc>
              <a:spcAft>
                <a:spcPts val="800"/>
              </a:spcAft>
            </a:pPr>
            <a:r>
              <a:rPr lang="pt-BR" sz="2000" dirty="0">
                <a:solidFill>
                  <a:srgbClr val="EA116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</a:p>
          <a:p>
            <a:pPr lvl="1" algn="just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verbo DELETE é usado para remover um recurso.</a:t>
            </a:r>
          </a:p>
        </p:txBody>
      </p:sp>
    </p:spTree>
    <p:extLst>
      <p:ext uri="{BB962C8B-B14F-4D97-AF65-F5344CB8AC3E}">
        <p14:creationId xmlns:p14="http://schemas.microsoft.com/office/powerpoint/2010/main" val="125613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714DF-76B7-88B2-C23B-3D883B8C6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58" y="339460"/>
            <a:ext cx="9039726" cy="642269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que é uma API?</a:t>
            </a:r>
            <a:endParaRPr lang="pt-BR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ADE12-198B-D2E3-B00E-1FEB3811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58" y="1315453"/>
            <a:ext cx="5638482" cy="4652210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2400" dirty="0" err="1">
                <a:solidFill>
                  <a:srgbClr val="EA116F"/>
                </a:solidFill>
              </a:rPr>
              <a:t>Application</a:t>
            </a:r>
            <a:r>
              <a:rPr lang="pt-BR" dirty="0">
                <a:solidFill>
                  <a:srgbClr val="EA116F"/>
                </a:solidFill>
              </a:rPr>
              <a:t> </a:t>
            </a:r>
            <a:r>
              <a:rPr lang="pt-BR" sz="2400" dirty="0" err="1">
                <a:solidFill>
                  <a:srgbClr val="EA116F"/>
                </a:solidFill>
              </a:rPr>
              <a:t>Programming</a:t>
            </a:r>
            <a:r>
              <a:rPr lang="pt-BR" sz="2400" dirty="0">
                <a:solidFill>
                  <a:srgbClr val="EA116F"/>
                </a:solidFill>
              </a:rPr>
              <a:t> Interface</a:t>
            </a:r>
            <a:r>
              <a:rPr lang="pt-BR" sz="2400" dirty="0">
                <a:solidFill>
                  <a:schemeClr val="bg1"/>
                </a:solidFill>
              </a:rPr>
              <a:t> (</a:t>
            </a:r>
            <a:r>
              <a:rPr lang="pt-BR" dirty="0">
                <a:solidFill>
                  <a:schemeClr val="bg1"/>
                </a:solidFill>
              </a:rPr>
              <a:t>API) </a:t>
            </a:r>
            <a:r>
              <a:rPr lang="pt-BR" sz="2400" dirty="0">
                <a:solidFill>
                  <a:schemeClr val="bg1"/>
                </a:solidFill>
              </a:rPr>
              <a:t>é basicamente um </a:t>
            </a:r>
            <a:r>
              <a:rPr lang="pt-BR" sz="2400" dirty="0">
                <a:solidFill>
                  <a:srgbClr val="EA116F"/>
                </a:solidFill>
              </a:rPr>
              <a:t>conjunto de padrões e rotinas</a:t>
            </a:r>
            <a:r>
              <a:rPr lang="pt-BR" sz="2400" dirty="0">
                <a:solidFill>
                  <a:schemeClr val="bg1"/>
                </a:solidFill>
              </a:rPr>
              <a:t> definidos por uma aplicação, possibilitando a </a:t>
            </a:r>
            <a:r>
              <a:rPr lang="pt-BR" sz="2400" dirty="0">
                <a:solidFill>
                  <a:srgbClr val="EA116F"/>
                </a:solidFill>
              </a:rPr>
              <a:t>comunicação</a:t>
            </a:r>
            <a:r>
              <a:rPr lang="pt-BR" sz="2400" dirty="0">
                <a:solidFill>
                  <a:schemeClr val="bg1"/>
                </a:solidFill>
              </a:rPr>
              <a:t> entre diferentes plataformas.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2400" dirty="0">
                <a:solidFill>
                  <a:schemeClr val="bg1"/>
                </a:solidFill>
              </a:rPr>
              <a:t>Uma API permite que sua solução ou serviço se comunique com outros sem precisar saber como eles foram implementados, qual linguagem foi utilizada, etc...</a:t>
            </a:r>
            <a:endParaRPr lang="pt-BR" sz="2400" b="1" dirty="0">
              <a:solidFill>
                <a:schemeClr val="bg1"/>
              </a:solidFill>
            </a:endParaRPr>
          </a:p>
          <a:p>
            <a:pPr algn="just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1716C49-ED53-490B-F921-45613D08E04B}"/>
              </a:ext>
            </a:extLst>
          </p:cNvPr>
          <p:cNvSpPr/>
          <p:nvPr/>
        </p:nvSpPr>
        <p:spPr>
          <a:xfrm>
            <a:off x="8002598" y="3794413"/>
            <a:ext cx="914400" cy="914400"/>
          </a:xfrm>
          <a:prstGeom prst="ellipse">
            <a:avLst/>
          </a:prstGeom>
          <a:solidFill>
            <a:srgbClr val="EA1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3D6DD3A-DA28-9A4F-0C46-0A588D500216}"/>
              </a:ext>
            </a:extLst>
          </p:cNvPr>
          <p:cNvSpPr/>
          <p:nvPr/>
        </p:nvSpPr>
        <p:spPr>
          <a:xfrm>
            <a:off x="10018919" y="3718270"/>
            <a:ext cx="914400" cy="914400"/>
          </a:xfrm>
          <a:prstGeom prst="ellipse">
            <a:avLst/>
          </a:prstGeom>
          <a:solidFill>
            <a:srgbClr val="EA1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8A71DFB-2FA5-C013-60D3-416E87EB6E17}"/>
              </a:ext>
            </a:extLst>
          </p:cNvPr>
          <p:cNvSpPr/>
          <p:nvPr/>
        </p:nvSpPr>
        <p:spPr>
          <a:xfrm>
            <a:off x="10464535" y="1975566"/>
            <a:ext cx="914400" cy="914400"/>
          </a:xfrm>
          <a:prstGeom prst="ellipse">
            <a:avLst/>
          </a:prstGeom>
          <a:solidFill>
            <a:srgbClr val="EA1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D22F62C-AB93-677F-6E94-ECDE38A3D647}"/>
              </a:ext>
            </a:extLst>
          </p:cNvPr>
          <p:cNvSpPr/>
          <p:nvPr/>
        </p:nvSpPr>
        <p:spPr>
          <a:xfrm>
            <a:off x="9199721" y="5053263"/>
            <a:ext cx="914400" cy="914400"/>
          </a:xfrm>
          <a:prstGeom prst="ellipse">
            <a:avLst/>
          </a:prstGeom>
          <a:solidFill>
            <a:srgbClr val="EA1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38F5800-4789-F34C-D90A-A0B985EA5E55}"/>
              </a:ext>
            </a:extLst>
          </p:cNvPr>
          <p:cNvSpPr/>
          <p:nvPr/>
        </p:nvSpPr>
        <p:spPr>
          <a:xfrm>
            <a:off x="7088198" y="2179440"/>
            <a:ext cx="914400" cy="914400"/>
          </a:xfrm>
          <a:prstGeom prst="ellipse">
            <a:avLst/>
          </a:prstGeom>
          <a:solidFill>
            <a:srgbClr val="EA1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0F48D7C-55DB-FDC8-1FFA-CD79AB3D0BA9}"/>
              </a:ext>
            </a:extLst>
          </p:cNvPr>
          <p:cNvSpPr/>
          <p:nvPr/>
        </p:nvSpPr>
        <p:spPr>
          <a:xfrm>
            <a:off x="8747706" y="1901525"/>
            <a:ext cx="914400" cy="914400"/>
          </a:xfrm>
          <a:prstGeom prst="ellipse">
            <a:avLst/>
          </a:prstGeom>
          <a:solidFill>
            <a:srgbClr val="EA1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Gráfico 26" descr="Engrenagem única com preenchimento sólido">
            <a:extLst>
              <a:ext uri="{FF2B5EF4-FFF2-40B4-BE49-F238E27FC236}">
                <a16:creationId xmlns:a16="http://schemas.microsoft.com/office/drawing/2014/main" id="{60F68029-CDA8-17A4-6F01-DF4CD7AF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4787" y="3881201"/>
            <a:ext cx="750022" cy="750022"/>
          </a:xfrm>
          <a:prstGeom prst="rect">
            <a:avLst/>
          </a:prstGeom>
        </p:spPr>
      </p:pic>
      <p:pic>
        <p:nvPicPr>
          <p:cNvPr id="28" name="Gráfico 27" descr="Smartphone com preenchimento sólido">
            <a:extLst>
              <a:ext uri="{FF2B5EF4-FFF2-40B4-BE49-F238E27FC236}">
                <a16:creationId xmlns:a16="http://schemas.microsoft.com/office/drawing/2014/main" id="{E5F0ACCF-835D-741C-FF7A-C32FF41AB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6998" y="2062082"/>
            <a:ext cx="571500" cy="635643"/>
          </a:xfrm>
          <a:prstGeom prst="rect">
            <a:avLst/>
          </a:prstGeom>
        </p:spPr>
      </p:pic>
      <p:pic>
        <p:nvPicPr>
          <p:cNvPr id="29" name="Gráfico 28" descr="Laptop com preenchimento sólido">
            <a:extLst>
              <a:ext uri="{FF2B5EF4-FFF2-40B4-BE49-F238E27FC236}">
                <a16:creationId xmlns:a16="http://schemas.microsoft.com/office/drawing/2014/main" id="{CF6D7CF6-618E-FDFC-B4CD-13695F6B2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06506" y="5160048"/>
            <a:ext cx="700829" cy="700829"/>
          </a:xfrm>
          <a:prstGeom prst="rect">
            <a:avLst/>
          </a:prstGeom>
        </p:spPr>
      </p:pic>
      <p:pic>
        <p:nvPicPr>
          <p:cNvPr id="30" name="Gráfico 29" descr="Aperto de mão com preenchimento sólido">
            <a:extLst>
              <a:ext uri="{FF2B5EF4-FFF2-40B4-BE49-F238E27FC236}">
                <a16:creationId xmlns:a16="http://schemas.microsoft.com/office/drawing/2014/main" id="{2CF0971F-4167-C3A7-C529-D5D58C2FCB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69020" y="3794413"/>
            <a:ext cx="814198" cy="814198"/>
          </a:xfrm>
          <a:prstGeom prst="rect">
            <a:avLst/>
          </a:prstGeom>
        </p:spPr>
      </p:pic>
      <p:pic>
        <p:nvPicPr>
          <p:cNvPr id="31" name="Gráfico 30" descr="Sacola de compras com preenchimento sólido">
            <a:extLst>
              <a:ext uri="{FF2B5EF4-FFF2-40B4-BE49-F238E27FC236}">
                <a16:creationId xmlns:a16="http://schemas.microsoft.com/office/drawing/2014/main" id="{1F174905-21E1-24F0-BF5C-56DB5CC7AC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89326" y="2035910"/>
            <a:ext cx="687985" cy="687985"/>
          </a:xfrm>
          <a:prstGeom prst="rect">
            <a:avLst/>
          </a:prstGeom>
        </p:spPr>
      </p:pic>
      <p:pic>
        <p:nvPicPr>
          <p:cNvPr id="32" name="Gráfico 31" descr="Edifício com preenchimento sólido">
            <a:extLst>
              <a:ext uri="{FF2B5EF4-FFF2-40B4-BE49-F238E27FC236}">
                <a16:creationId xmlns:a16="http://schemas.microsoft.com/office/drawing/2014/main" id="{1543D3FE-D245-4CD2-340A-BFD8E7FEB2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68308" y="2292661"/>
            <a:ext cx="545766" cy="695625"/>
          </a:xfrm>
          <a:prstGeom prst="rect">
            <a:avLst/>
          </a:prstGeom>
        </p:spPr>
      </p:pic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CF9B12D-659A-EA6C-DE09-8F03F29F19CF}"/>
              </a:ext>
            </a:extLst>
          </p:cNvPr>
          <p:cNvCxnSpPr/>
          <p:nvPr/>
        </p:nvCxnSpPr>
        <p:spPr>
          <a:xfrm>
            <a:off x="7534424" y="2241908"/>
            <a:ext cx="0" cy="2336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ço Reservado para Conteúdo 2">
            <a:extLst>
              <a:ext uri="{FF2B5EF4-FFF2-40B4-BE49-F238E27FC236}">
                <a16:creationId xmlns:a16="http://schemas.microsoft.com/office/drawing/2014/main" id="{204EDDB2-0513-7EF9-41F3-0B9715E6ABE7}"/>
              </a:ext>
            </a:extLst>
          </p:cNvPr>
          <p:cNvSpPr txBox="1">
            <a:spLocks/>
          </p:cNvSpPr>
          <p:nvPr/>
        </p:nvSpPr>
        <p:spPr>
          <a:xfrm>
            <a:off x="8021648" y="4795601"/>
            <a:ext cx="769181" cy="5731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API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4F0F4FD-9019-4E29-4F87-D9B90A8774D1}"/>
              </a:ext>
            </a:extLst>
          </p:cNvPr>
          <p:cNvCxnSpPr>
            <a:cxnSpLocks/>
          </p:cNvCxnSpPr>
          <p:nvPr/>
        </p:nvCxnSpPr>
        <p:spPr>
          <a:xfrm flipH="1" flipV="1">
            <a:off x="7814074" y="3043750"/>
            <a:ext cx="428516" cy="81135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2576B38-1C07-7BEE-8911-A07FF081F252}"/>
              </a:ext>
            </a:extLst>
          </p:cNvPr>
          <p:cNvCxnSpPr>
            <a:cxnSpLocks/>
          </p:cNvCxnSpPr>
          <p:nvPr/>
        </p:nvCxnSpPr>
        <p:spPr>
          <a:xfrm flipV="1">
            <a:off x="8660259" y="2785580"/>
            <a:ext cx="432675" cy="10695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5896B92B-60FE-3DD5-74F4-12A0ADBD9985}"/>
              </a:ext>
            </a:extLst>
          </p:cNvPr>
          <p:cNvCxnSpPr>
            <a:cxnSpLocks/>
          </p:cNvCxnSpPr>
          <p:nvPr/>
        </p:nvCxnSpPr>
        <p:spPr>
          <a:xfrm flipV="1">
            <a:off x="8884910" y="2755235"/>
            <a:ext cx="1692832" cy="12868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82A7004-6EC5-8E1F-2FFA-F0B37BD21AD8}"/>
              </a:ext>
            </a:extLst>
          </p:cNvPr>
          <p:cNvCxnSpPr>
            <a:cxnSpLocks/>
          </p:cNvCxnSpPr>
          <p:nvPr/>
        </p:nvCxnSpPr>
        <p:spPr>
          <a:xfrm>
            <a:off x="8755235" y="4631223"/>
            <a:ext cx="484112" cy="5679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363DEEF-0CFB-FA41-B9DA-E47A9963618F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8916998" y="4251613"/>
            <a:ext cx="1152022" cy="1256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0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714DF-76B7-88B2-C23B-3D883B8C6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58" y="339458"/>
            <a:ext cx="9039726" cy="642269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</a:t>
            </a:r>
            <a:endParaRPr lang="pt-BR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ADE12-198B-D2E3-B00E-1FEB3811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59" y="1315452"/>
            <a:ext cx="5350041" cy="5101389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</a:rPr>
              <a:t>São </a:t>
            </a:r>
            <a:r>
              <a:rPr lang="pt-BR" sz="2400" dirty="0">
                <a:solidFill>
                  <a:srgbClr val="EA116F"/>
                </a:solidFill>
              </a:rPr>
              <a:t>princípios e padrões</a:t>
            </a:r>
            <a:r>
              <a:rPr lang="pt-BR" sz="2400" dirty="0">
                <a:solidFill>
                  <a:schemeClr val="bg1"/>
                </a:solidFill>
              </a:rPr>
              <a:t> de arquitetura que, quando utilizados, permitem a </a:t>
            </a:r>
            <a:r>
              <a:rPr lang="pt-BR" sz="2400" dirty="0">
                <a:solidFill>
                  <a:srgbClr val="EA116F"/>
                </a:solidFill>
              </a:rPr>
              <a:t>comunicação</a:t>
            </a:r>
            <a:r>
              <a:rPr lang="pt-BR" sz="2400" dirty="0">
                <a:solidFill>
                  <a:schemeClr val="bg1"/>
                </a:solidFill>
              </a:rPr>
              <a:t> entre diferentes aplicações.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</a:rPr>
              <a:t>Os clientes enviam </a:t>
            </a:r>
            <a:r>
              <a:rPr lang="pt-BR" sz="2400" dirty="0">
                <a:solidFill>
                  <a:srgbClr val="EA116F"/>
                </a:solidFill>
              </a:rPr>
              <a:t>solicitações</a:t>
            </a:r>
            <a:r>
              <a:rPr lang="pt-BR" sz="2400" dirty="0">
                <a:solidFill>
                  <a:schemeClr val="bg1"/>
                </a:solidFill>
              </a:rPr>
              <a:t> para recuperar ou modificar recursos, e os servidores enviam </a:t>
            </a:r>
            <a:r>
              <a:rPr lang="pt-BR" sz="2400" dirty="0">
                <a:solidFill>
                  <a:srgbClr val="EA116F"/>
                </a:solidFill>
              </a:rPr>
              <a:t>respostas</a:t>
            </a:r>
            <a:r>
              <a:rPr lang="pt-BR" sz="2400" dirty="0">
                <a:solidFill>
                  <a:schemeClr val="bg1"/>
                </a:solidFill>
              </a:rPr>
              <a:t> para essas solicitações.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</a:rPr>
              <a:t>A implementação do cliente e do servidor pode ser feita de forma </a:t>
            </a:r>
            <a:r>
              <a:rPr lang="pt-BR" sz="2400" dirty="0">
                <a:solidFill>
                  <a:srgbClr val="EA116F"/>
                </a:solidFill>
              </a:rPr>
              <a:t>independente</a:t>
            </a:r>
            <a:r>
              <a:rPr lang="pt-BR" sz="2400" dirty="0">
                <a:solidFill>
                  <a:schemeClr val="bg1"/>
                </a:solidFill>
              </a:rPr>
              <a:t>, ou seja, eles não precisam se conhecer. Dessa forma, o código do lado do cliente pode ser alterado sempre que necessário, pois não irá afetar a operação do servidor, e vice-versa.</a:t>
            </a:r>
          </a:p>
          <a:p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C55F5B5-8BB2-01C2-FF44-190650F30C9E}"/>
              </a:ext>
            </a:extLst>
          </p:cNvPr>
          <p:cNvSpPr txBox="1">
            <a:spLocks/>
          </p:cNvSpPr>
          <p:nvPr/>
        </p:nvSpPr>
        <p:spPr>
          <a:xfrm>
            <a:off x="6753726" y="1315451"/>
            <a:ext cx="5013158" cy="5101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pt-BR" i="0" dirty="0">
                <a:solidFill>
                  <a:schemeClr val="bg1"/>
                </a:solidFill>
                <a:effectLst/>
              </a:rPr>
              <a:t>Uma requisição feito pelo cliente, consiste em:</a:t>
            </a:r>
            <a:endParaRPr lang="pt-BR" sz="1500" i="0" dirty="0">
              <a:solidFill>
                <a:schemeClr val="bg1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chemeClr val="bg1"/>
                </a:solidFill>
                <a:effectLst/>
              </a:rPr>
              <a:t>Um </a:t>
            </a:r>
            <a:r>
              <a:rPr lang="pt-BR" sz="2000" i="0" dirty="0">
                <a:solidFill>
                  <a:srgbClr val="EA116F"/>
                </a:solidFill>
                <a:effectLst/>
              </a:rPr>
              <a:t>verbo ou método HTTP</a:t>
            </a:r>
            <a:r>
              <a:rPr lang="pt-BR" sz="2000" i="0" dirty="0">
                <a:solidFill>
                  <a:schemeClr val="bg1"/>
                </a:solidFill>
                <a:effectLst/>
              </a:rPr>
              <a:t>, que define que tipo de operação o servidor vai realizar;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chemeClr val="bg1"/>
                </a:solidFill>
                <a:effectLst/>
              </a:rPr>
              <a:t>Um </a:t>
            </a:r>
            <a:r>
              <a:rPr lang="pt-BR" sz="2000" i="0" dirty="0">
                <a:solidFill>
                  <a:srgbClr val="EA116F"/>
                </a:solidFill>
                <a:effectLst/>
              </a:rPr>
              <a:t>header</a:t>
            </a:r>
            <a:r>
              <a:rPr lang="pt-BR" sz="2000" i="0" dirty="0">
                <a:solidFill>
                  <a:schemeClr val="bg1"/>
                </a:solidFill>
                <a:effectLst/>
              </a:rPr>
              <a:t>, com o cabeçalho da requisição que passa informações sobre a requisição;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chemeClr val="bg1"/>
                </a:solidFill>
                <a:effectLst/>
              </a:rPr>
              <a:t>Um </a:t>
            </a:r>
            <a:r>
              <a:rPr lang="pt-BR" sz="2000" i="0" dirty="0">
                <a:solidFill>
                  <a:srgbClr val="EA116F"/>
                </a:solidFill>
                <a:effectLst/>
              </a:rPr>
              <a:t>path</a:t>
            </a:r>
            <a:r>
              <a:rPr lang="pt-BR" sz="2000" i="0" dirty="0">
                <a:solidFill>
                  <a:schemeClr val="bg1"/>
                </a:solidFill>
                <a:effectLst/>
              </a:rPr>
              <a:t> (caminho ou rota) para o servidor;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chemeClr val="bg1"/>
                </a:solidFill>
                <a:effectLst/>
              </a:rPr>
              <a:t>Informação no </a:t>
            </a:r>
            <a:r>
              <a:rPr lang="pt-BR" sz="2000" i="0" dirty="0">
                <a:solidFill>
                  <a:srgbClr val="EA116F"/>
                </a:solidFill>
                <a:effectLst/>
              </a:rPr>
              <a:t>corpo da requisição</a:t>
            </a:r>
            <a:r>
              <a:rPr lang="pt-BR" sz="2000" i="0" dirty="0">
                <a:solidFill>
                  <a:schemeClr val="bg1"/>
                </a:solidFill>
                <a:effectLst/>
              </a:rPr>
              <a:t>, sendo esta informação opcional.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50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714DF-76B7-88B2-C23B-3D883B8C6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58" y="339458"/>
            <a:ext cx="9039726" cy="642269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</a:t>
            </a:r>
            <a:endParaRPr lang="pt-BR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ADE12-198B-D2E3-B00E-1FEB3811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59" y="1315453"/>
            <a:ext cx="4930941" cy="5126168"/>
          </a:xfrm>
        </p:spPr>
        <p:txBody>
          <a:bodyPr/>
          <a:lstStyle/>
          <a:p>
            <a:pPr algn="just"/>
            <a:r>
              <a:rPr lang="pt-BR" i="0" dirty="0">
                <a:solidFill>
                  <a:schemeClr val="bg1"/>
                </a:solidFill>
                <a:effectLst/>
              </a:rPr>
              <a:t>Em aplicação </a:t>
            </a:r>
            <a:r>
              <a:rPr lang="pt-BR" i="0" dirty="0">
                <a:solidFill>
                  <a:srgbClr val="EA116F"/>
                </a:solidFill>
                <a:effectLst/>
              </a:rPr>
              <a:t>REST</a:t>
            </a:r>
            <a:r>
              <a:rPr lang="pt-BR" i="0" dirty="0">
                <a:solidFill>
                  <a:schemeClr val="bg1"/>
                </a:solidFill>
                <a:effectLst/>
              </a:rPr>
              <a:t>, os verbos HTTP mais utilizados são: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EA116F"/>
                </a:solidFill>
                <a:effectLst/>
              </a:rPr>
              <a:t>GET</a:t>
            </a:r>
            <a:r>
              <a:rPr lang="pt-BR" sz="2000" i="0" dirty="0">
                <a:solidFill>
                  <a:schemeClr val="bg1"/>
                </a:solidFill>
                <a:effectLst/>
              </a:rPr>
              <a:t> - </a:t>
            </a:r>
            <a:r>
              <a:rPr lang="pt-BR" sz="2000" dirty="0">
                <a:solidFill>
                  <a:schemeClr val="bg1"/>
                </a:solidFill>
              </a:rPr>
              <a:t>Geralmente </a:t>
            </a:r>
            <a:r>
              <a:rPr lang="pt-BR" sz="2000" i="0" dirty="0">
                <a:solidFill>
                  <a:schemeClr val="bg1"/>
                </a:solidFill>
                <a:effectLst/>
              </a:rPr>
              <a:t>usado para buscar um recurso;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EA116F"/>
                </a:solidFill>
                <a:effectLst/>
              </a:rPr>
              <a:t>POST</a:t>
            </a:r>
            <a:r>
              <a:rPr lang="pt-BR" sz="2000" dirty="0">
                <a:solidFill>
                  <a:schemeClr val="bg1"/>
                </a:solidFill>
              </a:rPr>
              <a:t> - </a:t>
            </a:r>
            <a:r>
              <a:rPr lang="pt-BR" sz="2000" i="0" dirty="0">
                <a:solidFill>
                  <a:schemeClr val="bg1"/>
                </a:solidFill>
                <a:effectLst/>
              </a:rPr>
              <a:t>Utilizado para enviar dados de entrada para o servidor. Na prática, usado para cadastrar um novo recurso;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EA116F"/>
                </a:solidFill>
                <a:effectLst/>
              </a:rPr>
              <a:t>PUT</a:t>
            </a:r>
            <a:r>
              <a:rPr lang="pt-BR" sz="2000" i="0" dirty="0">
                <a:solidFill>
                  <a:schemeClr val="bg1"/>
                </a:solidFill>
                <a:effectLst/>
              </a:rPr>
              <a:t> - Responsável po</a:t>
            </a:r>
            <a:r>
              <a:rPr lang="pt-BR" sz="2000" dirty="0">
                <a:solidFill>
                  <a:schemeClr val="bg1"/>
                </a:solidFill>
              </a:rPr>
              <a:t>r </a:t>
            </a:r>
            <a:r>
              <a:rPr lang="pt-BR" sz="2000" i="0" dirty="0">
                <a:solidFill>
                  <a:schemeClr val="bg1"/>
                </a:solidFill>
                <a:effectLst/>
              </a:rPr>
              <a:t>editar e atualizar recursos;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A116F"/>
                </a:solidFill>
              </a:rPr>
              <a:t>PATCH</a:t>
            </a:r>
            <a:r>
              <a:rPr lang="pt-BR" sz="2000" dirty="0">
                <a:solidFill>
                  <a:schemeClr val="bg1"/>
                </a:solidFill>
              </a:rPr>
              <a:t> - Responsável por editar e atualizar partes do recurso;</a:t>
            </a:r>
            <a:endParaRPr lang="pt-BR" sz="2000" i="0" dirty="0">
              <a:solidFill>
                <a:schemeClr val="bg1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i="0" dirty="0">
                <a:solidFill>
                  <a:srgbClr val="EA116F"/>
                </a:solidFill>
                <a:effectLst/>
              </a:rPr>
              <a:t>DELETE</a:t>
            </a:r>
            <a:r>
              <a:rPr lang="pt-BR" sz="2000" i="0" dirty="0">
                <a:solidFill>
                  <a:schemeClr val="bg1"/>
                </a:solidFill>
                <a:effectLst/>
              </a:rPr>
              <a:t> - Como o próprio nome já diz, deleta/remove determinado recurso.</a:t>
            </a:r>
          </a:p>
          <a:p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E84D89F-AB94-2F2B-D1A9-981ABDD96853}"/>
              </a:ext>
            </a:extLst>
          </p:cNvPr>
          <p:cNvSpPr txBox="1">
            <a:spLocks/>
          </p:cNvSpPr>
          <p:nvPr/>
        </p:nvSpPr>
        <p:spPr>
          <a:xfrm>
            <a:off x="7218947" y="1315453"/>
            <a:ext cx="5839326" cy="465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68FB6FE9-1990-7D51-E09C-A647B9CCFCB8}"/>
              </a:ext>
            </a:extLst>
          </p:cNvPr>
          <p:cNvSpPr txBox="1">
            <a:spLocks/>
          </p:cNvSpPr>
          <p:nvPr/>
        </p:nvSpPr>
        <p:spPr>
          <a:xfrm>
            <a:off x="6177931" y="1315453"/>
            <a:ext cx="4930941" cy="2187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chemeClr val="bg1"/>
                </a:solidFill>
              </a:rPr>
              <a:t>Os c</a:t>
            </a:r>
            <a:r>
              <a:rPr lang="pt-BR" b="0" i="0" dirty="0">
                <a:solidFill>
                  <a:schemeClr val="bg1"/>
                </a:solidFill>
                <a:effectLst/>
              </a:rPr>
              <a:t>ódigos mais utilizados para as respostas do servidor são: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A116F"/>
                </a:solidFill>
              </a:rPr>
              <a:t>2xx</a:t>
            </a:r>
            <a:r>
              <a:rPr lang="pt-BR" sz="2000" dirty="0">
                <a:solidFill>
                  <a:schemeClr val="bg1"/>
                </a:solidFill>
              </a:rPr>
              <a:t> – Status de sucesso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EA116F"/>
                </a:solidFill>
              </a:rPr>
              <a:t>4xx</a:t>
            </a:r>
            <a:r>
              <a:rPr lang="pt-BR" sz="2000" dirty="0">
                <a:solidFill>
                  <a:schemeClr val="bg1"/>
                </a:solidFill>
              </a:rPr>
              <a:t> – Erro causado pelo cliente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EA116F"/>
                </a:solidFill>
                <a:effectLst/>
              </a:rPr>
              <a:t>5xx</a:t>
            </a:r>
            <a:r>
              <a:rPr lang="pt-BR" sz="2000" b="0" i="0" dirty="0">
                <a:solidFill>
                  <a:schemeClr val="bg1"/>
                </a:solidFill>
                <a:effectLst/>
              </a:rPr>
              <a:t> – Erro ocorrido no lado do servidor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17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</a:t>
            </a:r>
            <a:endParaRPr lang="pt-BR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F4CCE32-4BB8-4D80-BE0E-05B00533B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81" y="1181483"/>
            <a:ext cx="9132637" cy="53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714DF-76B7-88B2-C23B-3D883B8C6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58" y="348696"/>
            <a:ext cx="9039726" cy="642269"/>
          </a:xfrm>
        </p:spPr>
        <p:txBody>
          <a:bodyPr>
            <a:noAutofit/>
          </a:bodyPr>
          <a:lstStyle/>
          <a:p>
            <a:pPr algn="l"/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 QUE É UM CRUD?</a:t>
            </a:r>
            <a:endParaRPr lang="pt-BR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ADE12-198B-D2E3-B00E-1FEB3811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58" y="1315453"/>
            <a:ext cx="5325979" cy="4652210"/>
          </a:xfrm>
        </p:spPr>
        <p:txBody>
          <a:bodyPr/>
          <a:lstStyle/>
          <a:p>
            <a:pPr algn="just"/>
            <a:r>
              <a:rPr lang="pt-BR" sz="2400" i="0" dirty="0">
                <a:solidFill>
                  <a:srgbClr val="EA116F"/>
                </a:solidFill>
                <a:effectLst/>
              </a:rPr>
              <a:t>CRUD</a:t>
            </a:r>
            <a:r>
              <a:rPr lang="pt-BR" sz="2400" b="0" i="0" dirty="0">
                <a:solidFill>
                  <a:schemeClr val="bg1"/>
                </a:solidFill>
                <a:effectLst/>
              </a:rPr>
              <a:t> é a composição da primeira letra de </a:t>
            </a:r>
            <a:r>
              <a:rPr lang="pt-BR" sz="2400" b="0" i="0" dirty="0">
                <a:solidFill>
                  <a:srgbClr val="EA116F"/>
                </a:solidFill>
                <a:effectLst/>
              </a:rPr>
              <a:t>4 funções básicas</a:t>
            </a:r>
            <a:r>
              <a:rPr lang="pt-BR" sz="2400" b="0" i="0" dirty="0">
                <a:solidFill>
                  <a:schemeClr val="bg1"/>
                </a:solidFill>
                <a:effectLst/>
              </a:rPr>
              <a:t> de um sistema que trabalha com banco de dados.</a:t>
            </a:r>
            <a:endParaRPr lang="pt-BR" sz="2400" dirty="0">
              <a:solidFill>
                <a:schemeClr val="bg1"/>
              </a:solidFill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Então quando dizemos que iremos desenvolver um CRUD simples, estamos basicamente informando que vamos desenvolver uma aplicação que possua essas operações.</a:t>
            </a:r>
          </a:p>
          <a:p>
            <a:pPr algn="just"/>
            <a:endParaRPr lang="pt-BR" dirty="0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B01DD53-4FB0-E9D9-4217-18A7034EB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26" y="2112529"/>
            <a:ext cx="5390565" cy="21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O que é HTTP</a:t>
            </a:r>
            <a:endParaRPr lang="pt-BR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41FA05-C88B-4E96-928E-E47BF5F8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7"/>
            <a:ext cx="10515600" cy="5142248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 significa 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Hypertext </a:t>
            </a:r>
            <a:r>
              <a:rPr lang="pt-BR" sz="22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Transfer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2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Protocol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É</a:t>
            </a:r>
            <a:r>
              <a:rPr lang="pt-BR" sz="22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um protocolo que permite a obtenção de recursos na WEB.</a:t>
            </a:r>
            <a:endParaRPr lang="pt-BR" sz="2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Responsável por 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especificar como será a comunicação entre um cliente e um servidor</a:t>
            </a:r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sz="2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Esse sistema é a base da comunicação que existe em toda a Internet</a:t>
            </a:r>
            <a:r>
              <a:rPr lang="pt-BR" sz="2200" spc="-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pt-BR" sz="2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6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Funcionamento do HTTP</a:t>
            </a:r>
            <a:endParaRPr lang="pt-BR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41FA05-C88B-4E96-928E-E47BF5F8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7"/>
            <a:ext cx="10515600" cy="51422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 protocolo utiliza uma estrutura de cliente-servidor, ou seja: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Cliente faz uma solicitação.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</a:rPr>
              <a:t>Uma mensagem HTTP é enviada para o servidor.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 servidor recebe a mensagem e processa a informação.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</a:rPr>
              <a:t>Depois que a informação é processada, o servidor retorna uma resposta ao cliente.</a:t>
            </a:r>
            <a:endParaRPr lang="pt-BR" sz="2200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0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Funcionamento do HTTP</a:t>
            </a:r>
            <a:endParaRPr lang="pt-BR" sz="36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8A5C31-479A-4E58-BC15-B439F1D94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890" y="1374449"/>
            <a:ext cx="6800219" cy="49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O que é HTTPS</a:t>
            </a:r>
            <a:endParaRPr lang="pt-BR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41FA05-C88B-4E96-928E-E47BF5F8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7"/>
            <a:ext cx="10515600" cy="5142248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 </a:t>
            </a:r>
            <a:r>
              <a:rPr lang="pt-BR" sz="22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Hypertext </a:t>
            </a:r>
            <a:r>
              <a:rPr lang="pt-BR" sz="2200" spc="-5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Transfer</a:t>
            </a:r>
            <a:r>
              <a:rPr lang="pt-BR" sz="22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200" spc="-5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Protocol</a:t>
            </a:r>
            <a:r>
              <a:rPr lang="pt-BR" sz="22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200" spc="-5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Secure</a:t>
            </a:r>
            <a:r>
              <a:rPr lang="pt-BR" sz="2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ou somente HTTPS, </a:t>
            </a:r>
            <a:r>
              <a:rPr lang="pt-BR" sz="22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é um protocolo HTTP utilizado em conjunto com o Certificado SSL.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 </a:t>
            </a:r>
            <a:r>
              <a:rPr lang="en-US" sz="220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sigla SSL </a:t>
            </a:r>
            <a:r>
              <a:rPr lang="en-US" sz="2200" u="none" strike="noStrike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significa</a:t>
            </a:r>
            <a:r>
              <a:rPr lang="en-US" sz="220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Secure Sockets Layer</a:t>
            </a:r>
            <a:r>
              <a:rPr lang="en-US" sz="2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pt-BR" sz="2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Essa tecnologia permite a criptografia dos dados que trafegam entre o cliente e o servidor certificado, além de ser o método mais utilizado para manter a segurança de sites e serviços na web.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uso do HTTPS pode trazer diversos benefícios que valem tanto para site quanto para seus usuários. Há duas frentes importantes que justificam seu uso: otimização de desempenho e engajamento com o público. </a:t>
            </a:r>
            <a:endParaRPr lang="pt-BR" sz="2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1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5087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HTTP x HTTPS</a:t>
            </a:r>
            <a:endParaRPr lang="pt-BR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89C133-1696-46E6-8FFB-2C036C8DB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759" y="1486045"/>
            <a:ext cx="4532388" cy="823912"/>
          </a:xfrm>
        </p:spPr>
        <p:txBody>
          <a:bodyPr anchor="ctr"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D960D3-348C-4BA3-B662-42F577F2E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759" y="2309957"/>
            <a:ext cx="4532388" cy="3684588"/>
          </a:xfrm>
          <a:noFill/>
        </p:spPr>
        <p:txBody>
          <a:bodyPr>
            <a:normAutofit/>
          </a:bodyPr>
          <a:lstStyle/>
          <a:p>
            <a:pPr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Começa com http://</a:t>
            </a:r>
          </a:p>
          <a:p>
            <a:pPr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 a porta 80</a:t>
            </a:r>
          </a:p>
          <a:p>
            <a:pPr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Não é seguro</a:t>
            </a:r>
          </a:p>
          <a:p>
            <a:pPr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Trafega dados em formato de hipertexto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023E7F-DC83-46FD-A476-35119F5BF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9126" y="1486045"/>
            <a:ext cx="4443485" cy="823912"/>
          </a:xfrm>
        </p:spPr>
        <p:txBody>
          <a:bodyPr anchor="ctr"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2C35983-1D94-463A-9A75-68B1DD2A8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9127" y="2309957"/>
            <a:ext cx="4443485" cy="3684588"/>
          </a:xfrm>
        </p:spPr>
        <p:txBody>
          <a:bodyPr>
            <a:normAutofit/>
          </a:bodyPr>
          <a:lstStyle/>
          <a:p>
            <a:pPr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Começa com https://</a:t>
            </a:r>
          </a:p>
          <a:p>
            <a:pPr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 a porta 443</a:t>
            </a:r>
          </a:p>
          <a:p>
            <a:pPr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Seguro, utiliza a tecnologia SSL</a:t>
            </a:r>
          </a:p>
          <a:p>
            <a:pPr algn="just"/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Trafega dados em formato criptografado</a:t>
            </a:r>
          </a:p>
        </p:txBody>
      </p:sp>
    </p:spTree>
    <p:extLst>
      <p:ext uri="{BB962C8B-B14F-4D97-AF65-F5344CB8AC3E}">
        <p14:creationId xmlns:p14="http://schemas.microsoft.com/office/powerpoint/2010/main" val="38373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Mensagens HTTP</a:t>
            </a:r>
            <a:endParaRPr lang="pt-BR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41FA05-C88B-4E96-928E-E47BF5F8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7"/>
            <a:ext cx="10515600" cy="5142248"/>
          </a:xfrm>
        </p:spPr>
        <p:txBody>
          <a:bodyPr>
            <a:normAutofit/>
          </a:bodyPr>
          <a:lstStyle/>
          <a:p>
            <a:pPr algn="just" rtl="0"/>
            <a:r>
              <a:rPr lang="pt-BR" sz="2200" spc="-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pt-BR" sz="22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 informações são trocadas entre servidor e cliente através mensagens HTTP</a:t>
            </a:r>
            <a:r>
              <a:rPr lang="pt-BR" sz="2200" spc="-5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. Essa comunicação ocorre através de requisições e respostas.</a:t>
            </a:r>
            <a:endParaRPr lang="pt-BR" sz="2200" b="1" spc="-5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2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As requisições e respostas HTTP possuem uma estrutura semelhante e são compostas de:</a:t>
            </a:r>
            <a:endParaRPr lang="pt-BR" sz="220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8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Linha inicial (start </a:t>
            </a:r>
            <a:r>
              <a:rPr lang="pt-BR" sz="1800" spc="-5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line</a:t>
            </a:r>
            <a:r>
              <a:rPr lang="pt-BR" sz="18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8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Cabeçalhos HTTP (</a:t>
            </a:r>
            <a:r>
              <a:rPr lang="pt-BR" sz="1800" spc="-5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headers</a:t>
            </a:r>
            <a:r>
              <a:rPr lang="pt-BR" sz="18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8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Linha em branco (</a:t>
            </a:r>
            <a:r>
              <a:rPr lang="pt-BR" sz="1800" spc="-5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empty</a:t>
            </a:r>
            <a:r>
              <a:rPr lang="pt-BR" sz="18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pt-BR" sz="1800" spc="-5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line</a:t>
            </a:r>
            <a:r>
              <a:rPr lang="pt-BR" sz="18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spc="-5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Corpo contendo as informações trafegadas (body)</a:t>
            </a:r>
          </a:p>
        </p:txBody>
      </p:sp>
    </p:spTree>
    <p:extLst>
      <p:ext uri="{BB962C8B-B14F-4D97-AF65-F5344CB8AC3E}">
        <p14:creationId xmlns:p14="http://schemas.microsoft.com/office/powerpoint/2010/main" val="109438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Mensagens HTTP</a:t>
            </a:r>
            <a:endParaRPr lang="pt-BR" sz="3600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3F9A2D5-07AD-4C8B-8B09-B7C78C9A10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68" y="1913598"/>
            <a:ext cx="10807663" cy="32102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542BD0-42F7-42B3-90DC-2CEE9CC9BBD9}"/>
              </a:ext>
            </a:extLst>
          </p:cNvPr>
          <p:cNvSpPr txBox="1"/>
          <p:nvPr/>
        </p:nvSpPr>
        <p:spPr>
          <a:xfrm>
            <a:off x="3715668" y="5123871"/>
            <a:ext cx="4760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Mensagens HTTP (Imagem: Reprodução/Mozilla)</a:t>
            </a:r>
          </a:p>
        </p:txBody>
      </p:sp>
    </p:spTree>
    <p:extLst>
      <p:ext uri="{BB962C8B-B14F-4D97-AF65-F5344CB8AC3E}">
        <p14:creationId xmlns:p14="http://schemas.microsoft.com/office/powerpoint/2010/main" val="26574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A34B5-C586-43E0-B61D-1BEC835D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921" cy="633165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 panose="020B0502040204020203" pitchFamily="34" charset="0"/>
              </a:rPr>
              <a:t>Verbos HTTP</a:t>
            </a:r>
            <a:endParaRPr lang="pt-BR" sz="3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41FA05-C88B-4E96-928E-E47BF5F8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627"/>
            <a:ext cx="10515600" cy="514224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Conjunto de métodos de requisição responsáveis por informar qual ação deve ser executada para um dado recurso.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rgbClr val="EA116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</a:p>
          <a:p>
            <a:pPr lvl="1" algn="just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 requisições realizadas utilizando esse tipo de verbo devem retornar somente dados.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rgbClr val="EA116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</a:t>
            </a:r>
          </a:p>
          <a:p>
            <a:pPr lvl="1" algn="just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Utilizado para submeter uma entidade a um recurso específico, geralmente usado para criar um recurso no servidor. Quando usamos POST, os dados vão no corpo da requisição. </a:t>
            </a:r>
          </a:p>
          <a:p>
            <a:pPr algn="just">
              <a:lnSpc>
                <a:spcPct val="117000"/>
              </a:lnSpc>
              <a:spcAft>
                <a:spcPts val="800"/>
              </a:spcAft>
            </a:pPr>
            <a:r>
              <a:rPr lang="pt-BR" sz="2000" dirty="0">
                <a:solidFill>
                  <a:srgbClr val="EA116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PUT</a:t>
            </a:r>
          </a:p>
          <a:p>
            <a:pPr lvl="1" algn="just">
              <a:lnSpc>
                <a:spcPct val="117000"/>
              </a:lnSpc>
              <a:spcBef>
                <a:spcPts val="1000"/>
              </a:spcBef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 utilizado quando queremos editar um recurso. Se o recurso já existir, ele deve ser atualizado. Se não existir, pode ser criado.</a:t>
            </a:r>
          </a:p>
        </p:txBody>
      </p:sp>
    </p:spTree>
    <p:extLst>
      <p:ext uri="{BB962C8B-B14F-4D97-AF65-F5344CB8AC3E}">
        <p14:creationId xmlns:p14="http://schemas.microsoft.com/office/powerpoint/2010/main" val="918947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842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Tema do Office</vt:lpstr>
      <vt:lpstr>Construindo uma API REST com NodeJS</vt:lpstr>
      <vt:lpstr>O que é HTTP</vt:lpstr>
      <vt:lpstr>Funcionamento do HTTP</vt:lpstr>
      <vt:lpstr>Funcionamento do HTTP</vt:lpstr>
      <vt:lpstr>O que é HTTPS</vt:lpstr>
      <vt:lpstr>HTTP x HTTPS</vt:lpstr>
      <vt:lpstr>Mensagens HTTP</vt:lpstr>
      <vt:lpstr>Mensagens HTTP</vt:lpstr>
      <vt:lpstr>Verbos HTTP</vt:lpstr>
      <vt:lpstr>Verbos HTTP</vt:lpstr>
      <vt:lpstr>O que é uma API?</vt:lpstr>
      <vt:lpstr>REST</vt:lpstr>
      <vt:lpstr>REST</vt:lpstr>
      <vt:lpstr>REST</vt:lpstr>
      <vt:lpstr>O QUE É UM CRUD?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Construindo uma API RESTful com NodeJS</dc:title>
  <dc:creator>Pedro Lacombe</dc:creator>
  <cp:lastModifiedBy>Pedro Lacombe</cp:lastModifiedBy>
  <cp:revision>1</cp:revision>
  <dcterms:created xsi:type="dcterms:W3CDTF">2022-07-13T20:39:11Z</dcterms:created>
  <dcterms:modified xsi:type="dcterms:W3CDTF">2022-07-13T21:13:53Z</dcterms:modified>
</cp:coreProperties>
</file>