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5" r:id="rId4"/>
    <p:sldId id="300" r:id="rId5"/>
    <p:sldId id="303" r:id="rId6"/>
    <p:sldId id="301" r:id="rId7"/>
    <p:sldId id="302" r:id="rId8"/>
    <p:sldId id="304" r:id="rId9"/>
    <p:sldId id="286" r:id="rId10"/>
    <p:sldId id="287" r:id="rId11"/>
    <p:sldId id="295" r:id="rId12"/>
    <p:sldId id="296" r:id="rId13"/>
    <p:sldId id="297" r:id="rId14"/>
    <p:sldId id="299" r:id="rId15"/>
    <p:sldId id="298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257"/>
    <a:srgbClr val="F0C528"/>
    <a:srgbClr val="D5AB0F"/>
    <a:srgbClr val="E3DE00"/>
    <a:srgbClr val="F2B6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cat>
            <c:numRef>
              <c:f>Лист1!$C$1:$S$1</c:f>
              <c:numCache>
                <c:formatCode>m/d/yyyy</c:formatCode>
                <c:ptCount val="17"/>
                <c:pt idx="0">
                  <c:v>42080</c:v>
                </c:pt>
                <c:pt idx="1">
                  <c:v>42102</c:v>
                </c:pt>
                <c:pt idx="2">
                  <c:v>42240</c:v>
                </c:pt>
                <c:pt idx="3">
                  <c:v>42271</c:v>
                </c:pt>
                <c:pt idx="4">
                  <c:v>42301</c:v>
                </c:pt>
                <c:pt idx="5">
                  <c:v>42332</c:v>
                </c:pt>
                <c:pt idx="6">
                  <c:v>42362</c:v>
                </c:pt>
                <c:pt idx="7">
                  <c:v>42393</c:v>
                </c:pt>
                <c:pt idx="8">
                  <c:v>42424</c:v>
                </c:pt>
                <c:pt idx="9">
                  <c:v>42453</c:v>
                </c:pt>
                <c:pt idx="10">
                  <c:v>42484</c:v>
                </c:pt>
                <c:pt idx="11">
                  <c:v>42514</c:v>
                </c:pt>
                <c:pt idx="12">
                  <c:v>42545</c:v>
                </c:pt>
                <c:pt idx="13">
                  <c:v>42575</c:v>
                </c:pt>
                <c:pt idx="14">
                  <c:v>42606</c:v>
                </c:pt>
                <c:pt idx="15">
                  <c:v>42637</c:v>
                </c:pt>
                <c:pt idx="16">
                  <c:v>42667</c:v>
                </c:pt>
              </c:numCache>
            </c:numRef>
          </c:cat>
          <c:val>
            <c:numRef>
              <c:f>Лист1!$C$2:$S$2</c:f>
              <c:numCache>
                <c:formatCode>General</c:formatCode>
                <c:ptCount val="17"/>
                <c:pt idx="0">
                  <c:v>0</c:v>
                </c:pt>
                <c:pt idx="1">
                  <c:v>-16867.689999999999</c:v>
                </c:pt>
                <c:pt idx="2">
                  <c:v>-16867.689999999999</c:v>
                </c:pt>
                <c:pt idx="3">
                  <c:v>-14967.689999999999</c:v>
                </c:pt>
                <c:pt idx="4">
                  <c:v>-13067.689999999999</c:v>
                </c:pt>
                <c:pt idx="5">
                  <c:v>-11167.689999999999</c:v>
                </c:pt>
                <c:pt idx="6">
                  <c:v>-9267.6899999999987</c:v>
                </c:pt>
                <c:pt idx="7">
                  <c:v>-7367.6899999999987</c:v>
                </c:pt>
                <c:pt idx="8">
                  <c:v>-5467.6899999999987</c:v>
                </c:pt>
                <c:pt idx="9">
                  <c:v>-3567.6899999999987</c:v>
                </c:pt>
                <c:pt idx="10">
                  <c:v>-1667.6899999999987</c:v>
                </c:pt>
                <c:pt idx="11">
                  <c:v>232.31000000000131</c:v>
                </c:pt>
                <c:pt idx="12">
                  <c:v>2132.3100000000013</c:v>
                </c:pt>
                <c:pt idx="13">
                  <c:v>2132.3100000000013</c:v>
                </c:pt>
                <c:pt idx="14">
                  <c:v>2132.3100000000013</c:v>
                </c:pt>
                <c:pt idx="15">
                  <c:v>2132.3100000000013</c:v>
                </c:pt>
                <c:pt idx="16">
                  <c:v>2132.3100000000013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224704"/>
        <c:axId val="70561152"/>
      </c:lineChart>
      <c:dateAx>
        <c:axId val="65224704"/>
        <c:scaling>
          <c:orientation val="minMax"/>
          <c:max val="42529"/>
          <c:min val="42080"/>
        </c:scaling>
        <c:delete val="0"/>
        <c:axPos val="b"/>
        <c:numFmt formatCode="dd/mm/yy;@" sourceLinked="0"/>
        <c:majorTickMark val="cross"/>
        <c:minorTickMark val="none"/>
        <c:tickLblPos val="nextTo"/>
        <c:crossAx val="70561152"/>
        <c:crosses val="autoZero"/>
        <c:auto val="0"/>
        <c:lblOffset val="100"/>
        <c:baseTimeUnit val="months"/>
        <c:majorUnit val="1"/>
        <c:majorTimeUnit val="months"/>
        <c:minorUnit val="1"/>
        <c:minorTimeUnit val="days"/>
      </c:dateAx>
      <c:valAx>
        <c:axId val="705611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5224704"/>
        <c:crossesAt val="4208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29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93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05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933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76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4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592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74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76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97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74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46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1199191" y="2332"/>
            <a:ext cx="6777318" cy="884684"/>
          </a:xfrm>
        </p:spPr>
        <p:txBody>
          <a:bodyPr>
            <a:normAutofit fontScale="90000"/>
          </a:bodyPr>
          <a:lstStyle/>
          <a:p>
            <a:r>
              <a:rPr lang="ru-RU" sz="1200" dirty="0">
                <a:solidFill>
                  <a:srgbClr val="C00000"/>
                </a:solidFill>
                <a:effectLst/>
              </a:rPr>
              <a:t>МИНИСТЕРСТВО ОБРАЗОВАНИЯ И НАУКИ РОССИЙСКОЙ ФЕДЕРАЦИИ</a:t>
            </a:r>
            <a:br>
              <a:rPr lang="ru-RU" sz="1200" dirty="0">
                <a:solidFill>
                  <a:srgbClr val="C00000"/>
                </a:solidFill>
                <a:effectLst/>
              </a:rPr>
            </a:br>
            <a:r>
              <a:rPr lang="ru-RU" sz="1200" dirty="0">
                <a:solidFill>
                  <a:srgbClr val="C00000"/>
                </a:solidFill>
                <a:effectLst/>
              </a:rPr>
              <a:t>ФЕДЕРАЛЬНОЕ ГОСУДАРСТВЕННОЕ БЮДЖЕТНОЕ ОБРАЗОВАТЕЛЬНОЕ УЧРЕЖДЕНИЕ ВЫСШЕГО ПРОФЕССИОНАЛЬНОГО ОБРАЗОВАНИЯ </a:t>
            </a:r>
            <a:br>
              <a:rPr lang="ru-RU" sz="1200" dirty="0">
                <a:solidFill>
                  <a:srgbClr val="C00000"/>
                </a:solidFill>
                <a:effectLst/>
              </a:rPr>
            </a:br>
            <a:r>
              <a:rPr lang="ru-RU" sz="1200" b="1" dirty="0">
                <a:solidFill>
                  <a:srgbClr val="C00000"/>
                </a:solidFill>
                <a:effectLst/>
              </a:rPr>
              <a:t>«МОСКОВСКИЙ ГОСУДАРСТВЕННЫЙ МАШИНОСТРОИТЕЛЬНЫЙ УНИВЕРСИТЕТ (МАМИ)»</a:t>
            </a:r>
            <a:r>
              <a:rPr lang="ru-RU" sz="1200" dirty="0">
                <a:solidFill>
                  <a:srgbClr val="C00000"/>
                </a:solidFill>
                <a:effectLst/>
              </a:rPr>
              <a:t/>
            </a:r>
            <a:br>
              <a:rPr lang="ru-RU" sz="1200" dirty="0">
                <a:solidFill>
                  <a:srgbClr val="C00000"/>
                </a:solidFill>
                <a:effectLst/>
              </a:rPr>
            </a:br>
            <a:r>
              <a:rPr lang="ru-RU" sz="1200" b="1" dirty="0">
                <a:solidFill>
                  <a:srgbClr val="C00000"/>
                </a:solidFill>
                <a:effectLst/>
              </a:rPr>
              <a:t>/УНИВЕРСИТЕТ МАШИНОСТРОЕНИЯ</a:t>
            </a:r>
            <a:r>
              <a:rPr lang="ru-RU" sz="1200" b="1" dirty="0" smtClean="0">
                <a:solidFill>
                  <a:srgbClr val="C00000"/>
                </a:solidFill>
                <a:effectLst/>
              </a:rPr>
              <a:t>/</a:t>
            </a:r>
            <a:endParaRPr lang="ru-RU" sz="1400" dirty="0">
              <a:solidFill>
                <a:srgbClr val="C00000"/>
              </a:solidFill>
            </a:endParaRP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1403648" y="2204864"/>
            <a:ext cx="6400800" cy="2016224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solidFill>
                  <a:schemeClr val="tx1"/>
                </a:solidFill>
                <a:effectLst/>
              </a:rPr>
              <a:t>ДИПЛОМНЫЙ ПРОЕКТ</a:t>
            </a:r>
          </a:p>
          <a:p>
            <a:r>
              <a:rPr lang="ru-RU" sz="2400" dirty="0" smtClean="0">
                <a:solidFill>
                  <a:schemeClr val="tx1"/>
                </a:solidFill>
              </a:rPr>
              <a:t>На тему: </a:t>
            </a:r>
            <a:r>
              <a:rPr lang="ru-RU" sz="2400" dirty="0" smtClean="0">
                <a:solidFill>
                  <a:schemeClr val="tx1"/>
                </a:solidFill>
                <a:effectLst/>
              </a:rPr>
              <a:t>Автоматизация </a:t>
            </a:r>
            <a:r>
              <a:rPr lang="ru-RU" sz="2400" dirty="0">
                <a:solidFill>
                  <a:schemeClr val="tx1"/>
                </a:solidFill>
                <a:effectLst/>
              </a:rPr>
              <a:t>составления учебного расписания для ГБОУ </a:t>
            </a:r>
            <a:r>
              <a:rPr lang="ru-RU" sz="2400" dirty="0" smtClean="0">
                <a:solidFill>
                  <a:schemeClr val="tx1"/>
                </a:solidFill>
                <a:effectLst/>
              </a:rPr>
              <a:t>СПО «</a:t>
            </a:r>
            <a:r>
              <a:rPr lang="ru-RU" sz="2400" dirty="0">
                <a:solidFill>
                  <a:schemeClr val="tx1"/>
                </a:solidFill>
                <a:effectLst/>
              </a:rPr>
              <a:t>ОЗПЭК им. С. Морозова» на основе 1С: Предприятие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79912" y="4437112"/>
            <a:ext cx="41965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/>
              <a:t>Выполнил: </a:t>
            </a:r>
          </a:p>
          <a:p>
            <a:pPr algn="r"/>
            <a:r>
              <a:rPr lang="ru-RU" dirty="0" smtClean="0"/>
              <a:t>студент группы ЗИС-09 Тумалиев Р.Г.</a:t>
            </a:r>
          </a:p>
          <a:p>
            <a:pPr algn="r"/>
            <a:r>
              <a:rPr lang="ru-RU" dirty="0" smtClean="0"/>
              <a:t>Руководитель:</a:t>
            </a:r>
          </a:p>
          <a:p>
            <a:pPr algn="r"/>
            <a:r>
              <a:rPr lang="ru-RU" dirty="0" smtClean="0"/>
              <a:t>проф</a:t>
            </a:r>
            <a:r>
              <a:rPr lang="ru-RU" dirty="0"/>
              <a:t>. д.э.н. </a:t>
            </a:r>
            <a:r>
              <a:rPr lang="ru-RU" dirty="0" err="1"/>
              <a:t>Чараев</a:t>
            </a:r>
            <a:r>
              <a:rPr lang="ru-RU" dirty="0"/>
              <a:t> Г.Г</a:t>
            </a:r>
            <a:r>
              <a:rPr lang="ru-RU" b="1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77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45233" y="116632"/>
            <a:ext cx="56535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4000" dirty="0">
                <a:solidFill>
                  <a:srgbClr val="C00000"/>
                </a:solidFill>
              </a:rPr>
              <a:t>Основные этапы проекта</a:t>
            </a:r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6189" t="22384" r="4180" b="15967"/>
          <a:stretch/>
        </p:blipFill>
        <p:spPr bwMode="auto">
          <a:xfrm>
            <a:off x="249950" y="1844824"/>
            <a:ext cx="8644100" cy="31683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1305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4032" y="33908"/>
            <a:ext cx="62363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rgbClr val="C00000"/>
                </a:solidFill>
              </a:rPr>
              <a:t>Затраты на электроэнергию</a:t>
            </a:r>
            <a:endParaRPr lang="ru-RU" sz="4000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28464" y="3098492"/>
            <a:ext cx="88924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Среднее потребление электроэнергии во время работы составляет 400 Вт в час. </a:t>
            </a:r>
          </a:p>
          <a:p>
            <a:r>
              <a:rPr lang="ru-RU" dirty="0"/>
              <a:t>Суммарное время работы </a:t>
            </a:r>
            <a:r>
              <a:rPr lang="en-US" dirty="0" err="1"/>
              <a:t>ProjectLibre</a:t>
            </a:r>
            <a:r>
              <a:rPr lang="en-US" dirty="0"/>
              <a:t> </a:t>
            </a:r>
            <a:r>
              <a:rPr lang="ru-RU" dirty="0"/>
              <a:t>показал в размере 149,097 ч.</a:t>
            </a:r>
          </a:p>
          <a:p>
            <a:r>
              <a:rPr lang="ru-RU" dirty="0"/>
              <a:t>Итоговое потребление электроэнергии = 400 Вт * 149,097 ч = 59638,8 Вт*ч.</a:t>
            </a:r>
          </a:p>
          <a:p>
            <a:r>
              <a:rPr lang="ru-RU" dirty="0"/>
              <a:t>Стоимость электроэнергии = 4.18 руб./кВт*ч.</a:t>
            </a:r>
          </a:p>
          <a:p>
            <a:r>
              <a:rPr lang="ru-RU" dirty="0"/>
              <a:t>Итоговая стоимость электроэнергии = (59638,8 Вт*ч/1000) * 4.18 руб./</a:t>
            </a:r>
            <a:r>
              <a:rPr lang="ru-RU" dirty="0" smtClean="0"/>
              <a:t>кВт*ч </a:t>
            </a:r>
            <a:r>
              <a:rPr lang="ru-RU" dirty="0"/>
              <a:t>= 249.29 руб.</a:t>
            </a:r>
          </a:p>
        </p:txBody>
      </p:sp>
    </p:spTree>
    <p:extLst>
      <p:ext uri="{BB962C8B-B14F-4D97-AF65-F5344CB8AC3E}">
        <p14:creationId xmlns:p14="http://schemas.microsoft.com/office/powerpoint/2010/main" val="287869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2316" y="116632"/>
            <a:ext cx="54193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rgbClr val="C00000"/>
                </a:solidFill>
              </a:rPr>
              <a:t>Затраты на сотрудников</a:t>
            </a:r>
            <a:endParaRPr lang="ru-RU" sz="4000" dirty="0">
              <a:solidFill>
                <a:srgbClr val="C00000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369314"/>
              </p:ext>
            </p:extLst>
          </p:nvPr>
        </p:nvGraphicFramePr>
        <p:xfrm>
          <a:off x="1342072" y="1628800"/>
          <a:ext cx="6459855" cy="1920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8940"/>
                <a:gridCol w="3510915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Сотрудник</a:t>
                      </a:r>
                      <a:endParaRPr lang="ru-RU" sz="14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Заработная плата (руб</a:t>
                      </a:r>
                      <a:r>
                        <a:rPr lang="en-US" sz="1400" kern="50">
                          <a:effectLst/>
                        </a:rPr>
                        <a:t>/</a:t>
                      </a:r>
                      <a:r>
                        <a:rPr lang="ru-RU" sz="1400" kern="50">
                          <a:effectLst/>
                        </a:rPr>
                        <a:t>ч)</a:t>
                      </a:r>
                      <a:endParaRPr lang="ru-RU" sz="14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Бухгалтер 1</a:t>
                      </a:r>
                      <a:endParaRPr lang="ru-RU" sz="14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178</a:t>
                      </a:r>
                      <a:endParaRPr lang="ru-RU" sz="14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Заместитель директора по УПР</a:t>
                      </a:r>
                      <a:endParaRPr lang="ru-RU" sz="14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178</a:t>
                      </a:r>
                      <a:endParaRPr lang="ru-RU" sz="14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Лаборант приёмной комиссии</a:t>
                      </a:r>
                      <a:endParaRPr lang="ru-RU" sz="14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72</a:t>
                      </a:r>
                      <a:endParaRPr lang="ru-RU" sz="14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Лаборант учебной части</a:t>
                      </a:r>
                      <a:endParaRPr lang="ru-RU" sz="14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72</a:t>
                      </a:r>
                      <a:endParaRPr lang="ru-RU" sz="14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Программист</a:t>
                      </a:r>
                      <a:endParaRPr lang="ru-RU" sz="14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72</a:t>
                      </a:r>
                      <a:endParaRPr lang="ru-RU" sz="14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Секретарь приёмной комиссии</a:t>
                      </a:r>
                      <a:endParaRPr lang="ru-RU" sz="14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90</a:t>
                      </a:r>
                      <a:endParaRPr lang="ru-RU" sz="14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Секретарь учебной части</a:t>
                      </a:r>
                      <a:endParaRPr lang="ru-RU" sz="14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90</a:t>
                      </a:r>
                      <a:endParaRPr lang="ru-RU" sz="14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Специалист по кадрам</a:t>
                      </a:r>
                      <a:endParaRPr lang="ru-RU" sz="14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50" dirty="0">
                          <a:effectLst/>
                        </a:rPr>
                        <a:t>94</a:t>
                      </a:r>
                      <a:endParaRPr lang="ru-RU" sz="1400" kern="5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251520" y="3645024"/>
            <a:ext cx="86409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таких размерах заработной платы </a:t>
            </a:r>
            <a:r>
              <a:rPr lang="en-US" dirty="0" err="1"/>
              <a:t>ProjectLibre</a:t>
            </a:r>
            <a:r>
              <a:rPr lang="ru-RU" dirty="0"/>
              <a:t>  показывает суммарные расходы на ФОТ равные 12401,79 руб.</a:t>
            </a:r>
          </a:p>
          <a:p>
            <a:r>
              <a:rPr lang="ru-RU" dirty="0"/>
              <a:t>Отчисления на социальные нужды составляют 34% от ФОТ.</a:t>
            </a:r>
          </a:p>
          <a:p>
            <a:r>
              <a:rPr lang="ru-RU" dirty="0"/>
              <a:t>Отчисления на социальные нужды = 12401,79*0,34 = 4216,61 руб.</a:t>
            </a:r>
          </a:p>
          <a:p>
            <a:r>
              <a:rPr lang="ru-RU" dirty="0"/>
              <a:t>Итоговая сумма всех затрат на проект = 249,29 </a:t>
            </a:r>
            <a:r>
              <a:rPr lang="ru-RU" dirty="0" err="1"/>
              <a:t>руб</a:t>
            </a:r>
            <a:r>
              <a:rPr lang="ru-RU" dirty="0"/>
              <a:t> + 12401,79 </a:t>
            </a:r>
            <a:r>
              <a:rPr lang="ru-RU" dirty="0" err="1"/>
              <a:t>руб</a:t>
            </a:r>
            <a:r>
              <a:rPr lang="ru-RU" dirty="0"/>
              <a:t> + 4216,61 </a:t>
            </a:r>
            <a:r>
              <a:rPr lang="ru-RU" dirty="0" err="1"/>
              <a:t>руб</a:t>
            </a:r>
            <a:r>
              <a:rPr lang="ru-RU" dirty="0"/>
              <a:t> = 16867,69 руб.</a:t>
            </a:r>
          </a:p>
        </p:txBody>
      </p:sp>
    </p:spTree>
    <p:extLst>
      <p:ext uri="{BB962C8B-B14F-4D97-AF65-F5344CB8AC3E}">
        <p14:creationId xmlns:p14="http://schemas.microsoft.com/office/powerpoint/2010/main" val="350469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82198" y="188640"/>
            <a:ext cx="6386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C00000"/>
                </a:solidFill>
              </a:rPr>
              <a:t>Определение экономической эффективности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268760"/>
            <a:ext cx="833830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Трудозатраты до внедрения модуля:</a:t>
            </a:r>
          </a:p>
          <a:p>
            <a:r>
              <a:rPr lang="ru-RU" dirty="0" smtClean="0"/>
              <a:t>Затраты времени: 1 час ежедневно.</a:t>
            </a:r>
          </a:p>
          <a:p>
            <a:r>
              <a:rPr lang="ru-RU" dirty="0"/>
              <a:t>ТЗ</a:t>
            </a:r>
            <a:r>
              <a:rPr lang="ru-RU" baseline="-25000" dirty="0"/>
              <a:t>1</a:t>
            </a:r>
            <a:r>
              <a:rPr lang="ru-RU" dirty="0"/>
              <a:t> = 90 руб. * 22 дня / 1 мес. = 1980 руб</a:t>
            </a:r>
            <a:r>
              <a:rPr lang="ru-RU" dirty="0" smtClean="0"/>
              <a:t>.</a:t>
            </a:r>
          </a:p>
          <a:p>
            <a:r>
              <a:rPr lang="ru-RU" dirty="0"/>
              <a:t>Трудозатраты </a:t>
            </a:r>
            <a:r>
              <a:rPr lang="ru-RU" dirty="0" smtClean="0"/>
              <a:t>после </a:t>
            </a:r>
            <a:r>
              <a:rPr lang="ru-RU" dirty="0"/>
              <a:t>внедрения модуля</a:t>
            </a:r>
            <a:r>
              <a:rPr lang="ru-RU" dirty="0" smtClean="0"/>
              <a:t>:</a:t>
            </a:r>
          </a:p>
          <a:p>
            <a:r>
              <a:rPr lang="ru-RU" dirty="0" smtClean="0"/>
              <a:t>Затраты времени 8 часов один раз в год. </a:t>
            </a:r>
            <a:endParaRPr lang="ru-RU" dirty="0"/>
          </a:p>
          <a:p>
            <a:r>
              <a:rPr lang="ru-RU" dirty="0"/>
              <a:t>ТЗ</a:t>
            </a:r>
            <a:r>
              <a:rPr lang="ru-RU" baseline="-25000" dirty="0"/>
              <a:t>2</a:t>
            </a:r>
            <a:r>
              <a:rPr lang="ru-RU" dirty="0"/>
              <a:t> = 90 руб. * 8 ч / 9 мес. = 80 </a:t>
            </a:r>
            <a:r>
              <a:rPr lang="ru-RU" dirty="0" smtClean="0"/>
              <a:t>руб.</a:t>
            </a:r>
          </a:p>
          <a:p>
            <a:r>
              <a:rPr lang="ru-RU" dirty="0"/>
              <a:t>Ежемесячная экономия = 1980 руб. – 80 руб. = 1900 руб.</a:t>
            </a:r>
          </a:p>
          <a:p>
            <a:r>
              <a:rPr lang="ru-RU" dirty="0"/>
              <a:t>Срок окупаемости проекта = 16867,69 руб. / 1900 руб. = 8,87 мес.</a:t>
            </a:r>
          </a:p>
          <a:p>
            <a:r>
              <a:rPr lang="ru-RU" dirty="0" smtClean="0"/>
              <a:t>С учётом простоя  до начала учебного года 5 месяцев срок окупаемости 12,87 мес.</a:t>
            </a:r>
            <a:endParaRPr lang="ru-RU" dirty="0"/>
          </a:p>
        </p:txBody>
      </p:sp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1246959280"/>
              </p:ext>
            </p:extLst>
          </p:nvPr>
        </p:nvGraphicFramePr>
        <p:xfrm>
          <a:off x="2515753" y="3832391"/>
          <a:ext cx="4112495" cy="2528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892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38967" y="188640"/>
            <a:ext cx="56660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C00000"/>
                </a:solidFill>
              </a:rPr>
              <a:t>Определение </a:t>
            </a:r>
            <a:r>
              <a:rPr lang="ru-RU" sz="2400" dirty="0" smtClean="0">
                <a:solidFill>
                  <a:srgbClr val="C00000"/>
                </a:solidFill>
              </a:rPr>
              <a:t>социальной </a:t>
            </a:r>
            <a:r>
              <a:rPr lang="ru-RU" sz="2400" dirty="0">
                <a:solidFill>
                  <a:srgbClr val="C00000"/>
                </a:solidFill>
              </a:rPr>
              <a:t>эффективности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1" y="1268760"/>
            <a:ext cx="8640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Исключение ошибок связанных с назначением нескольких занятий в одной аудитории единовременно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Исключение ошибок связанных с назначением нескольких занятий одному преподавателю единовременно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Исключение ошибок назначения занятию неподходящей аудитории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112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6261" y="116632"/>
            <a:ext cx="1651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rgbClr val="C00000"/>
                </a:solidFill>
              </a:rPr>
              <a:t>Вывод</a:t>
            </a:r>
            <a:endParaRPr lang="ru-RU" sz="40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80259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Реализован модуль автоматизированного составления учебного расписания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Определена экономическая эффективность внедрения модуля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Определён срок окупаемости модуля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Определена социальная эффективность модуля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082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246433" y="1124744"/>
            <a:ext cx="8577263" cy="37444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4000" dirty="0">
                <a:latin typeface="+mj-lt"/>
              </a:rPr>
              <a:t>Повышение эффективности работы специалиста по </a:t>
            </a:r>
            <a:r>
              <a:rPr lang="ru-RU" sz="4000" dirty="0" smtClean="0">
                <a:latin typeface="+mj-lt"/>
              </a:rPr>
              <a:t>составлению </a:t>
            </a:r>
            <a:r>
              <a:rPr lang="ru-RU" sz="4000" dirty="0">
                <a:latin typeface="+mj-lt"/>
              </a:rPr>
              <a:t>учебного расписания на базе </a:t>
            </a:r>
            <a:r>
              <a:rPr lang="ru-RU" sz="4000" dirty="0" smtClean="0">
                <a:latin typeface="+mj-lt"/>
              </a:rPr>
              <a:t>автоматизированной </a:t>
            </a:r>
            <a:r>
              <a:rPr lang="ru-RU" sz="4000" dirty="0">
                <a:latin typeface="+mj-lt"/>
              </a:rPr>
              <a:t>информационной системы 1С:Колледж ПРОФ</a:t>
            </a:r>
            <a:endParaRPr lang="ru-RU" sz="4000" dirty="0" smtClean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65924" y="34900"/>
            <a:ext cx="34998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rgbClr val="C00000"/>
                </a:solidFill>
              </a:rPr>
              <a:t>Цель проекта</a:t>
            </a:r>
            <a:endParaRPr lang="ru-RU" sz="4400" dirty="0">
              <a:solidFill>
                <a:srgbClr val="C00000"/>
              </a:solidFill>
            </a:endParaRPr>
          </a:p>
        </p:txBody>
      </p:sp>
      <p:pic>
        <p:nvPicPr>
          <p:cNvPr id="1028" name="Picture 4" descr="http://www.pulsar.ru/img/programma-avtomatizacija-sostavlenija-raspisanij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446" y="3717032"/>
            <a:ext cx="238125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59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45885" y="116632"/>
            <a:ext cx="44373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solidFill>
                  <a:srgbClr val="C00000"/>
                </a:solidFill>
              </a:rPr>
              <a:t>Постановка задачи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196752"/>
            <a:ext cx="871296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Необходимо: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Построить допустимое учебное расписание средствами 1С:Предприятие.</a:t>
            </a:r>
          </a:p>
          <a:p>
            <a:r>
              <a:rPr lang="ru-RU" dirty="0" smtClean="0"/>
              <a:t>При этом должны соблюдаться следующие обязательные ограничения: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Должны быть учтены все занятия;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Должны быть учтены периоды доступности групп;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Занятие должно проводиться только в подходящих аудиториях;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Преподаватель может быть только на одном занятии;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Учебная группа может быть только на одном занятии;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Несколько занятий не могут быть в одной аудитории;</a:t>
            </a:r>
          </a:p>
          <a:p>
            <a:r>
              <a:rPr lang="ru-RU" dirty="0" smtClean="0"/>
              <a:t>По возможности минимизировать: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К</a:t>
            </a:r>
            <a:r>
              <a:rPr lang="ru-RU" dirty="0" smtClean="0"/>
              <a:t>оличество перерывов между занятиями в течении учебного дня.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4792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0265" y="116632"/>
            <a:ext cx="5983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rgbClr val="FF0000"/>
                </a:solidFill>
              </a:rPr>
              <a:t>Вспомогательные объекты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8471" y="2440556"/>
            <a:ext cx="3589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Справочник «Учебные группы»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09999" y="4842414"/>
            <a:ext cx="3206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Справочник «Дисциплины»</a:t>
            </a:r>
            <a:endParaRPr lang="ru-RU" sz="20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820" y="1232303"/>
            <a:ext cx="4534270" cy="2416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340" y="3820998"/>
            <a:ext cx="4583871" cy="2442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991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0265" y="116632"/>
            <a:ext cx="5983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rgbClr val="FF0000"/>
                </a:solidFill>
              </a:rPr>
              <a:t>Вспомогательные объекты</a:t>
            </a:r>
            <a:endParaRPr lang="ru-RU" sz="40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259135"/>
            <a:ext cx="4433580" cy="2362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8700" y="2255891"/>
            <a:ext cx="3808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Документ «Планирование нагрузки»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36720" y="4888581"/>
            <a:ext cx="375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Регистр накопления «Фонд учебной нагрузки»</a:t>
            </a:r>
            <a:endParaRPr lang="ru-RU" sz="1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847631"/>
            <a:ext cx="4483925" cy="2389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566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9879" y="116632"/>
            <a:ext cx="70642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rgbClr val="FF0000"/>
                </a:solidFill>
              </a:rPr>
              <a:t>Решение поставленной задачи: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263898"/>
            <a:ext cx="86409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Основные этапы решения.</a:t>
            </a:r>
          </a:p>
          <a:p>
            <a:r>
              <a:rPr lang="ru-RU" dirty="0" smtClean="0"/>
              <a:t>1 этап: формирование расписания случайным образом:</a:t>
            </a:r>
          </a:p>
          <a:p>
            <a:r>
              <a:rPr lang="ru-RU" dirty="0" smtClean="0"/>
              <a:t>Обеспечивает выполнение обязательных ограничений.</a:t>
            </a:r>
          </a:p>
          <a:p>
            <a:r>
              <a:rPr lang="ru-RU" dirty="0" smtClean="0"/>
              <a:t>2 этап: оптимизация полученного на первом этапе расписания:</a:t>
            </a:r>
          </a:p>
          <a:p>
            <a:r>
              <a:rPr lang="ru-RU" dirty="0" smtClean="0"/>
              <a:t>Минимизирует количество перерывов между занятиями в течении учебного дня, при этом повышает равномерность распределения занятий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627784" y="4221088"/>
            <a:ext cx="122413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Формирование расписания</a:t>
            </a:r>
            <a:endParaRPr lang="ru-RU" sz="1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076056" y="4204320"/>
            <a:ext cx="122413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Оптимизация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97732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04516" y="188640"/>
            <a:ext cx="6534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Формирование </a:t>
            </a:r>
            <a:r>
              <a:rPr lang="ru-RU" sz="2400" dirty="0">
                <a:solidFill>
                  <a:srgbClr val="FF0000"/>
                </a:solidFill>
              </a:rPr>
              <a:t>расписания случайным образом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8274" y="1196752"/>
            <a:ext cx="86674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Из фонда учебной нагрузки по порядку извлекаются занятия (связки группа-дисциплина-преподаватель) и количество запланированных  часов на оба периода;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Пока количество оставшихся часов для занятия не равно 0 выполнение шага 3.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Пока занятие не размещено выполнение 4.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Для каждого занятия из справочника «Учебные группы» извлекаются границы учебных периодов;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Выбирается случайная дата из первого учебного периода;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Полученная дата проверяется на допустимость;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Если дата не допустима возврат к 3.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Путём перебора определяется пара, на которой группа и преподаватель свободны;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Если такая пара не найдена возврат на 3 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Из справочника дисциплины извлекается список подходящих аудиторий;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Определяется аудитория, которая свободна на этой паре;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Если нет свободных аудиторий возврат к 3;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Разместить занятие с выбранными на предыдущих шагах параметрами.</a:t>
            </a:r>
          </a:p>
        </p:txBody>
      </p:sp>
    </p:spTree>
    <p:extLst>
      <p:ext uri="{BB962C8B-B14F-4D97-AF65-F5344CB8AC3E}">
        <p14:creationId xmlns:p14="http://schemas.microsoft.com/office/powerpoint/2010/main" val="388582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04516" y="188640"/>
            <a:ext cx="6534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Формирование </a:t>
            </a:r>
            <a:r>
              <a:rPr lang="ru-RU" sz="2400" dirty="0">
                <a:solidFill>
                  <a:srgbClr val="FF0000"/>
                </a:solidFill>
              </a:rPr>
              <a:t>расписания случайным образом</a:t>
            </a:r>
          </a:p>
        </p:txBody>
      </p:sp>
    </p:spTree>
    <p:extLst>
      <p:ext uri="{BB962C8B-B14F-4D97-AF65-F5344CB8AC3E}">
        <p14:creationId xmlns:p14="http://schemas.microsoft.com/office/powerpoint/2010/main" val="383909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595363"/>
              </p:ext>
            </p:extLst>
          </p:nvPr>
        </p:nvGraphicFramePr>
        <p:xfrm>
          <a:off x="1979712" y="1196752"/>
          <a:ext cx="5198971" cy="51968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0278"/>
                <a:gridCol w="1099328"/>
                <a:gridCol w="1519365"/>
              </a:tblGrid>
              <a:tr h="5028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kern="50">
                          <a:effectLst/>
                        </a:rPr>
                        <a:t>Этап</a:t>
                      </a:r>
                      <a:endParaRPr lang="ru-RU" sz="11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3881" marR="538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kern="50">
                          <a:effectLst/>
                        </a:rPr>
                        <a:t>Длительность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kern="50">
                          <a:effectLst/>
                        </a:rPr>
                        <a:t>(дней)</a:t>
                      </a:r>
                      <a:endParaRPr lang="ru-RU" sz="11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3881" marR="538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kern="50">
                          <a:effectLst/>
                        </a:rPr>
                        <a:t>Исполнители</a:t>
                      </a:r>
                      <a:endParaRPr lang="ru-RU" sz="11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3881" marR="53881" marT="0" marB="0"/>
                </a:tc>
              </a:tr>
              <a:tr h="3352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kern="50">
                          <a:effectLst/>
                        </a:rPr>
                        <a:t>1 Подготовка к внедрению 1C:Колледж ПРОФ</a:t>
                      </a:r>
                      <a:endParaRPr lang="ru-RU" sz="11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kern="50">
                          <a:effectLst/>
                        </a:rPr>
                        <a:t>0,188</a:t>
                      </a:r>
                      <a:endParaRPr lang="ru-RU" sz="11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kern="50">
                          <a:effectLst/>
                        </a:rPr>
                        <a:t>программист</a:t>
                      </a:r>
                      <a:endParaRPr lang="ru-RU" sz="11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3881" marR="53881" marT="0" marB="0" anchor="ctr"/>
                </a:tc>
              </a:tr>
              <a:tr h="18439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kern="50">
                          <a:effectLst/>
                        </a:rPr>
                        <a:t>2 Внедрение 1С:Колледж ПРОФ</a:t>
                      </a:r>
                      <a:endParaRPr lang="ru-RU" sz="11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kern="50">
                          <a:effectLst/>
                        </a:rPr>
                        <a:t>6,09</a:t>
                      </a:r>
                      <a:endParaRPr lang="ru-RU" sz="11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kern="50">
                          <a:effectLst/>
                        </a:rPr>
                        <a:t>бухгалтер 1,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kern="50">
                          <a:effectLst/>
                        </a:rPr>
                        <a:t>заместитель директора по УПР,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kern="50">
                          <a:effectLst/>
                        </a:rPr>
                        <a:t>лаборант приёмной комиссии,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kern="50">
                          <a:effectLst/>
                        </a:rPr>
                        <a:t>лаборант учебной части,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kern="50">
                          <a:effectLst/>
                        </a:rPr>
                        <a:t>программист,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kern="50">
                          <a:effectLst/>
                        </a:rPr>
                        <a:t>секретарь приёмной комиссии,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kern="50">
                          <a:effectLst/>
                        </a:rPr>
                        <a:t>секретарь учебной части,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kern="50">
                          <a:effectLst/>
                        </a:rPr>
                        <a:t>специалист по кадрам</a:t>
                      </a:r>
                      <a:endParaRPr lang="ru-RU" sz="11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3881" marR="53881" marT="0" marB="0" anchor="ctr"/>
                </a:tc>
              </a:tr>
              <a:tr h="5028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kern="50">
                          <a:effectLst/>
                        </a:rPr>
                        <a:t>3 Внесение изменений в конфигурацию</a:t>
                      </a:r>
                      <a:endParaRPr lang="ru-RU" sz="11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kern="50">
                          <a:effectLst/>
                        </a:rPr>
                        <a:t>3,188</a:t>
                      </a:r>
                      <a:endParaRPr lang="ru-RU" sz="11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kern="50">
                          <a:effectLst/>
                        </a:rPr>
                        <a:t>лаборант учебной части,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kern="50">
                          <a:effectLst/>
                        </a:rPr>
                        <a:t>программист,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kern="50">
                          <a:effectLst/>
                        </a:rPr>
                        <a:t>секретарь учебной части</a:t>
                      </a:r>
                      <a:endParaRPr lang="ru-RU" sz="11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3881" marR="53881" marT="0" marB="0" anchor="ctr"/>
                </a:tc>
              </a:tr>
              <a:tr h="3352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kern="50">
                          <a:effectLst/>
                        </a:rPr>
                        <a:t>4 Разработка модуля автоматического составления расписания</a:t>
                      </a:r>
                      <a:endParaRPr lang="ru-RU" sz="11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kern="50">
                          <a:effectLst/>
                        </a:rPr>
                        <a:t>6</a:t>
                      </a:r>
                      <a:endParaRPr lang="ru-RU" sz="11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3881" marR="53881" marT="0" marB="0" anchor="ctr"/>
                </a:tc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kern="50">
                          <a:effectLst/>
                        </a:rPr>
                        <a:t>программист</a:t>
                      </a:r>
                      <a:endParaRPr lang="ru-RU" sz="11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3881" marR="53881" marT="0" marB="0" anchor="ctr"/>
                </a:tc>
              </a:tr>
              <a:tr h="3352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kern="50">
                          <a:effectLst/>
                        </a:rPr>
                        <a:t>5 Отладка и тестирование реализованного модуля</a:t>
                      </a:r>
                      <a:endParaRPr lang="ru-RU" sz="11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kern="50">
                          <a:effectLst/>
                        </a:rPr>
                        <a:t>1</a:t>
                      </a:r>
                      <a:endParaRPr lang="ru-RU" sz="11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3881" marR="53881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028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kern="50">
                          <a:effectLst/>
                        </a:rPr>
                        <a:t>6 Введение в эксплуатацию модуля автоматического составления расписания</a:t>
                      </a:r>
                      <a:endParaRPr lang="ru-RU" sz="11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kern="50">
                          <a:effectLst/>
                        </a:rPr>
                        <a:t>0,125</a:t>
                      </a:r>
                      <a:endParaRPr lang="ru-RU" sz="11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3881" marR="53881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676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kern="50">
                          <a:effectLst/>
                        </a:rPr>
                        <a:t>Итоговая длительность</a:t>
                      </a:r>
                      <a:endParaRPr lang="ru-RU" sz="11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kern="50">
                          <a:effectLst/>
                        </a:rPr>
                        <a:t>16,591</a:t>
                      </a:r>
                      <a:endParaRPr lang="ru-RU" sz="11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kern="50" dirty="0">
                          <a:effectLst/>
                        </a:rPr>
                        <a:t> </a:t>
                      </a:r>
                      <a:endParaRPr lang="ru-RU" sz="1100" kern="5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3881" marR="53881" marT="0" marB="0" anchor="ctr"/>
                </a:tc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745233" y="116632"/>
            <a:ext cx="56535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4000" dirty="0">
                <a:solidFill>
                  <a:srgbClr val="C00000"/>
                </a:solidFill>
              </a:rPr>
              <a:t>Основные этапы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5247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2313</TotalTime>
  <Words>766</Words>
  <Application>Microsoft Office PowerPoint</Application>
  <PresentationFormat>Экран (4:3)</PresentationFormat>
  <Paragraphs>137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МИНИСТЕРСТВО ОБРАЗОВАНИЯ И НАУКИ РОССИЙСКОЙ ФЕДЕРАЦИИ ФЕДЕРАЛЬНОЕ ГОСУДАРСТВЕННОЕ БЮДЖЕТНОЕ ОБРАЗОВАТЕЛЬНОЕ УЧРЕЖДЕНИЕ ВЫСШЕГО ПРОФЕССИОНАЛЬНОГО ОБРАЗОВАНИЯ  «МОСКОВСКИЙ ГОСУДАРСТВЕННЫЙ МАШИНОСТРОИТЕЛЬНЫЙ УНИВЕРСИТЕТ (МАМИ)» /УНИВЕРСИТЕТ МАШИНОСТРОЕНИЯ/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И НАУКИ РОССИЙСКОЙ ФЕДЕРАЦИИ ФЕДЕРАЛЬНОЕ ГОСУДАРСТВЕННОЕ БЮДЖЕТНОЕ ОБРАЗОВАТЕЛЬНОЕ УЧРЕЖДЕНИЕ ВЫСШЕГО ПРОФЕССИОНАЛЬНОГО ОБРАЗОВАНИЯ  «МОСКОВСКИЙ ГОСУДАРСТВЕННЫЙ МАШИНОСТРОИТЕЛЬНЫЙ УНИВЕРСИТЕТ (МАМИ)» /УНИВЕРСИТЕТ МАШИНОСТРОЕНИЯ/ </dc:title>
  <dc:creator>R@$MU$</dc:creator>
  <cp:lastModifiedBy>R@$MU$</cp:lastModifiedBy>
  <cp:revision>65</cp:revision>
  <dcterms:created xsi:type="dcterms:W3CDTF">2015-06-08T18:30:58Z</dcterms:created>
  <dcterms:modified xsi:type="dcterms:W3CDTF">2015-06-12T12:01:55Z</dcterms:modified>
</cp:coreProperties>
</file>