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257"/>
    <a:srgbClr val="F0C528"/>
    <a:srgbClr val="D5AB0F"/>
    <a:srgbClr val="E3DE00"/>
    <a:srgbClr val="F2B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Лист1!$C$1:$S$1</c:f>
              <c:numCache>
                <c:formatCode>m/d/yyyy</c:formatCode>
                <c:ptCount val="17"/>
                <c:pt idx="0">
                  <c:v>42080</c:v>
                </c:pt>
                <c:pt idx="1">
                  <c:v>42102</c:v>
                </c:pt>
                <c:pt idx="2">
                  <c:v>42240</c:v>
                </c:pt>
                <c:pt idx="3">
                  <c:v>42271</c:v>
                </c:pt>
                <c:pt idx="4">
                  <c:v>42301</c:v>
                </c:pt>
                <c:pt idx="5">
                  <c:v>42332</c:v>
                </c:pt>
                <c:pt idx="6">
                  <c:v>42362</c:v>
                </c:pt>
                <c:pt idx="7">
                  <c:v>42393</c:v>
                </c:pt>
                <c:pt idx="8">
                  <c:v>42424</c:v>
                </c:pt>
                <c:pt idx="9">
                  <c:v>42453</c:v>
                </c:pt>
                <c:pt idx="10">
                  <c:v>42484</c:v>
                </c:pt>
                <c:pt idx="11">
                  <c:v>42514</c:v>
                </c:pt>
                <c:pt idx="12">
                  <c:v>42545</c:v>
                </c:pt>
                <c:pt idx="13">
                  <c:v>42575</c:v>
                </c:pt>
                <c:pt idx="14">
                  <c:v>42606</c:v>
                </c:pt>
                <c:pt idx="15">
                  <c:v>42637</c:v>
                </c:pt>
                <c:pt idx="16">
                  <c:v>42667</c:v>
                </c:pt>
              </c:numCache>
            </c:numRef>
          </c:cat>
          <c:val>
            <c:numRef>
              <c:f>Лист1!$C$2:$S$2</c:f>
              <c:numCache>
                <c:formatCode>General</c:formatCode>
                <c:ptCount val="17"/>
                <c:pt idx="0">
                  <c:v>0</c:v>
                </c:pt>
                <c:pt idx="1">
                  <c:v>-16867.689999999999</c:v>
                </c:pt>
                <c:pt idx="2">
                  <c:v>-16867.689999999999</c:v>
                </c:pt>
                <c:pt idx="3">
                  <c:v>-14967.689999999999</c:v>
                </c:pt>
                <c:pt idx="4">
                  <c:v>-13067.689999999999</c:v>
                </c:pt>
                <c:pt idx="5">
                  <c:v>-11167.689999999999</c:v>
                </c:pt>
                <c:pt idx="6">
                  <c:v>-9267.6899999999987</c:v>
                </c:pt>
                <c:pt idx="7">
                  <c:v>-7367.6899999999987</c:v>
                </c:pt>
                <c:pt idx="8">
                  <c:v>-5467.6899999999987</c:v>
                </c:pt>
                <c:pt idx="9">
                  <c:v>-3567.6899999999987</c:v>
                </c:pt>
                <c:pt idx="10">
                  <c:v>-1667.6899999999987</c:v>
                </c:pt>
                <c:pt idx="11">
                  <c:v>232.31000000000131</c:v>
                </c:pt>
                <c:pt idx="12">
                  <c:v>2132.3100000000013</c:v>
                </c:pt>
                <c:pt idx="13">
                  <c:v>2132.3100000000013</c:v>
                </c:pt>
                <c:pt idx="14">
                  <c:v>2132.3100000000013</c:v>
                </c:pt>
                <c:pt idx="15">
                  <c:v>2132.3100000000013</c:v>
                </c:pt>
                <c:pt idx="16">
                  <c:v>2132.3100000000013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62720"/>
        <c:axId val="43961728"/>
      </c:lineChart>
      <c:dateAx>
        <c:axId val="38062720"/>
        <c:scaling>
          <c:orientation val="minMax"/>
          <c:max val="42529"/>
          <c:min val="42080"/>
        </c:scaling>
        <c:delete val="0"/>
        <c:axPos val="b"/>
        <c:numFmt formatCode="dd/mm/yy;@" sourceLinked="0"/>
        <c:majorTickMark val="cross"/>
        <c:minorTickMark val="none"/>
        <c:tickLblPos val="nextTo"/>
        <c:crossAx val="43961728"/>
        <c:crosses val="autoZero"/>
        <c:auto val="0"/>
        <c:lblOffset val="100"/>
        <c:baseTimeUnit val="months"/>
        <c:majorUnit val="1"/>
        <c:majorTimeUnit val="months"/>
        <c:minorUnit val="1"/>
        <c:minorTimeUnit val="days"/>
      </c:dateAx>
      <c:valAx>
        <c:axId val="43961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062720"/>
        <c:crossesAt val="4208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69ABC-0E28-4D91-AB44-C53CBE6DD0B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</dgm:pt>
    <dgm:pt modelId="{DE9BB018-FAC5-4041-9B95-07E6D1DBD115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Конфигурация</a:t>
          </a:r>
          <a:endParaRPr lang="ru-RU" dirty="0">
            <a:solidFill>
              <a:srgbClr val="C00000"/>
            </a:solidFill>
          </a:endParaRPr>
        </a:p>
      </dgm:t>
    </dgm:pt>
    <dgm:pt modelId="{8EBAA86E-B0E2-40B7-8413-CFCCA2E87196}" type="parTrans" cxnId="{1AC6CA69-E83B-4C61-907D-94D5D51BEDCE}">
      <dgm:prSet/>
      <dgm:spPr/>
      <dgm:t>
        <a:bodyPr/>
        <a:lstStyle/>
        <a:p>
          <a:endParaRPr lang="ru-RU"/>
        </a:p>
      </dgm:t>
    </dgm:pt>
    <dgm:pt modelId="{4666C3B7-7E7C-4F72-917B-829C0531B5E0}" type="sibTrans" cxnId="{1AC6CA69-E83B-4C61-907D-94D5D51BEDCE}">
      <dgm:prSet/>
      <dgm:spPr/>
      <dgm:t>
        <a:bodyPr/>
        <a:lstStyle/>
        <a:p>
          <a:endParaRPr lang="ru-RU"/>
        </a:p>
      </dgm:t>
    </dgm:pt>
    <dgm:pt modelId="{4C4BE1E2-557F-4FDA-A6FF-2F7DD22C9960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Платформа</a:t>
          </a:r>
          <a:endParaRPr lang="ru-RU" dirty="0">
            <a:solidFill>
              <a:srgbClr val="C00000"/>
            </a:solidFill>
          </a:endParaRPr>
        </a:p>
      </dgm:t>
    </dgm:pt>
    <dgm:pt modelId="{73C4641B-EEE8-43E8-B99A-D9B1A24E45C4}" type="parTrans" cxnId="{E3F53F31-12E6-4C89-BFDF-FD4961F4B2C8}">
      <dgm:prSet/>
      <dgm:spPr/>
      <dgm:t>
        <a:bodyPr/>
        <a:lstStyle/>
        <a:p>
          <a:endParaRPr lang="ru-RU"/>
        </a:p>
      </dgm:t>
    </dgm:pt>
    <dgm:pt modelId="{53F2A27C-4CF9-4819-93CE-EAE26ECC42AB}" type="sibTrans" cxnId="{E3F53F31-12E6-4C89-BFDF-FD4961F4B2C8}">
      <dgm:prSet/>
      <dgm:spPr/>
      <dgm:t>
        <a:bodyPr/>
        <a:lstStyle/>
        <a:p>
          <a:endParaRPr lang="ru-RU"/>
        </a:p>
      </dgm:t>
    </dgm:pt>
    <dgm:pt modelId="{D73CC60F-FF99-49C0-A6F2-71284584BAFA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Операционная система</a:t>
          </a:r>
          <a:endParaRPr lang="ru-RU" dirty="0">
            <a:solidFill>
              <a:srgbClr val="C00000"/>
            </a:solidFill>
          </a:endParaRPr>
        </a:p>
      </dgm:t>
    </dgm:pt>
    <dgm:pt modelId="{36E47041-D021-47E8-9ABE-3029CD089373}" type="parTrans" cxnId="{876AC31B-4861-4667-B9DC-B53BC2FE83C7}">
      <dgm:prSet/>
      <dgm:spPr/>
      <dgm:t>
        <a:bodyPr/>
        <a:lstStyle/>
        <a:p>
          <a:endParaRPr lang="ru-RU"/>
        </a:p>
      </dgm:t>
    </dgm:pt>
    <dgm:pt modelId="{41AA74F1-89C1-489E-8D07-231F7638169E}" type="sibTrans" cxnId="{876AC31B-4861-4667-B9DC-B53BC2FE83C7}">
      <dgm:prSet/>
      <dgm:spPr/>
      <dgm:t>
        <a:bodyPr/>
        <a:lstStyle/>
        <a:p>
          <a:endParaRPr lang="ru-RU"/>
        </a:p>
      </dgm:t>
    </dgm:pt>
    <dgm:pt modelId="{43ADACE3-305E-4DC4-BBA5-948F208F9104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Аппаратное обеспечение</a:t>
          </a:r>
          <a:endParaRPr lang="ru-RU" dirty="0">
            <a:solidFill>
              <a:srgbClr val="C00000"/>
            </a:solidFill>
          </a:endParaRPr>
        </a:p>
      </dgm:t>
    </dgm:pt>
    <dgm:pt modelId="{09B8BBE5-65C6-4819-8CFB-3A7801460F6E}" type="parTrans" cxnId="{688408E2-B1CB-4638-9B75-442A17285BB1}">
      <dgm:prSet/>
      <dgm:spPr/>
      <dgm:t>
        <a:bodyPr/>
        <a:lstStyle/>
        <a:p>
          <a:endParaRPr lang="ru-RU"/>
        </a:p>
      </dgm:t>
    </dgm:pt>
    <dgm:pt modelId="{BA9EA682-7DC9-4DB4-9654-F4595090D7AD}" type="sibTrans" cxnId="{688408E2-B1CB-4638-9B75-442A17285BB1}">
      <dgm:prSet/>
      <dgm:spPr/>
      <dgm:t>
        <a:bodyPr/>
        <a:lstStyle/>
        <a:p>
          <a:endParaRPr lang="ru-RU"/>
        </a:p>
      </dgm:t>
    </dgm:pt>
    <dgm:pt modelId="{58533CCF-E85F-4C7A-AC2D-66ED79B1A47B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1С:Колледж ПРОФ</a:t>
          </a:r>
          <a:endParaRPr lang="ru-RU" dirty="0">
            <a:solidFill>
              <a:srgbClr val="C00000"/>
            </a:solidFill>
          </a:endParaRPr>
        </a:p>
      </dgm:t>
    </dgm:pt>
    <dgm:pt modelId="{F95868DA-FEA5-4A1C-8613-73139F0A2184}" type="parTrans" cxnId="{8711125A-ABA7-4DC5-943F-5583758C0CD2}">
      <dgm:prSet/>
      <dgm:spPr/>
      <dgm:t>
        <a:bodyPr/>
        <a:lstStyle/>
        <a:p>
          <a:endParaRPr lang="ru-RU"/>
        </a:p>
      </dgm:t>
    </dgm:pt>
    <dgm:pt modelId="{7A818A08-7A7B-4661-882E-D3F42F78FF86}" type="sibTrans" cxnId="{8711125A-ABA7-4DC5-943F-5583758C0CD2}">
      <dgm:prSet/>
      <dgm:spPr/>
      <dgm:t>
        <a:bodyPr/>
        <a:lstStyle/>
        <a:p>
          <a:endParaRPr lang="ru-RU"/>
        </a:p>
      </dgm:t>
    </dgm:pt>
    <dgm:pt modelId="{5F7B7A13-E2D1-43FF-8FAD-28540FE8FBE3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1С:Предприятие 8.2</a:t>
          </a:r>
          <a:endParaRPr lang="ru-RU" dirty="0">
            <a:solidFill>
              <a:srgbClr val="C00000"/>
            </a:solidFill>
          </a:endParaRPr>
        </a:p>
      </dgm:t>
    </dgm:pt>
    <dgm:pt modelId="{79D69DD8-F053-4D79-9DA5-45738A540C08}" type="parTrans" cxnId="{6DED2C6F-64A0-4B30-B905-2878B08685F5}">
      <dgm:prSet/>
      <dgm:spPr/>
      <dgm:t>
        <a:bodyPr/>
        <a:lstStyle/>
        <a:p>
          <a:endParaRPr lang="ru-RU"/>
        </a:p>
      </dgm:t>
    </dgm:pt>
    <dgm:pt modelId="{B387AD5E-E735-4D36-A5FF-C0BC72680F52}" type="sibTrans" cxnId="{6DED2C6F-64A0-4B30-B905-2878B08685F5}">
      <dgm:prSet/>
      <dgm:spPr/>
      <dgm:t>
        <a:bodyPr/>
        <a:lstStyle/>
        <a:p>
          <a:endParaRPr lang="ru-RU"/>
        </a:p>
      </dgm:t>
    </dgm:pt>
    <dgm:pt modelId="{2E354A2D-4C2C-4C45-B266-E1B5BA0BC1D4}">
      <dgm:prSet phldrT="[Текст]"/>
      <dgm:spPr>
        <a:solidFill>
          <a:srgbClr val="F3D257"/>
        </a:solidFill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MS Windows Server 2012 R</a:t>
          </a:r>
          <a:r>
            <a:rPr lang="ru-RU" dirty="0" smtClean="0">
              <a:solidFill>
                <a:srgbClr val="C00000"/>
              </a:solidFill>
            </a:rPr>
            <a:t>2</a:t>
          </a:r>
          <a:endParaRPr lang="ru-RU" dirty="0">
            <a:solidFill>
              <a:srgbClr val="C00000"/>
            </a:solidFill>
          </a:endParaRPr>
        </a:p>
      </dgm:t>
    </dgm:pt>
    <dgm:pt modelId="{89B55091-6FDD-4998-A158-156D9F778BA0}" type="parTrans" cxnId="{F6684860-524B-40B3-88AA-3913D73573A2}">
      <dgm:prSet/>
      <dgm:spPr/>
      <dgm:t>
        <a:bodyPr/>
        <a:lstStyle/>
        <a:p>
          <a:endParaRPr lang="ru-RU"/>
        </a:p>
      </dgm:t>
    </dgm:pt>
    <dgm:pt modelId="{4AA92901-8D67-4FEE-8A96-5693BEEDFB6D}" type="sibTrans" cxnId="{F6684860-524B-40B3-88AA-3913D73573A2}">
      <dgm:prSet/>
      <dgm:spPr/>
      <dgm:t>
        <a:bodyPr/>
        <a:lstStyle/>
        <a:p>
          <a:endParaRPr lang="ru-RU"/>
        </a:p>
      </dgm:t>
    </dgm:pt>
    <dgm:pt modelId="{AED171F7-D12D-48B6-BEDA-6431F15110DD}">
      <dgm:prSet phldrT="[Текст]"/>
      <dgm:spPr>
        <a:solidFill>
          <a:srgbClr val="F3D257"/>
        </a:solidFill>
      </dgm:spPr>
      <dgm:t>
        <a:bodyPr/>
        <a:lstStyle/>
        <a:p>
          <a:r>
            <a:rPr lang="ru-RU" dirty="0" smtClean="0">
              <a:solidFill>
                <a:srgbClr val="C00000"/>
              </a:solidFill>
            </a:rPr>
            <a:t>Серверный и клиентский компьютеры</a:t>
          </a:r>
          <a:endParaRPr lang="ru-RU" dirty="0">
            <a:solidFill>
              <a:srgbClr val="C00000"/>
            </a:solidFill>
          </a:endParaRPr>
        </a:p>
      </dgm:t>
    </dgm:pt>
    <dgm:pt modelId="{4B7FAD23-5067-4060-AF02-C35CD70F8828}" type="parTrans" cxnId="{BA78DDD6-F59D-4B36-B0B4-C62217CE5579}">
      <dgm:prSet/>
      <dgm:spPr/>
      <dgm:t>
        <a:bodyPr/>
        <a:lstStyle/>
        <a:p>
          <a:endParaRPr lang="ru-RU"/>
        </a:p>
      </dgm:t>
    </dgm:pt>
    <dgm:pt modelId="{E489C0B9-8FE5-4192-957F-D1031A398035}" type="sibTrans" cxnId="{BA78DDD6-F59D-4B36-B0B4-C62217CE5579}">
      <dgm:prSet/>
      <dgm:spPr/>
      <dgm:t>
        <a:bodyPr/>
        <a:lstStyle/>
        <a:p>
          <a:endParaRPr lang="ru-RU"/>
        </a:p>
      </dgm:t>
    </dgm:pt>
    <dgm:pt modelId="{5618107F-81E4-490B-A072-B9C47776E2AE}" type="pres">
      <dgm:prSet presAssocID="{7BC69ABC-0E28-4D91-AB44-C53CBE6DD0BF}" presName="linearFlow" presStyleCnt="0">
        <dgm:presLayoutVars>
          <dgm:dir/>
          <dgm:animLvl val="lvl"/>
          <dgm:resizeHandles val="exact"/>
        </dgm:presLayoutVars>
      </dgm:prSet>
      <dgm:spPr/>
    </dgm:pt>
    <dgm:pt modelId="{680987C3-9451-407F-8CB6-7686D769753B}" type="pres">
      <dgm:prSet presAssocID="{DE9BB018-FAC5-4041-9B95-07E6D1DBD115}" presName="composite" presStyleCnt="0"/>
      <dgm:spPr/>
    </dgm:pt>
    <dgm:pt modelId="{2E1534C2-0298-4E60-BE1D-B32D5D7C0439}" type="pres">
      <dgm:prSet presAssocID="{DE9BB018-FAC5-4041-9B95-07E6D1DBD11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829E9AB-19C7-41D7-8F2E-8B12AD705686}" type="pres">
      <dgm:prSet presAssocID="{DE9BB018-FAC5-4041-9B95-07E6D1DBD115}" presName="descendantText" presStyleLbl="alignAcc1" presStyleIdx="0" presStyleCnt="4" custLinFactNeighborX="337" custLinFactNeighborY="-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BFD146-23D5-4685-A3C9-D161FDC5DBD3}" type="pres">
      <dgm:prSet presAssocID="{4666C3B7-7E7C-4F72-917B-829C0531B5E0}" presName="sp" presStyleCnt="0"/>
      <dgm:spPr/>
    </dgm:pt>
    <dgm:pt modelId="{0181FEE7-F338-4E8E-A986-3A51527BD434}" type="pres">
      <dgm:prSet presAssocID="{4C4BE1E2-557F-4FDA-A6FF-2F7DD22C9960}" presName="composite" presStyleCnt="0"/>
      <dgm:spPr/>
    </dgm:pt>
    <dgm:pt modelId="{FD7B00B2-5850-4092-9D87-607A00BDB2D9}" type="pres">
      <dgm:prSet presAssocID="{4C4BE1E2-557F-4FDA-A6FF-2F7DD22C996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AFC0C2B-5622-4EEA-9385-217D2B5F1710}" type="pres">
      <dgm:prSet presAssocID="{4C4BE1E2-557F-4FDA-A6FF-2F7DD22C996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3F7FD5-96FB-4A43-9C2E-66F1ACEA3423}" type="pres">
      <dgm:prSet presAssocID="{53F2A27C-4CF9-4819-93CE-EAE26ECC42AB}" presName="sp" presStyleCnt="0"/>
      <dgm:spPr/>
    </dgm:pt>
    <dgm:pt modelId="{74A34521-4591-450B-9BE5-FDE86E120ADE}" type="pres">
      <dgm:prSet presAssocID="{D73CC60F-FF99-49C0-A6F2-71284584BAFA}" presName="composite" presStyleCnt="0"/>
      <dgm:spPr/>
    </dgm:pt>
    <dgm:pt modelId="{0DD26B06-8AC6-4374-BD1E-ADAF592C9C63}" type="pres">
      <dgm:prSet presAssocID="{D73CC60F-FF99-49C0-A6F2-71284584BA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6EA19B4-7D9D-4028-ACEC-9484DB5E83E4}" type="pres">
      <dgm:prSet presAssocID="{D73CC60F-FF99-49C0-A6F2-71284584BAF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CED5B2-EF4C-46FB-80FD-66D4B7E9E26C}" type="pres">
      <dgm:prSet presAssocID="{41AA74F1-89C1-489E-8D07-231F7638169E}" presName="sp" presStyleCnt="0"/>
      <dgm:spPr/>
    </dgm:pt>
    <dgm:pt modelId="{87437CA4-6C9D-48AB-85A2-705700563650}" type="pres">
      <dgm:prSet presAssocID="{43ADACE3-305E-4DC4-BBA5-948F208F9104}" presName="composite" presStyleCnt="0"/>
      <dgm:spPr/>
    </dgm:pt>
    <dgm:pt modelId="{5F8AFEC0-E2FE-4BFD-80D6-540BE8FCA643}" type="pres">
      <dgm:prSet presAssocID="{43ADACE3-305E-4DC4-BBA5-948F208F910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4AACC83-B43D-4D7F-AD51-2A0AB891612E}" type="pres">
      <dgm:prSet presAssocID="{43ADACE3-305E-4DC4-BBA5-948F208F910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6AC31B-4861-4667-B9DC-B53BC2FE83C7}" srcId="{7BC69ABC-0E28-4D91-AB44-C53CBE6DD0BF}" destId="{D73CC60F-FF99-49C0-A6F2-71284584BAFA}" srcOrd="2" destOrd="0" parTransId="{36E47041-D021-47E8-9ABE-3029CD089373}" sibTransId="{41AA74F1-89C1-489E-8D07-231F7638169E}"/>
    <dgm:cxn modelId="{DD957E3D-8777-4B53-BF19-58C8318F852F}" type="presOf" srcId="{4C4BE1E2-557F-4FDA-A6FF-2F7DD22C9960}" destId="{FD7B00B2-5850-4092-9D87-607A00BDB2D9}" srcOrd="0" destOrd="0" presId="urn:microsoft.com/office/officeart/2005/8/layout/chevron2"/>
    <dgm:cxn modelId="{E5FB49A8-D9C8-4BF4-B450-18DB9BE4D813}" type="presOf" srcId="{D73CC60F-FF99-49C0-A6F2-71284584BAFA}" destId="{0DD26B06-8AC6-4374-BD1E-ADAF592C9C63}" srcOrd="0" destOrd="0" presId="urn:microsoft.com/office/officeart/2005/8/layout/chevron2"/>
    <dgm:cxn modelId="{48873C76-06FF-429C-8AD0-375FA2B31576}" type="presOf" srcId="{43ADACE3-305E-4DC4-BBA5-948F208F9104}" destId="{5F8AFEC0-E2FE-4BFD-80D6-540BE8FCA643}" srcOrd="0" destOrd="0" presId="urn:microsoft.com/office/officeart/2005/8/layout/chevron2"/>
    <dgm:cxn modelId="{BA78DDD6-F59D-4B36-B0B4-C62217CE5579}" srcId="{43ADACE3-305E-4DC4-BBA5-948F208F9104}" destId="{AED171F7-D12D-48B6-BEDA-6431F15110DD}" srcOrd="0" destOrd="0" parTransId="{4B7FAD23-5067-4060-AF02-C35CD70F8828}" sibTransId="{E489C0B9-8FE5-4192-957F-D1031A398035}"/>
    <dgm:cxn modelId="{8711125A-ABA7-4DC5-943F-5583758C0CD2}" srcId="{DE9BB018-FAC5-4041-9B95-07E6D1DBD115}" destId="{58533CCF-E85F-4C7A-AC2D-66ED79B1A47B}" srcOrd="0" destOrd="0" parTransId="{F95868DA-FEA5-4A1C-8613-73139F0A2184}" sibTransId="{7A818A08-7A7B-4661-882E-D3F42F78FF86}"/>
    <dgm:cxn modelId="{E916262E-2DA0-4B9B-815C-B7D9C5A0A2B4}" type="presOf" srcId="{AED171F7-D12D-48B6-BEDA-6431F15110DD}" destId="{64AACC83-B43D-4D7F-AD51-2A0AB891612E}" srcOrd="0" destOrd="0" presId="urn:microsoft.com/office/officeart/2005/8/layout/chevron2"/>
    <dgm:cxn modelId="{688408E2-B1CB-4638-9B75-442A17285BB1}" srcId="{7BC69ABC-0E28-4D91-AB44-C53CBE6DD0BF}" destId="{43ADACE3-305E-4DC4-BBA5-948F208F9104}" srcOrd="3" destOrd="0" parTransId="{09B8BBE5-65C6-4819-8CFB-3A7801460F6E}" sibTransId="{BA9EA682-7DC9-4DB4-9654-F4595090D7AD}"/>
    <dgm:cxn modelId="{1AC6CA69-E83B-4C61-907D-94D5D51BEDCE}" srcId="{7BC69ABC-0E28-4D91-AB44-C53CBE6DD0BF}" destId="{DE9BB018-FAC5-4041-9B95-07E6D1DBD115}" srcOrd="0" destOrd="0" parTransId="{8EBAA86E-B0E2-40B7-8413-CFCCA2E87196}" sibTransId="{4666C3B7-7E7C-4F72-917B-829C0531B5E0}"/>
    <dgm:cxn modelId="{6DED2C6F-64A0-4B30-B905-2878B08685F5}" srcId="{4C4BE1E2-557F-4FDA-A6FF-2F7DD22C9960}" destId="{5F7B7A13-E2D1-43FF-8FAD-28540FE8FBE3}" srcOrd="0" destOrd="0" parTransId="{79D69DD8-F053-4D79-9DA5-45738A540C08}" sibTransId="{B387AD5E-E735-4D36-A5FF-C0BC72680F52}"/>
    <dgm:cxn modelId="{F6684860-524B-40B3-88AA-3913D73573A2}" srcId="{D73CC60F-FF99-49C0-A6F2-71284584BAFA}" destId="{2E354A2D-4C2C-4C45-B266-E1B5BA0BC1D4}" srcOrd="0" destOrd="0" parTransId="{89B55091-6FDD-4998-A158-156D9F778BA0}" sibTransId="{4AA92901-8D67-4FEE-8A96-5693BEEDFB6D}"/>
    <dgm:cxn modelId="{BC4190F8-48DB-474E-BEAF-A65FEB4BC4C1}" type="presOf" srcId="{2E354A2D-4C2C-4C45-B266-E1B5BA0BC1D4}" destId="{66EA19B4-7D9D-4028-ACEC-9484DB5E83E4}" srcOrd="0" destOrd="0" presId="urn:microsoft.com/office/officeart/2005/8/layout/chevron2"/>
    <dgm:cxn modelId="{EDECC127-66D6-442F-8C67-7BC12F173F33}" type="presOf" srcId="{7BC69ABC-0E28-4D91-AB44-C53CBE6DD0BF}" destId="{5618107F-81E4-490B-A072-B9C47776E2AE}" srcOrd="0" destOrd="0" presId="urn:microsoft.com/office/officeart/2005/8/layout/chevron2"/>
    <dgm:cxn modelId="{B15F3EE9-98F4-4BE3-8712-C5BEDBA8030B}" type="presOf" srcId="{5F7B7A13-E2D1-43FF-8FAD-28540FE8FBE3}" destId="{0AFC0C2B-5622-4EEA-9385-217D2B5F1710}" srcOrd="0" destOrd="0" presId="urn:microsoft.com/office/officeart/2005/8/layout/chevron2"/>
    <dgm:cxn modelId="{E3F53F31-12E6-4C89-BFDF-FD4961F4B2C8}" srcId="{7BC69ABC-0E28-4D91-AB44-C53CBE6DD0BF}" destId="{4C4BE1E2-557F-4FDA-A6FF-2F7DD22C9960}" srcOrd="1" destOrd="0" parTransId="{73C4641B-EEE8-43E8-B99A-D9B1A24E45C4}" sibTransId="{53F2A27C-4CF9-4819-93CE-EAE26ECC42AB}"/>
    <dgm:cxn modelId="{D6397373-82EB-476B-A806-3E15017C1DC2}" type="presOf" srcId="{DE9BB018-FAC5-4041-9B95-07E6D1DBD115}" destId="{2E1534C2-0298-4E60-BE1D-B32D5D7C0439}" srcOrd="0" destOrd="0" presId="urn:microsoft.com/office/officeart/2005/8/layout/chevron2"/>
    <dgm:cxn modelId="{CF978D0C-39C1-4DDD-ABDB-0C433E7EAF2A}" type="presOf" srcId="{58533CCF-E85F-4C7A-AC2D-66ED79B1A47B}" destId="{F829E9AB-19C7-41D7-8F2E-8B12AD705686}" srcOrd="0" destOrd="0" presId="urn:microsoft.com/office/officeart/2005/8/layout/chevron2"/>
    <dgm:cxn modelId="{0164296E-E427-4239-BCE8-670AC9C84047}" type="presParOf" srcId="{5618107F-81E4-490B-A072-B9C47776E2AE}" destId="{680987C3-9451-407F-8CB6-7686D769753B}" srcOrd="0" destOrd="0" presId="urn:microsoft.com/office/officeart/2005/8/layout/chevron2"/>
    <dgm:cxn modelId="{750AC156-AD3A-467E-8C04-A417D04D7A68}" type="presParOf" srcId="{680987C3-9451-407F-8CB6-7686D769753B}" destId="{2E1534C2-0298-4E60-BE1D-B32D5D7C0439}" srcOrd="0" destOrd="0" presId="urn:microsoft.com/office/officeart/2005/8/layout/chevron2"/>
    <dgm:cxn modelId="{37FD78E2-2706-4C95-AFF6-964337CCA2D9}" type="presParOf" srcId="{680987C3-9451-407F-8CB6-7686D769753B}" destId="{F829E9AB-19C7-41D7-8F2E-8B12AD705686}" srcOrd="1" destOrd="0" presId="urn:microsoft.com/office/officeart/2005/8/layout/chevron2"/>
    <dgm:cxn modelId="{E746F4FD-9148-45E4-B7BB-6518F13B9ACF}" type="presParOf" srcId="{5618107F-81E4-490B-A072-B9C47776E2AE}" destId="{74BFD146-23D5-4685-A3C9-D161FDC5DBD3}" srcOrd="1" destOrd="0" presId="urn:microsoft.com/office/officeart/2005/8/layout/chevron2"/>
    <dgm:cxn modelId="{31878D7E-E4E6-41E5-970A-6472AB97F74B}" type="presParOf" srcId="{5618107F-81E4-490B-A072-B9C47776E2AE}" destId="{0181FEE7-F338-4E8E-A986-3A51527BD434}" srcOrd="2" destOrd="0" presId="urn:microsoft.com/office/officeart/2005/8/layout/chevron2"/>
    <dgm:cxn modelId="{0B256F54-F935-4EF3-9282-16D6017BBDD3}" type="presParOf" srcId="{0181FEE7-F338-4E8E-A986-3A51527BD434}" destId="{FD7B00B2-5850-4092-9D87-607A00BDB2D9}" srcOrd="0" destOrd="0" presId="urn:microsoft.com/office/officeart/2005/8/layout/chevron2"/>
    <dgm:cxn modelId="{2D0DB568-176B-4FC6-A0CB-BF638F8D6385}" type="presParOf" srcId="{0181FEE7-F338-4E8E-A986-3A51527BD434}" destId="{0AFC0C2B-5622-4EEA-9385-217D2B5F1710}" srcOrd="1" destOrd="0" presId="urn:microsoft.com/office/officeart/2005/8/layout/chevron2"/>
    <dgm:cxn modelId="{AE2B76E9-A76E-4002-A034-4C00F98C1E0B}" type="presParOf" srcId="{5618107F-81E4-490B-A072-B9C47776E2AE}" destId="{333F7FD5-96FB-4A43-9C2E-66F1ACEA3423}" srcOrd="3" destOrd="0" presId="urn:microsoft.com/office/officeart/2005/8/layout/chevron2"/>
    <dgm:cxn modelId="{3BE46B86-CFBF-42D5-8963-68608493526C}" type="presParOf" srcId="{5618107F-81E4-490B-A072-B9C47776E2AE}" destId="{74A34521-4591-450B-9BE5-FDE86E120ADE}" srcOrd="4" destOrd="0" presId="urn:microsoft.com/office/officeart/2005/8/layout/chevron2"/>
    <dgm:cxn modelId="{FC568360-DBD9-4B5F-AD04-05BB154E58B2}" type="presParOf" srcId="{74A34521-4591-450B-9BE5-FDE86E120ADE}" destId="{0DD26B06-8AC6-4374-BD1E-ADAF592C9C63}" srcOrd="0" destOrd="0" presId="urn:microsoft.com/office/officeart/2005/8/layout/chevron2"/>
    <dgm:cxn modelId="{FB3F42E4-A146-4D75-A988-46DCEB4A2393}" type="presParOf" srcId="{74A34521-4591-450B-9BE5-FDE86E120ADE}" destId="{66EA19B4-7D9D-4028-ACEC-9484DB5E83E4}" srcOrd="1" destOrd="0" presId="urn:microsoft.com/office/officeart/2005/8/layout/chevron2"/>
    <dgm:cxn modelId="{C6D1E0C1-6951-4965-B780-C6519A276E80}" type="presParOf" srcId="{5618107F-81E4-490B-A072-B9C47776E2AE}" destId="{86CED5B2-EF4C-46FB-80FD-66D4B7E9E26C}" srcOrd="5" destOrd="0" presId="urn:microsoft.com/office/officeart/2005/8/layout/chevron2"/>
    <dgm:cxn modelId="{032D6234-C819-43CD-A289-B794D18BE42C}" type="presParOf" srcId="{5618107F-81E4-490B-A072-B9C47776E2AE}" destId="{87437CA4-6C9D-48AB-85A2-705700563650}" srcOrd="6" destOrd="0" presId="urn:microsoft.com/office/officeart/2005/8/layout/chevron2"/>
    <dgm:cxn modelId="{817BA88B-5E18-4AE4-909F-60B286F82E18}" type="presParOf" srcId="{87437CA4-6C9D-48AB-85A2-705700563650}" destId="{5F8AFEC0-E2FE-4BFD-80D6-540BE8FCA643}" srcOrd="0" destOrd="0" presId="urn:microsoft.com/office/officeart/2005/8/layout/chevron2"/>
    <dgm:cxn modelId="{DCD87563-6A18-431B-AC3A-0DD4D3162554}" type="presParOf" srcId="{87437CA4-6C9D-48AB-85A2-705700563650}" destId="{64AACC83-B43D-4D7F-AD51-2A0AB89161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534C2-0298-4E60-BE1D-B32D5D7C0439}">
      <dsp:nvSpPr>
        <dsp:cNvPr id="0" name=""/>
        <dsp:cNvSpPr/>
      </dsp:nvSpPr>
      <dsp:spPr>
        <a:xfrm rot="5400000">
          <a:off x="-202696" y="202887"/>
          <a:ext cx="1351310" cy="945917"/>
        </a:xfrm>
        <a:prstGeom prst="chevron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C00000"/>
              </a:solidFill>
            </a:rPr>
            <a:t>Конфигурация</a:t>
          </a:r>
          <a:endParaRPr lang="ru-RU" sz="1100" kern="1200" dirty="0">
            <a:solidFill>
              <a:srgbClr val="C00000"/>
            </a:solidFill>
          </a:endParaRPr>
        </a:p>
      </dsp:txBody>
      <dsp:txXfrm rot="-5400000">
        <a:off x="1" y="473150"/>
        <a:ext cx="945917" cy="405393"/>
      </dsp:txXfrm>
    </dsp:sp>
    <dsp:sp modelId="{F829E9AB-19C7-41D7-8F2E-8B12AD705686}">
      <dsp:nvSpPr>
        <dsp:cNvPr id="0" name=""/>
        <dsp:cNvSpPr/>
      </dsp:nvSpPr>
      <dsp:spPr>
        <a:xfrm rot="5400000">
          <a:off x="4390266" y="-3444349"/>
          <a:ext cx="878351" cy="7767050"/>
        </a:xfrm>
        <a:prstGeom prst="round2SameRect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>
              <a:solidFill>
                <a:srgbClr val="C00000"/>
              </a:solidFill>
            </a:rPr>
            <a:t>1С:Колледж ПРОФ</a:t>
          </a:r>
          <a:endParaRPr lang="ru-RU" sz="3400" kern="1200" dirty="0">
            <a:solidFill>
              <a:srgbClr val="C00000"/>
            </a:solidFill>
          </a:endParaRPr>
        </a:p>
      </dsp:txBody>
      <dsp:txXfrm rot="-5400000">
        <a:off x="945917" y="42878"/>
        <a:ext cx="7724172" cy="792595"/>
      </dsp:txXfrm>
    </dsp:sp>
    <dsp:sp modelId="{FD7B00B2-5850-4092-9D87-607A00BDB2D9}">
      <dsp:nvSpPr>
        <dsp:cNvPr id="0" name=""/>
        <dsp:cNvSpPr/>
      </dsp:nvSpPr>
      <dsp:spPr>
        <a:xfrm rot="5400000">
          <a:off x="-202696" y="1408507"/>
          <a:ext cx="1351310" cy="945917"/>
        </a:xfrm>
        <a:prstGeom prst="chevron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C00000"/>
              </a:solidFill>
            </a:rPr>
            <a:t>Платформа</a:t>
          </a:r>
          <a:endParaRPr lang="ru-RU" sz="1100" kern="1200" dirty="0">
            <a:solidFill>
              <a:srgbClr val="C00000"/>
            </a:solidFill>
          </a:endParaRPr>
        </a:p>
      </dsp:txBody>
      <dsp:txXfrm rot="-5400000">
        <a:off x="1" y="1678770"/>
        <a:ext cx="945917" cy="405393"/>
      </dsp:txXfrm>
    </dsp:sp>
    <dsp:sp modelId="{0AFC0C2B-5622-4EEA-9385-217D2B5F1710}">
      <dsp:nvSpPr>
        <dsp:cNvPr id="0" name=""/>
        <dsp:cNvSpPr/>
      </dsp:nvSpPr>
      <dsp:spPr>
        <a:xfrm rot="5400000">
          <a:off x="4390266" y="-2238538"/>
          <a:ext cx="878351" cy="7767050"/>
        </a:xfrm>
        <a:prstGeom prst="round2SameRect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>
              <a:solidFill>
                <a:srgbClr val="C00000"/>
              </a:solidFill>
            </a:rPr>
            <a:t>1С:Предприятие 8.2</a:t>
          </a:r>
          <a:endParaRPr lang="ru-RU" sz="3400" kern="1200" dirty="0">
            <a:solidFill>
              <a:srgbClr val="C00000"/>
            </a:solidFill>
          </a:endParaRPr>
        </a:p>
      </dsp:txBody>
      <dsp:txXfrm rot="-5400000">
        <a:off x="945917" y="1248689"/>
        <a:ext cx="7724172" cy="792595"/>
      </dsp:txXfrm>
    </dsp:sp>
    <dsp:sp modelId="{0DD26B06-8AC6-4374-BD1E-ADAF592C9C63}">
      <dsp:nvSpPr>
        <dsp:cNvPr id="0" name=""/>
        <dsp:cNvSpPr/>
      </dsp:nvSpPr>
      <dsp:spPr>
        <a:xfrm rot="5400000">
          <a:off x="-202696" y="2614127"/>
          <a:ext cx="1351310" cy="945917"/>
        </a:xfrm>
        <a:prstGeom prst="chevron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C00000"/>
              </a:solidFill>
            </a:rPr>
            <a:t>Операционная система</a:t>
          </a:r>
          <a:endParaRPr lang="ru-RU" sz="1100" kern="1200" dirty="0">
            <a:solidFill>
              <a:srgbClr val="C00000"/>
            </a:solidFill>
          </a:endParaRPr>
        </a:p>
      </dsp:txBody>
      <dsp:txXfrm rot="-5400000">
        <a:off x="1" y="2884390"/>
        <a:ext cx="945917" cy="405393"/>
      </dsp:txXfrm>
    </dsp:sp>
    <dsp:sp modelId="{66EA19B4-7D9D-4028-ACEC-9484DB5E83E4}">
      <dsp:nvSpPr>
        <dsp:cNvPr id="0" name=""/>
        <dsp:cNvSpPr/>
      </dsp:nvSpPr>
      <dsp:spPr>
        <a:xfrm rot="5400000">
          <a:off x="4390266" y="-1032918"/>
          <a:ext cx="878351" cy="7767050"/>
        </a:xfrm>
        <a:prstGeom prst="round2SameRect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>
              <a:solidFill>
                <a:srgbClr val="C00000"/>
              </a:solidFill>
            </a:rPr>
            <a:t>MS Windows Server 2012 R</a:t>
          </a:r>
          <a:r>
            <a:rPr lang="ru-RU" sz="3400" kern="1200" dirty="0" smtClean="0">
              <a:solidFill>
                <a:srgbClr val="C00000"/>
              </a:solidFill>
            </a:rPr>
            <a:t>2</a:t>
          </a:r>
          <a:endParaRPr lang="ru-RU" sz="3400" kern="1200" dirty="0">
            <a:solidFill>
              <a:srgbClr val="C00000"/>
            </a:solidFill>
          </a:endParaRPr>
        </a:p>
      </dsp:txBody>
      <dsp:txXfrm rot="-5400000">
        <a:off x="945917" y="2454309"/>
        <a:ext cx="7724172" cy="792595"/>
      </dsp:txXfrm>
    </dsp:sp>
    <dsp:sp modelId="{5F8AFEC0-E2FE-4BFD-80D6-540BE8FCA643}">
      <dsp:nvSpPr>
        <dsp:cNvPr id="0" name=""/>
        <dsp:cNvSpPr/>
      </dsp:nvSpPr>
      <dsp:spPr>
        <a:xfrm rot="5400000">
          <a:off x="-202696" y="3819747"/>
          <a:ext cx="1351310" cy="945917"/>
        </a:xfrm>
        <a:prstGeom prst="chevron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>
              <a:solidFill>
                <a:srgbClr val="C00000"/>
              </a:solidFill>
            </a:rPr>
            <a:t>Аппаратное обеспечение</a:t>
          </a:r>
          <a:endParaRPr lang="ru-RU" sz="1100" kern="1200" dirty="0">
            <a:solidFill>
              <a:srgbClr val="C00000"/>
            </a:solidFill>
          </a:endParaRPr>
        </a:p>
      </dsp:txBody>
      <dsp:txXfrm rot="-5400000">
        <a:off x="1" y="4090010"/>
        <a:ext cx="945917" cy="405393"/>
      </dsp:txXfrm>
    </dsp:sp>
    <dsp:sp modelId="{64AACC83-B43D-4D7F-AD51-2A0AB891612E}">
      <dsp:nvSpPr>
        <dsp:cNvPr id="0" name=""/>
        <dsp:cNvSpPr/>
      </dsp:nvSpPr>
      <dsp:spPr>
        <a:xfrm rot="5400000">
          <a:off x="4390266" y="172701"/>
          <a:ext cx="878351" cy="7767050"/>
        </a:xfrm>
        <a:prstGeom prst="round2SameRect">
          <a:avLst/>
        </a:prstGeom>
        <a:solidFill>
          <a:srgbClr val="F3D257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>
              <a:solidFill>
                <a:srgbClr val="C00000"/>
              </a:solidFill>
            </a:rPr>
            <a:t>Серверный и клиентский компьютеры</a:t>
          </a:r>
          <a:endParaRPr lang="ru-RU" sz="3400" kern="1200" dirty="0">
            <a:solidFill>
              <a:srgbClr val="C00000"/>
            </a:solidFill>
          </a:endParaRPr>
        </a:p>
      </dsp:txBody>
      <dsp:txXfrm rot="-5400000">
        <a:off x="945917" y="3659928"/>
        <a:ext cx="7724172" cy="79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9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4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5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7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4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99191" y="2332"/>
            <a:ext cx="6777318" cy="884684"/>
          </a:xfrm>
        </p:spPr>
        <p:txBody>
          <a:bodyPr>
            <a:normAutofit fontScale="90000"/>
          </a:bodyPr>
          <a:lstStyle/>
          <a:p>
            <a:r>
              <a:rPr lang="ru-RU" sz="1200" dirty="0">
                <a:solidFill>
                  <a:srgbClr val="C00000"/>
                </a:solidFill>
                <a:effectLst/>
              </a:rPr>
              <a:t>МИНИСТЕРСТВО ОБРАЗОВАНИЯ И НАУКИ РОССИЙСКОЙ ФЕДЕРАЦИИ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dirty="0">
                <a:solidFill>
                  <a:srgbClr val="C00000"/>
                </a:solidFill>
                <a:effectLst/>
              </a:rPr>
              <a:t>ФЕДЕРАЛЬНОЕ ГОСУДАРСТВЕННОЕ БЮДЖЕТНОЕ ОБРАЗОВАТЕЛЬНОЕ УЧРЕЖДЕНИЕ ВЫСШЕГО ПРОФЕССИОНАЛЬНОГО ОБРАЗОВАНИЯ </a:t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«МОСКОВСКИЙ ГОСУДАРСТВЕННЫЙ МАШИНОСТРОИТЕЛЬНЫЙ УНИВЕРСИТЕТ (МАМИ)»</a:t>
            </a:r>
            <a:r>
              <a:rPr lang="ru-RU" sz="1200" dirty="0">
                <a:solidFill>
                  <a:srgbClr val="C00000"/>
                </a:solidFill>
                <a:effectLst/>
              </a:rPr>
              <a:t/>
            </a:r>
            <a:br>
              <a:rPr lang="ru-RU" sz="1200" dirty="0">
                <a:solidFill>
                  <a:srgbClr val="C00000"/>
                </a:solidFill>
                <a:effectLst/>
              </a:rPr>
            </a:br>
            <a:r>
              <a:rPr lang="ru-RU" sz="1200" b="1" dirty="0">
                <a:solidFill>
                  <a:srgbClr val="C00000"/>
                </a:solidFill>
                <a:effectLst/>
              </a:rPr>
              <a:t>/УНИВЕРСИТЕТ МАШИНОСТРОЕНИЯ</a:t>
            </a:r>
            <a:r>
              <a:rPr lang="ru-RU" sz="1200" b="1" dirty="0" smtClean="0">
                <a:solidFill>
                  <a:srgbClr val="C00000"/>
                </a:solidFill>
                <a:effectLst/>
              </a:rPr>
              <a:t>/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2016224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effectLst/>
              </a:rPr>
              <a:t>ДИПЛОМНЫЙ ПРОЕКТ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На тему: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Автоматизация </a:t>
            </a:r>
            <a:r>
              <a:rPr lang="ru-RU" sz="2400" dirty="0">
                <a:solidFill>
                  <a:schemeClr val="tx1"/>
                </a:solidFill>
                <a:effectLst/>
              </a:rPr>
              <a:t>составления учебного расписания для ГБОУ 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СПО «</a:t>
            </a:r>
            <a:r>
              <a:rPr lang="ru-RU" sz="2400" dirty="0">
                <a:solidFill>
                  <a:schemeClr val="tx1"/>
                </a:solidFill>
                <a:effectLst/>
              </a:rPr>
              <a:t>ОЗПЭК им. С. Морозова» на основе 1С: Предприятие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4437112"/>
            <a:ext cx="4196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Выполнил: </a:t>
            </a:r>
          </a:p>
          <a:p>
            <a:pPr algn="r"/>
            <a:r>
              <a:rPr lang="ru-RU" dirty="0" smtClean="0"/>
              <a:t>студент группы ЗИС-09 Тумалиев Р.Г.</a:t>
            </a:r>
          </a:p>
          <a:p>
            <a:pPr algn="r"/>
            <a:r>
              <a:rPr lang="ru-RU" dirty="0" smtClean="0"/>
              <a:t>Руководитель:</a:t>
            </a:r>
          </a:p>
          <a:p>
            <a:pPr algn="r"/>
            <a:r>
              <a:rPr lang="ru-RU" dirty="0" smtClean="0"/>
              <a:t>проф</a:t>
            </a:r>
            <a:r>
              <a:rPr lang="ru-RU" dirty="0"/>
              <a:t>. д.э.н. </a:t>
            </a:r>
            <a:r>
              <a:rPr lang="ru-RU" dirty="0" err="1"/>
              <a:t>Чараев</a:t>
            </a:r>
            <a:r>
              <a:rPr lang="ru-RU" dirty="0"/>
              <a:t> Г.Г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5885" y="116632"/>
            <a:ext cx="4437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Постановка задачи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96752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еобходимо </a:t>
            </a:r>
            <a:r>
              <a:rPr lang="ru-RU" dirty="0"/>
              <a:t>построить допустимое расписание занятий</a:t>
            </a:r>
            <a:r>
              <a:rPr lang="ru-RU" dirty="0" smtClean="0"/>
              <a:t>.</a:t>
            </a:r>
          </a:p>
          <a:p>
            <a:r>
              <a:rPr lang="ru-RU" dirty="0"/>
              <a:t>Расписание строится на одно или два полугодия.</a:t>
            </a:r>
          </a:p>
          <a:p>
            <a:r>
              <a:rPr lang="ru-RU" dirty="0"/>
              <a:t>Занятие – это совокупность трех элементов: предмет, преподаватель, группа студентов</a:t>
            </a:r>
            <a:r>
              <a:rPr lang="ru-RU" dirty="0" smtClean="0"/>
              <a:t>.</a:t>
            </a:r>
          </a:p>
          <a:p>
            <a:r>
              <a:rPr lang="ru-RU" dirty="0"/>
              <a:t>Н</a:t>
            </a:r>
            <a:r>
              <a:rPr lang="ru-RU" dirty="0" smtClean="0"/>
              <a:t>еобходимо </a:t>
            </a:r>
            <a:r>
              <a:rPr lang="ru-RU" dirty="0"/>
              <a:t>распределить занятия </a:t>
            </a:r>
            <a:r>
              <a:rPr lang="ru-RU" dirty="0" smtClean="0"/>
              <a:t>по </a:t>
            </a:r>
            <a:r>
              <a:rPr lang="ru-RU" dirty="0"/>
              <a:t>помещениям и временным </a:t>
            </a:r>
            <a:r>
              <a:rPr lang="ru-RU" dirty="0" smtClean="0"/>
              <a:t>окнам.</a:t>
            </a:r>
          </a:p>
          <a:p>
            <a:r>
              <a:rPr lang="ru-RU" dirty="0"/>
              <a:t>Временные окна фиксированы, действительны для всех отделений и групп и могут быть </a:t>
            </a:r>
            <a:r>
              <a:rPr lang="ru-RU" dirty="0" smtClean="0"/>
              <a:t>пронумерованы.</a:t>
            </a:r>
          </a:p>
          <a:p>
            <a:endParaRPr lang="ru-RU" dirty="0" smtClean="0"/>
          </a:p>
          <a:p>
            <a:r>
              <a:rPr lang="ru-RU" dirty="0"/>
              <a:t>Допустимым считается такое расписание, при котором соблюдены следующие требования: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проставлены в расписании все занятия;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одновременно группа студентов может находиться только на одном занятии.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одновременно преподаватель может находиться только на одном занятии.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одновременно в каждом помещении может проходить только одно занятие.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учтены ограничения на </a:t>
            </a:r>
            <a:r>
              <a:rPr lang="ru-RU" dirty="0" smtClean="0"/>
              <a:t>помещения;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учтены периоды доступности </a:t>
            </a:r>
            <a:r>
              <a:rPr lang="ru-RU" dirty="0" smtClean="0"/>
              <a:t>групп.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9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34" b="20"/>
          <a:stretch/>
        </p:blipFill>
        <p:spPr bwMode="auto">
          <a:xfrm>
            <a:off x="1371600" y="1124744"/>
            <a:ext cx="6400800" cy="5303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56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96" b="8497"/>
          <a:stretch/>
        </p:blipFill>
        <p:spPr bwMode="auto">
          <a:xfrm>
            <a:off x="1619672" y="1196752"/>
            <a:ext cx="5904656" cy="5294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2483"/>
          <a:stretch/>
        </p:blipFill>
        <p:spPr bwMode="auto">
          <a:xfrm>
            <a:off x="793146" y="1196752"/>
            <a:ext cx="7557709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2143" r="2767" b="9648"/>
          <a:stretch/>
        </p:blipFill>
        <p:spPr bwMode="auto">
          <a:xfrm>
            <a:off x="352898" y="1628800"/>
            <a:ext cx="8438204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4915" b="4832"/>
          <a:stretch/>
        </p:blipFill>
        <p:spPr bwMode="auto">
          <a:xfrm>
            <a:off x="250839" y="1268760"/>
            <a:ext cx="8642322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10" b="688"/>
          <a:stretch/>
        </p:blipFill>
        <p:spPr bwMode="auto">
          <a:xfrm>
            <a:off x="863588" y="1285557"/>
            <a:ext cx="7416824" cy="5021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0" t="20051" r="-10" b="6545"/>
          <a:stretch/>
        </p:blipFill>
        <p:spPr bwMode="auto">
          <a:xfrm>
            <a:off x="254751" y="1520788"/>
            <a:ext cx="8634498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6945" b="17066"/>
          <a:stretch/>
        </p:blipFill>
        <p:spPr bwMode="auto">
          <a:xfrm>
            <a:off x="299501" y="1340768"/>
            <a:ext cx="8544999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4256" b="4732"/>
          <a:stretch/>
        </p:blipFill>
        <p:spPr bwMode="auto">
          <a:xfrm>
            <a:off x="258967" y="1484784"/>
            <a:ext cx="8576474" cy="4752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46433" y="1124744"/>
            <a:ext cx="8577263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latin typeface="+mj-lt"/>
              </a:rPr>
              <a:t>Повышение эффективности работы специалиста по </a:t>
            </a:r>
            <a:r>
              <a:rPr lang="ru-RU" sz="4000" dirty="0" smtClean="0">
                <a:latin typeface="+mj-lt"/>
              </a:rPr>
              <a:t>составлению </a:t>
            </a:r>
            <a:r>
              <a:rPr lang="ru-RU" sz="4000" dirty="0">
                <a:latin typeface="+mj-lt"/>
              </a:rPr>
              <a:t>учебного расписания на базе </a:t>
            </a:r>
            <a:r>
              <a:rPr lang="ru-RU" sz="4000" dirty="0" smtClean="0">
                <a:latin typeface="+mj-lt"/>
              </a:rPr>
              <a:t>автоматизированной </a:t>
            </a:r>
            <a:r>
              <a:rPr lang="ru-RU" sz="4000" dirty="0">
                <a:latin typeface="+mj-lt"/>
              </a:rPr>
              <a:t>информационной системы 1С:Колледж ПРОФ</a:t>
            </a:r>
            <a:endParaRPr lang="ru-RU" sz="40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65924" y="34900"/>
            <a:ext cx="3499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C00000"/>
                </a:solidFill>
              </a:rPr>
              <a:t>Цель проекта</a:t>
            </a:r>
            <a:endParaRPr lang="ru-RU" sz="4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http://www.pulsar.ru/img/programma-avtomatizacija-sostavlenija-raspisani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6" y="3717032"/>
            <a:ext cx="2381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1108"/>
          <a:stretch/>
        </p:blipFill>
        <p:spPr bwMode="auto">
          <a:xfrm>
            <a:off x="557550" y="1268760"/>
            <a:ext cx="8028900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7597" b="6081"/>
          <a:stretch/>
        </p:blipFill>
        <p:spPr bwMode="auto">
          <a:xfrm>
            <a:off x="611560" y="1268759"/>
            <a:ext cx="7920880" cy="49504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2573"/>
          <a:stretch/>
        </p:blipFill>
        <p:spPr bwMode="auto">
          <a:xfrm>
            <a:off x="1881846" y="1268760"/>
            <a:ext cx="5380308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22174"/>
          <a:stretch/>
        </p:blipFill>
        <p:spPr bwMode="auto">
          <a:xfrm>
            <a:off x="1744995" y="1286510"/>
            <a:ext cx="5654011" cy="5022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106655"/>
            <a:ext cx="7393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Формирование справочной информации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043" b="3519"/>
          <a:stretch/>
        </p:blipFill>
        <p:spPr bwMode="auto">
          <a:xfrm>
            <a:off x="476674" y="1196752"/>
            <a:ext cx="8190652" cy="5112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3668" y="274484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Внесение необходимых изменений в конфигурацию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6546" y="1592796"/>
            <a:ext cx="853090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3668" y="274484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Внесение необходимых изменений в конфигурацию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19350"/>
          <a:stretch/>
        </p:blipFill>
        <p:spPr bwMode="auto">
          <a:xfrm>
            <a:off x="308799" y="1124744"/>
            <a:ext cx="8526402" cy="4608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29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3668" y="274484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Внесение необходимых изменений в конфигурацию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5642"/>
          <a:stretch/>
        </p:blipFill>
        <p:spPr bwMode="auto">
          <a:xfrm>
            <a:off x="251272" y="1628800"/>
            <a:ext cx="8641457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55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83668" y="274484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Внесение необходимых изменений в конфигурацию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323"/>
          <a:stretch/>
        </p:blipFill>
        <p:spPr bwMode="auto">
          <a:xfrm>
            <a:off x="256722" y="1520788"/>
            <a:ext cx="8630556" cy="38164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68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3628" y="116632"/>
            <a:ext cx="6696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Документ «</a:t>
            </a:r>
            <a:r>
              <a:rPr lang="ru-RU" sz="4000" dirty="0" err="1" smtClean="0">
                <a:solidFill>
                  <a:srgbClr val="C00000"/>
                </a:solidFill>
              </a:rPr>
              <a:t>Авторасписание</a:t>
            </a:r>
            <a:r>
              <a:rPr lang="ru-RU" sz="4000" dirty="0" smtClean="0">
                <a:solidFill>
                  <a:srgbClr val="C00000"/>
                </a:solidFill>
              </a:rPr>
              <a:t>»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863505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6740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Анализ </a:t>
            </a:r>
            <a:r>
              <a:rPr lang="ru-RU" sz="3200" dirty="0" smtClean="0">
                <a:solidFill>
                  <a:srgbClr val="C00000"/>
                </a:solidFill>
              </a:rPr>
              <a:t>структуры среды разработки</a:t>
            </a:r>
            <a:endParaRPr lang="ru-RU" sz="3200" dirty="0">
              <a:solidFill>
                <a:srgbClr val="C00000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610364618"/>
              </p:ext>
            </p:extLst>
          </p:nvPr>
        </p:nvGraphicFramePr>
        <p:xfrm>
          <a:off x="215516" y="1196752"/>
          <a:ext cx="871296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6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95363"/>
              </p:ext>
            </p:extLst>
          </p:nvPr>
        </p:nvGraphicFramePr>
        <p:xfrm>
          <a:off x="1979712" y="1196752"/>
          <a:ext cx="5198971" cy="5196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0278"/>
                <a:gridCol w="1099328"/>
                <a:gridCol w="1519365"/>
              </a:tblGrid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Этап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(дней)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Исполнители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 Подготовка к внедрению 1C:Колледж ПРОФ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0,188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18439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2 Внедрение 1С:Колледж ПРОФ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6,09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бухгалтер 1,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заместитель директора по УПР,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приёмной комиссии,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специалист по кадрам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3 Внесение изменений в конфигурацию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3,188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лаборант учебной части,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секретарь учебной части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4 Разработка модуля автоматического составления расписания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программист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  <a:tr h="335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5 Отладка и тестирование реализованного модуля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2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6 Введение в эксплуатацию модуля автоматического составления расписания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0,125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67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Итоговая длительность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>
                          <a:effectLst/>
                        </a:rPr>
                        <a:t>16,591</a:t>
                      </a:r>
                      <a:endParaRPr lang="ru-RU" sz="11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kern="50" dirty="0">
                          <a:effectLst/>
                        </a:rPr>
                        <a:t> </a:t>
                      </a:r>
                      <a:endParaRPr lang="ru-RU" sz="11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53881" marR="53881" marT="0" marB="0" anchor="ctr"/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45233" y="116632"/>
            <a:ext cx="5653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Основные этапы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24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5233" y="116632"/>
            <a:ext cx="56535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Основные этапы проекта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189" t="22384" r="4180" b="15967"/>
          <a:stretch/>
        </p:blipFill>
        <p:spPr bwMode="auto">
          <a:xfrm>
            <a:off x="249950" y="1844824"/>
            <a:ext cx="8644100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30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7526" y="116632"/>
            <a:ext cx="6928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Детальный план первого этапа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67827"/>
              </p:ext>
            </p:extLst>
          </p:nvPr>
        </p:nvGraphicFramePr>
        <p:xfrm>
          <a:off x="457200" y="1700808"/>
          <a:ext cx="82296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3209528"/>
                <a:gridCol w="1512168"/>
                <a:gridCol w="1450504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Этап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Подэтап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(дней)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Исполнитель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1.1 Установка ПО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1.1.1 Установка 1С:Предприятие 8.2</a:t>
                      </a:r>
                      <a:endParaRPr lang="ru-RU" sz="12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0,062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программист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effectLst/>
                        </a:rPr>
                        <a:t>1.1.2 Установка конфигурации Колледж ПРОФ</a:t>
                      </a:r>
                      <a:endParaRPr lang="ru-RU" sz="12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0,062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1.2 Обеспечение клиентского доступа к файлам БД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0,062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Итоговая длительность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0,186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 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 rotWithShape="1">
          <a:blip r:embed="rId2"/>
          <a:srcRect l="6904" t="18280" r="27382" b="62500"/>
          <a:stretch/>
        </p:blipFill>
        <p:spPr bwMode="auto">
          <a:xfrm>
            <a:off x="382092" y="3284984"/>
            <a:ext cx="8352928" cy="1301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17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6861" y="116632"/>
            <a:ext cx="68702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Детальный план второго этапа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28753"/>
              </p:ext>
            </p:extLst>
          </p:nvPr>
        </p:nvGraphicFramePr>
        <p:xfrm>
          <a:off x="1079612" y="1124744"/>
          <a:ext cx="6984776" cy="5353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194"/>
                <a:gridCol w="2286254"/>
                <a:gridCol w="1206134"/>
                <a:gridCol w="1746194"/>
              </a:tblGrid>
              <a:tr h="228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Этап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Подэтап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(дней)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Исполнитель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11441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2.1 Создание ИБ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0,062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программист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228825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2.2 Первоначальная настройка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2.2.1 Настройка параметров учёта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0,062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44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2.2.2 Общие настройки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0,062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2.2.3 Настройка пользователей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1,125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25">
                <a:tc rowSpan="1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 Формирование справочной информации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 Заполнение справочника "Банки"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0,021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2.3.2 Заполнение справочника "Организации"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0,125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2.3.3 Заполнение справочника "Территории"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0,005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заместитель директора по УПР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2.3.4 Заполнение справочника "Виды аудиторий"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0,021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секретарь учебной части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228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2.3.5 Заполнение справочника "Аудитории"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0,49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заместитель директора по УПР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2.3.6 Заполнение справочника "Дисциплины"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1,056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секретарь учебной части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228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2.3.7 Заполнение справочника "Должности"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0,08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бухгалтер 1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2.3.8 Заполнение справочника "Физические лица"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2,25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специалист по кадрам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2.3.9 Заполнение справочника "Сотрудники организаций"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2,25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8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2.3.10 Заполнение справочника "Отделения"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0,006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секретарь учебной части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2.3.11 Заполнение справочника "Специальности"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0,031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секретарь приёмной комиссии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2.3.12 Заполнение справочника "Курсы семестры"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0,013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лаборант приёмной комиссии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2.3.13 Заполнение справочника "Периоды обучения"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0,205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лаборант учебной части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3432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2.3.14 Заполнение справочника "Учебные группы"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>
                          <a:effectLst/>
                        </a:rPr>
                        <a:t>0,271</a:t>
                      </a:r>
                      <a:endParaRPr lang="ru-RU" sz="9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900" kern="50" dirty="0">
                          <a:effectLst/>
                        </a:rPr>
                        <a:t>секретарь учебной части</a:t>
                      </a:r>
                      <a:endParaRPr lang="ru-RU" sz="9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  <a:tr h="11441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kern="50">
                          <a:effectLst/>
                        </a:rPr>
                        <a:t>Итоговая длительность</a:t>
                      </a:r>
                      <a:endParaRPr lang="ru-RU" sz="8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kern="50">
                          <a:effectLst/>
                        </a:rPr>
                        <a:t>8,135</a:t>
                      </a:r>
                      <a:endParaRPr lang="ru-RU" sz="8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700" kern="50" dirty="0">
                          <a:effectLst/>
                        </a:rPr>
                        <a:t> </a:t>
                      </a:r>
                      <a:endParaRPr lang="ru-RU" sz="8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9604" marR="3960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3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6861" y="116632"/>
            <a:ext cx="68702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000" dirty="0">
                <a:solidFill>
                  <a:srgbClr val="C00000"/>
                </a:solidFill>
              </a:rPr>
              <a:t>Детальный план второго этапа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16641" r="16995" b="17412"/>
          <a:stretch/>
        </p:blipFill>
        <p:spPr bwMode="auto">
          <a:xfrm>
            <a:off x="251520" y="1592796"/>
            <a:ext cx="8673041" cy="3672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4018" y="116632"/>
            <a:ext cx="7035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Детальный план третьего этапа</a:t>
            </a:r>
            <a:endParaRPr lang="ru-RU" sz="4000" dirty="0">
              <a:solidFill>
                <a:srgbClr val="C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21834"/>
              </p:ext>
            </p:extLst>
          </p:nvPr>
        </p:nvGraphicFramePr>
        <p:xfrm>
          <a:off x="776938" y="1584802"/>
          <a:ext cx="7590124" cy="4554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531"/>
                <a:gridCol w="1897531"/>
                <a:gridCol w="1897531"/>
                <a:gridCol w="1897531"/>
              </a:tblGrid>
              <a:tr h="393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Этап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Подэтап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(дней)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Исполнитель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78712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3.1 Изменение справочника "Сотрудники организаций"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3.1.1 Изменение объектов справочника "Сотрудники организаций"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0,25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программист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7871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3.1.2 Перезаполнение справочника "Сотрудники организаций"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 dirty="0">
                          <a:effectLst/>
                        </a:rPr>
                        <a:t>0,25</a:t>
                      </a:r>
                      <a:endParaRPr lang="ru-RU" sz="13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специалист по кадрам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59034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3.2 Изменение справочника "Учебные группы"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3.2.1 Изменение объектов справочника "Учебные группы"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0,125 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программист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5903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3.2.2 Перезаполнение справочника "Учебные группы"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0,062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лаборант учебной части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39356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3.3 Добавление документа «Планирование нагрузки»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0,5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программист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39356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3.4 Добавление регистра накопления «Фонд учебной нагрузки»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1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356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3.5 Внесение плановой нагрузки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1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Секретарь учебной части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  <a:tr h="19678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Итоговая длительность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>
                          <a:effectLst/>
                        </a:rPr>
                        <a:t>3,187</a:t>
                      </a:r>
                      <a:endParaRPr lang="ru-RU" sz="13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kern="50" dirty="0">
                          <a:effectLst/>
                        </a:rPr>
                        <a:t> </a:t>
                      </a:r>
                      <a:endParaRPr lang="ru-RU" sz="13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3251" marR="6325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4018" y="116632"/>
            <a:ext cx="7035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Детальный план третьего этапа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751" t="6490" r="18230" b="46051"/>
          <a:stretch/>
        </p:blipFill>
        <p:spPr bwMode="auto">
          <a:xfrm>
            <a:off x="288851" y="2004258"/>
            <a:ext cx="8566298" cy="28494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64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65832"/>
            <a:ext cx="7546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rgbClr val="C00000"/>
                </a:solidFill>
              </a:rPr>
              <a:t>Детальный план четвёртого этапа</a:t>
            </a:r>
            <a:endParaRPr lang="ru-RU" sz="4000" dirty="0">
              <a:solidFill>
                <a:srgbClr val="C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44720"/>
              </p:ext>
            </p:extLst>
          </p:nvPr>
        </p:nvGraphicFramePr>
        <p:xfrm>
          <a:off x="467544" y="1628800"/>
          <a:ext cx="822960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6928"/>
                <a:gridCol w="1368152"/>
                <a:gridCol w="1594520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Этап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Длительность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(дней)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Исполнитель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4.1 Проектирование модуля автоматического составления расписания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программист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4.2 Добавление документа "Авторасписание"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4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Итоговая длительность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6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 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 rotWithShape="1">
          <a:blip r:embed="rId2"/>
          <a:srcRect l="6732" t="3819" r="21597" b="64737"/>
          <a:stretch/>
        </p:blipFill>
        <p:spPr bwMode="auto">
          <a:xfrm>
            <a:off x="413750" y="3356992"/>
            <a:ext cx="8316500" cy="194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57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032" y="33908"/>
            <a:ext cx="6236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Затраты на электроэнергию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464" y="3098492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Среднее потребление электроэнергии во время работы составляет 400 Вт в час. </a:t>
            </a:r>
          </a:p>
          <a:p>
            <a:r>
              <a:rPr lang="ru-RU" dirty="0"/>
              <a:t>Суммарное время работы </a:t>
            </a:r>
            <a:r>
              <a:rPr lang="en-US" dirty="0" err="1"/>
              <a:t>ProjectLibre</a:t>
            </a:r>
            <a:r>
              <a:rPr lang="en-US" dirty="0"/>
              <a:t> </a:t>
            </a:r>
            <a:r>
              <a:rPr lang="ru-RU" dirty="0"/>
              <a:t>показал в размере 149,097 ч.</a:t>
            </a:r>
          </a:p>
          <a:p>
            <a:r>
              <a:rPr lang="ru-RU" dirty="0"/>
              <a:t>Итоговое потребление электроэнергии = 400 Вт * 149,097 ч = 59638,8 Вт*ч.</a:t>
            </a:r>
          </a:p>
          <a:p>
            <a:r>
              <a:rPr lang="ru-RU" dirty="0"/>
              <a:t>Стоимость электроэнергии = 4.18 руб./кВт*ч.</a:t>
            </a:r>
          </a:p>
          <a:p>
            <a:r>
              <a:rPr lang="ru-RU" dirty="0"/>
              <a:t>Итоговая стоимость электроэнергии = (59638,8 Вт*ч/1000) * 4.18 руб./</a:t>
            </a:r>
            <a:r>
              <a:rPr lang="ru-RU" dirty="0" smtClean="0"/>
              <a:t>кВт*ч </a:t>
            </a:r>
            <a:r>
              <a:rPr lang="ru-RU" dirty="0"/>
              <a:t>= 249.29 руб.</a:t>
            </a:r>
          </a:p>
        </p:txBody>
      </p:sp>
    </p:spTree>
    <p:extLst>
      <p:ext uri="{BB962C8B-B14F-4D97-AF65-F5344CB8AC3E}">
        <p14:creationId xmlns:p14="http://schemas.microsoft.com/office/powerpoint/2010/main" val="28786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2316" y="116632"/>
            <a:ext cx="5419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Затраты на сотрудников</a:t>
            </a:r>
            <a:endParaRPr lang="ru-RU" sz="4000" dirty="0">
              <a:solidFill>
                <a:srgbClr val="C0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69314"/>
              </p:ext>
            </p:extLst>
          </p:nvPr>
        </p:nvGraphicFramePr>
        <p:xfrm>
          <a:off x="1342072" y="1628800"/>
          <a:ext cx="6459855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8940"/>
                <a:gridCol w="351091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Сотрудник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Заработная плата (руб</a:t>
                      </a:r>
                      <a:r>
                        <a:rPr lang="en-US" sz="1400" kern="50">
                          <a:effectLst/>
                        </a:rPr>
                        <a:t>/</a:t>
                      </a:r>
                      <a:r>
                        <a:rPr lang="ru-RU" sz="1400" kern="50">
                          <a:effectLst/>
                        </a:rPr>
                        <a:t>ч)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Бухгалтер 1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178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Заместитель директора по УПР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178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Лаборант приёмной комиссии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Лаборант учебной части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Программист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72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Секретарь приёмной комиссии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90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Секретарь учебной части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90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>
                          <a:effectLst/>
                        </a:rPr>
                        <a:t>Специалист по кадрам</a:t>
                      </a:r>
                      <a:endParaRPr lang="ru-RU" sz="1400" kern="5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50" dirty="0">
                          <a:effectLst/>
                        </a:rPr>
                        <a:t>94</a:t>
                      </a:r>
                      <a:endParaRPr lang="ru-RU" sz="1400" kern="5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51520" y="364502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таких размерах заработной платы </a:t>
            </a:r>
            <a:r>
              <a:rPr lang="en-US" dirty="0" err="1"/>
              <a:t>ProjectLibre</a:t>
            </a:r>
            <a:r>
              <a:rPr lang="ru-RU" dirty="0"/>
              <a:t>  показывает суммарные расходы на ФОТ равные 12401,79 руб.</a:t>
            </a:r>
          </a:p>
          <a:p>
            <a:r>
              <a:rPr lang="ru-RU" dirty="0"/>
              <a:t>Отчисления на социальные нужды составляют 34% от ФОТ.</a:t>
            </a:r>
          </a:p>
          <a:p>
            <a:r>
              <a:rPr lang="ru-RU" dirty="0"/>
              <a:t>Отчисления на социальные нужды = 12401,79*0,34 = 4216,61 руб.</a:t>
            </a:r>
          </a:p>
          <a:p>
            <a:r>
              <a:rPr lang="ru-RU" dirty="0"/>
              <a:t>Итоговая сумма всех затрат на проект = 249,29 </a:t>
            </a:r>
            <a:r>
              <a:rPr lang="ru-RU" dirty="0" err="1"/>
              <a:t>руб</a:t>
            </a:r>
            <a:r>
              <a:rPr lang="ru-RU" dirty="0"/>
              <a:t> + 12401,79 </a:t>
            </a:r>
            <a:r>
              <a:rPr lang="ru-RU" dirty="0" err="1"/>
              <a:t>руб</a:t>
            </a:r>
            <a:r>
              <a:rPr lang="ru-RU" dirty="0"/>
              <a:t> + 4216,61 </a:t>
            </a:r>
            <a:r>
              <a:rPr lang="ru-RU" dirty="0" err="1"/>
              <a:t>руб</a:t>
            </a:r>
            <a:r>
              <a:rPr lang="ru-RU" dirty="0"/>
              <a:t> = 16867,69 руб.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6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</a:t>
            </a:r>
            <a:r>
              <a:rPr lang="ru-RU" sz="2400" dirty="0" smtClean="0">
                <a:solidFill>
                  <a:srgbClr val="C00000"/>
                </a:solidFill>
              </a:rPr>
              <a:t>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993" y="1249009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1С:Колледж ПРОФ – это комплексное решение для управления деятельностью учреждений среднего профессионального образования.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993" y="1895340"/>
            <a:ext cx="621272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Позволяет автоматизировать рабочие места: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председателя приемной </a:t>
            </a:r>
            <a:r>
              <a:rPr lang="ru-RU" dirty="0" smtClean="0"/>
              <a:t>комиссии;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секретаря приемной </a:t>
            </a:r>
            <a:r>
              <a:rPr lang="ru-RU" dirty="0" smtClean="0"/>
              <a:t>комиссии;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абитуриента;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заведующего </a:t>
            </a:r>
            <a:r>
              <a:rPr lang="ru-RU" dirty="0" smtClean="0"/>
              <a:t>отделением;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заместителя директора по учебной </a:t>
            </a:r>
            <a:r>
              <a:rPr lang="ru-RU" dirty="0" smtClean="0"/>
              <a:t>работе;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заместителя директора по воспитательной </a:t>
            </a:r>
            <a:r>
              <a:rPr lang="ru-RU" dirty="0" smtClean="0"/>
              <a:t>работе;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заместителя директора по производственному </a:t>
            </a:r>
            <a:r>
              <a:rPr lang="ru-RU" dirty="0" smtClean="0"/>
              <a:t>обучению;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классного </a:t>
            </a:r>
            <a:r>
              <a:rPr lang="ru-RU" dirty="0" smtClean="0"/>
              <a:t>руководителя;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преподавателя;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секретаря </a:t>
            </a:r>
            <a:r>
              <a:rPr lang="ru-RU" dirty="0"/>
              <a:t>стипендиальной </a:t>
            </a:r>
            <a:r>
              <a:rPr lang="ru-RU" dirty="0" smtClean="0"/>
              <a:t>комиссии;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бухгалтера по расчетам со </a:t>
            </a:r>
            <a:r>
              <a:rPr lang="ru-RU" dirty="0" smtClean="0"/>
              <a:t>студентами;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заведующего ЦМК 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http://1c-programs.ru/files/images/sustems/horoshaja-nastrojka-1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10" y="4149080"/>
            <a:ext cx="3017415" cy="232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2198" y="188640"/>
            <a:ext cx="6386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Определение экономической эффективности 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3383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Трудозатраты до внедрения модуля:</a:t>
            </a:r>
          </a:p>
          <a:p>
            <a:r>
              <a:rPr lang="ru-RU" dirty="0" smtClean="0"/>
              <a:t>Затраты времени: 1 час ежедневно.</a:t>
            </a:r>
          </a:p>
          <a:p>
            <a:r>
              <a:rPr lang="ru-RU" dirty="0"/>
              <a:t>ТЗ</a:t>
            </a:r>
            <a:r>
              <a:rPr lang="ru-RU" baseline="-25000" dirty="0"/>
              <a:t>1</a:t>
            </a:r>
            <a:r>
              <a:rPr lang="ru-RU" dirty="0"/>
              <a:t> = 90 руб. * 22 дня / 1 мес. = 1980 руб</a:t>
            </a:r>
            <a:r>
              <a:rPr lang="ru-RU" dirty="0" smtClean="0"/>
              <a:t>.</a:t>
            </a:r>
          </a:p>
          <a:p>
            <a:r>
              <a:rPr lang="ru-RU" dirty="0"/>
              <a:t>Трудозатраты </a:t>
            </a:r>
            <a:r>
              <a:rPr lang="ru-RU" dirty="0" smtClean="0"/>
              <a:t>после </a:t>
            </a:r>
            <a:r>
              <a:rPr lang="ru-RU" dirty="0"/>
              <a:t>внедрения модуля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Затраты времени 8 часов один раз в год. </a:t>
            </a:r>
            <a:endParaRPr lang="ru-RU" dirty="0"/>
          </a:p>
          <a:p>
            <a:r>
              <a:rPr lang="ru-RU" dirty="0"/>
              <a:t>ТЗ</a:t>
            </a:r>
            <a:r>
              <a:rPr lang="ru-RU" baseline="-25000" dirty="0"/>
              <a:t>2</a:t>
            </a:r>
            <a:r>
              <a:rPr lang="ru-RU" dirty="0"/>
              <a:t> = 90 руб. * 8 ч / 9 мес. = 80 </a:t>
            </a:r>
            <a:r>
              <a:rPr lang="ru-RU" dirty="0" smtClean="0"/>
              <a:t>руб.</a:t>
            </a:r>
          </a:p>
          <a:p>
            <a:r>
              <a:rPr lang="ru-RU" dirty="0"/>
              <a:t>Ежемесячная экономия = 1980 руб. – 80 руб. = 1900 руб.</a:t>
            </a:r>
          </a:p>
          <a:p>
            <a:r>
              <a:rPr lang="ru-RU" dirty="0"/>
              <a:t>Срок окупаемости проекта = 16867,69 руб. / 1900 руб. = 8,87 мес.</a:t>
            </a:r>
          </a:p>
          <a:p>
            <a:r>
              <a:rPr lang="ru-RU" dirty="0" smtClean="0"/>
              <a:t>С учётом простоя  до начала учебного года 5 месяцев срок окупаемости 12,87 мес.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246959280"/>
              </p:ext>
            </p:extLst>
          </p:nvPr>
        </p:nvGraphicFramePr>
        <p:xfrm>
          <a:off x="2515753" y="3832391"/>
          <a:ext cx="4112495" cy="252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89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8967" y="188640"/>
            <a:ext cx="5666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Определение </a:t>
            </a:r>
            <a:r>
              <a:rPr lang="ru-RU" sz="2400" dirty="0" smtClean="0">
                <a:solidFill>
                  <a:srgbClr val="C00000"/>
                </a:solidFill>
              </a:rPr>
              <a:t>социальной </a:t>
            </a:r>
            <a:r>
              <a:rPr lang="ru-RU" sz="2400" dirty="0">
                <a:solidFill>
                  <a:srgbClr val="C00000"/>
                </a:solidFill>
              </a:rPr>
              <a:t>эффективности 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1" y="12687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связанных с назначением нескольких занятий в одной аудитории единовременно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связанных с назначением нескольких занятий одному преподавателю единовременно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Исключение ошибок назначения занятию неподходящей аудитории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1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6261" y="116632"/>
            <a:ext cx="1651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C00000"/>
                </a:solidFill>
              </a:rPr>
              <a:t>Вывод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025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Реализован модуль автоматизированного составления учебного расписания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Определена экономическая эффективность внедрения модуля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Определён срок окупаемости модуля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Определена социальная эффективность модуля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8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204615"/>
            <a:ext cx="8640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1С:Колледж ПРОФ также обеспечивает: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интеграцию </a:t>
            </a:r>
            <a:r>
              <a:rPr lang="ru-RU" sz="2400" dirty="0"/>
              <a:t>с ФИС </a:t>
            </a:r>
            <a:r>
              <a:rPr lang="ru-RU" sz="2400" dirty="0" smtClean="0"/>
              <a:t>ЕГЭ;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печать </a:t>
            </a:r>
            <a:r>
              <a:rPr lang="ru-RU" sz="2400" dirty="0"/>
              <a:t>дипломов и приложений на бланках </a:t>
            </a:r>
            <a:r>
              <a:rPr lang="ru-RU" sz="2400" dirty="0" smtClean="0"/>
              <a:t>Гознака;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поддержку ФГОС-3;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формирование </a:t>
            </a:r>
            <a:r>
              <a:rPr lang="ru-RU" sz="2400" dirty="0"/>
              <a:t>регламентированной </a:t>
            </a:r>
            <a:r>
              <a:rPr lang="ru-RU" sz="2400" dirty="0" smtClean="0"/>
              <a:t>отчетности;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интеграцию </a:t>
            </a:r>
            <a:r>
              <a:rPr lang="ru-RU" sz="2400" dirty="0"/>
              <a:t>с </a:t>
            </a:r>
            <a:r>
              <a:rPr lang="ru-RU" sz="2400" dirty="0" smtClean="0"/>
              <a:t>сайтом;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/>
              <a:t>подготовку </a:t>
            </a:r>
            <a:r>
              <a:rPr lang="ru-RU" sz="2400" dirty="0"/>
              <a:t>информационных рассылок сотрудникам и обучающимся.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81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8979" y="2420888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1С:Предприятие </a:t>
            </a:r>
            <a:r>
              <a:rPr lang="ru-RU" dirty="0" smtClean="0"/>
              <a:t>- программный </a:t>
            </a:r>
            <a:r>
              <a:rPr lang="ru-RU" dirty="0"/>
              <a:t>продукт компании 1С, предназначенный для автоматизации деятельности на предприятии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algn="ctr"/>
            <a:r>
              <a:rPr lang="ru-RU" dirty="0" smtClean="0"/>
              <a:t>Преимущества 1С:Предприятия 8.2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удобный инструмент для реализации </a:t>
            </a:r>
            <a:r>
              <a:rPr lang="ru-RU" dirty="0" smtClean="0"/>
              <a:t>задач;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Новые клиентские приложения тонкий клиент и </a:t>
            </a:r>
            <a:r>
              <a:rPr lang="en-US" dirty="0" smtClean="0"/>
              <a:t>web-</a:t>
            </a:r>
            <a:r>
              <a:rPr lang="ru-RU" dirty="0" smtClean="0"/>
              <a:t>клиент</a:t>
            </a:r>
            <a:r>
              <a:rPr lang="ru-RU" dirty="0"/>
              <a:t>;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наличие управляемого приложения;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механизм функциональных опций;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не требует сертификации для хранения персональных данных;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масштабируемость;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интеграция с ПО отечественных разработчиков</a:t>
            </a:r>
            <a:r>
              <a:rPr lang="ru-RU" dirty="0"/>
              <a:t> </a:t>
            </a:r>
            <a:r>
              <a:rPr lang="ru-RU" dirty="0" smtClean="0"/>
              <a:t>и СКУД.</a:t>
            </a:r>
          </a:p>
        </p:txBody>
      </p:sp>
      <p:pic>
        <p:nvPicPr>
          <p:cNvPr id="3084" name="Picture 12" descr="http://kcbux.ru/prog_c1/image/logo-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68760"/>
            <a:ext cx="4762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2132856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Windows</a:t>
            </a:r>
            <a:r>
              <a:rPr lang="ru-RU" dirty="0"/>
              <a:t> Server — линейка серверных операционных систем от компании Microsoft</a:t>
            </a:r>
            <a:r>
              <a:rPr lang="ru-RU" dirty="0" smtClean="0"/>
              <a:t>:</a:t>
            </a:r>
          </a:p>
          <a:p>
            <a:r>
              <a:rPr lang="ru-RU" dirty="0"/>
              <a:t>Основные усовершенствования </a:t>
            </a:r>
            <a:r>
              <a:rPr lang="en-US" dirty="0"/>
              <a:t>MS Windows Server</a:t>
            </a:r>
            <a:r>
              <a:rPr lang="ru-RU" dirty="0"/>
              <a:t> 2012 </a:t>
            </a:r>
            <a:r>
              <a:rPr lang="en-US" dirty="0"/>
              <a:t>R</a:t>
            </a:r>
            <a:r>
              <a:rPr lang="ru-RU" dirty="0"/>
              <a:t>2: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новый пользовательский интерфейс </a:t>
            </a:r>
            <a:r>
              <a:rPr lang="en-US" dirty="0"/>
              <a:t>Modern </a:t>
            </a:r>
            <a:r>
              <a:rPr lang="en-US" dirty="0" smtClean="0"/>
              <a:t>UI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2300 новых </a:t>
            </a:r>
            <a:r>
              <a:rPr lang="ru-RU" dirty="0" err="1"/>
              <a:t>командлетов</a:t>
            </a:r>
            <a:r>
              <a:rPr lang="ru-RU" dirty="0"/>
              <a:t> </a:t>
            </a:r>
            <a:r>
              <a:rPr lang="en-US" dirty="0"/>
              <a:t>Windows </a:t>
            </a:r>
            <a:r>
              <a:rPr lang="en-US" dirty="0" smtClean="0"/>
              <a:t>PowerShell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усовершенствованный Диспетчер </a:t>
            </a:r>
            <a:r>
              <a:rPr lang="ru-RU" dirty="0" smtClean="0"/>
              <a:t>задач;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Server Core</a:t>
            </a:r>
            <a:r>
              <a:rPr lang="ru-RU" dirty="0"/>
              <a:t> стал рекомендуемым вариантом установки, а переключение между режимами с классическим рабочим столом и режимом </a:t>
            </a:r>
            <a:r>
              <a:rPr lang="en-US" dirty="0"/>
              <a:t>Server Core</a:t>
            </a:r>
            <a:r>
              <a:rPr lang="ru-RU" dirty="0"/>
              <a:t> может быть выполнено без переустановки </a:t>
            </a:r>
            <a:r>
              <a:rPr lang="ru-RU" dirty="0" smtClean="0"/>
              <a:t>сервера;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новая роль </a:t>
            </a:r>
            <a:r>
              <a:rPr lang="en-US" dirty="0"/>
              <a:t>IPAM</a:t>
            </a:r>
            <a:r>
              <a:rPr lang="ru-RU" dirty="0"/>
              <a:t> (</a:t>
            </a:r>
            <a:r>
              <a:rPr lang="en-US" dirty="0"/>
              <a:t>IP Address Management</a:t>
            </a:r>
            <a:r>
              <a:rPr lang="ru-RU" dirty="0"/>
              <a:t>) для управления и аудита адресным пространством </a:t>
            </a:r>
            <a:r>
              <a:rPr lang="en-US" dirty="0"/>
              <a:t>IP</a:t>
            </a:r>
            <a:r>
              <a:rPr lang="ru-RU" dirty="0"/>
              <a:t>4 и </a:t>
            </a:r>
            <a:r>
              <a:rPr lang="en-US" dirty="0"/>
              <a:t>IP</a:t>
            </a:r>
            <a:r>
              <a:rPr lang="ru-RU" dirty="0" smtClean="0"/>
              <a:t>6;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усовершенствования в службе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новая версия </a:t>
            </a:r>
            <a:r>
              <a:rPr lang="en-US" dirty="0"/>
              <a:t>Hyper</a:t>
            </a:r>
            <a:r>
              <a:rPr lang="ru-RU" dirty="0"/>
              <a:t>-</a:t>
            </a:r>
            <a:r>
              <a:rPr lang="en-US" dirty="0"/>
              <a:t>V</a:t>
            </a:r>
            <a:r>
              <a:rPr lang="ru-RU" dirty="0"/>
              <a:t> 3.0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новая файловая система </a:t>
            </a:r>
            <a:r>
              <a:rPr lang="en-US" dirty="0" err="1"/>
              <a:t>ReFS</a:t>
            </a:r>
            <a:r>
              <a:rPr lang="en-US" dirty="0"/>
              <a:t> (Resilient File System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н</a:t>
            </a:r>
            <a:r>
              <a:rPr lang="en-US" dirty="0" err="1"/>
              <a:t>овая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IIS 8.0 (Internet Information Services</a:t>
            </a:r>
            <a:r>
              <a:rPr lang="en-US" dirty="0" smtClean="0"/>
              <a:t>)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5122" name="Picture 2" descr="http://habrastorage.org/getpro/habr/post_images/3cc/89b/3e5/3cc89b3e5db35894022b1bddf6c0dc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18" y="650305"/>
            <a:ext cx="67246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26876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Применяемы аппаратные средства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3809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 smtClean="0"/>
              <a:t>Клиентский компьютер</a:t>
            </a:r>
          </a:p>
          <a:p>
            <a:pPr lvl="0"/>
            <a:r>
              <a:rPr lang="ru-RU" dirty="0" smtClean="0"/>
              <a:t>ОС: MS </a:t>
            </a:r>
            <a:r>
              <a:rPr lang="ru-RU" dirty="0" err="1"/>
              <a:t>Windows</a:t>
            </a:r>
            <a:r>
              <a:rPr lang="ru-RU" dirty="0"/>
              <a:t> XP и </a:t>
            </a:r>
            <a:r>
              <a:rPr lang="ru-RU" dirty="0" smtClean="0"/>
              <a:t>выше</a:t>
            </a:r>
            <a:endParaRPr lang="ru-RU" dirty="0"/>
          </a:p>
          <a:p>
            <a:pPr lvl="0"/>
            <a:r>
              <a:rPr lang="ru-RU" dirty="0" smtClean="0"/>
              <a:t>Процессор: </a:t>
            </a:r>
            <a:r>
              <a:rPr lang="ru-RU" dirty="0" err="1" smtClean="0"/>
              <a:t>Intel</a:t>
            </a:r>
            <a:r>
              <a:rPr lang="ru-RU" dirty="0" smtClean="0"/>
              <a:t> </a:t>
            </a:r>
            <a:r>
              <a:rPr lang="ru-RU" dirty="0" err="1" smtClean="0"/>
              <a:t>Pentium</a:t>
            </a:r>
            <a:r>
              <a:rPr lang="ru-RU" dirty="0" smtClean="0"/>
              <a:t> III 866 МГц </a:t>
            </a:r>
            <a:r>
              <a:rPr lang="ru-RU" dirty="0"/>
              <a:t>и </a:t>
            </a:r>
            <a:r>
              <a:rPr lang="ru-RU" dirty="0" smtClean="0"/>
              <a:t>выше </a:t>
            </a:r>
            <a:endParaRPr lang="ru-RU" dirty="0"/>
          </a:p>
          <a:p>
            <a:pPr lvl="0"/>
            <a:r>
              <a:rPr lang="ru-RU" dirty="0" smtClean="0"/>
              <a:t>ОЗУ: 512 </a:t>
            </a:r>
            <a:r>
              <a:rPr lang="ru-RU" dirty="0"/>
              <a:t>МБ и </a:t>
            </a:r>
            <a:r>
              <a:rPr lang="ru-RU" dirty="0" smtClean="0"/>
              <a:t>выше</a:t>
            </a:r>
            <a:endParaRPr lang="ru-RU" dirty="0"/>
          </a:p>
          <a:p>
            <a:pPr lvl="0"/>
            <a:r>
              <a:rPr lang="ru-RU" dirty="0"/>
              <a:t>В</a:t>
            </a:r>
            <a:r>
              <a:rPr lang="ru-RU" dirty="0" smtClean="0"/>
              <a:t>идеокарта </a:t>
            </a:r>
            <a:r>
              <a:rPr lang="ru-RU" dirty="0"/>
              <a:t>минимум </a:t>
            </a:r>
            <a:r>
              <a:rPr lang="ru-RU" dirty="0" smtClean="0"/>
              <a:t>SVGA</a:t>
            </a:r>
            <a:endParaRPr lang="ru-RU" dirty="0"/>
          </a:p>
          <a:p>
            <a:pPr lvl="0"/>
            <a:r>
              <a:rPr lang="ru-RU" dirty="0" smtClean="0"/>
              <a:t>Устройства ввода и вывода: клавиатура, мышь, монитор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90733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 smtClean="0"/>
              <a:t>Серверный компьютер</a:t>
            </a:r>
          </a:p>
          <a:p>
            <a:r>
              <a:rPr lang="ru-RU" dirty="0"/>
              <a:t>ОС: MS </a:t>
            </a:r>
            <a:r>
              <a:rPr lang="ru-RU" dirty="0" err="1"/>
              <a:t>Windows</a:t>
            </a:r>
            <a:r>
              <a:rPr lang="ru-RU" dirty="0"/>
              <a:t> Server 2012 </a:t>
            </a:r>
            <a:r>
              <a:rPr lang="en-US" dirty="0"/>
              <a:t>R</a:t>
            </a:r>
            <a:r>
              <a:rPr lang="ru-RU" dirty="0" smtClean="0"/>
              <a:t>2</a:t>
            </a:r>
            <a:endParaRPr lang="en-US" dirty="0" smtClean="0"/>
          </a:p>
          <a:p>
            <a:pPr lvl="0"/>
            <a:r>
              <a:rPr lang="ru-RU" dirty="0" smtClean="0"/>
              <a:t>Материнская плата: </a:t>
            </a:r>
            <a:r>
              <a:rPr lang="ru-RU" dirty="0" err="1"/>
              <a:t>Supermicro</a:t>
            </a:r>
            <a:r>
              <a:rPr lang="ru-RU" dirty="0"/>
              <a:t> </a:t>
            </a:r>
            <a:r>
              <a:rPr lang="ru-RU" dirty="0" smtClean="0"/>
              <a:t>X9SRL-F</a:t>
            </a:r>
            <a:endParaRPr lang="ru-RU" dirty="0"/>
          </a:p>
          <a:p>
            <a:pPr lvl="0"/>
            <a:r>
              <a:rPr lang="ru-RU" dirty="0" smtClean="0"/>
              <a:t>Процессор: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E5-2609 2,5 </a:t>
            </a:r>
            <a:r>
              <a:rPr lang="ru-RU" dirty="0" smtClean="0"/>
              <a:t>ГГц</a:t>
            </a:r>
            <a:endParaRPr lang="ru-RU" dirty="0"/>
          </a:p>
          <a:p>
            <a:pPr lvl="0"/>
            <a:r>
              <a:rPr lang="ru-RU" dirty="0" smtClean="0"/>
              <a:t>ОЗУ: DDR3 </a:t>
            </a:r>
            <a:r>
              <a:rPr lang="ru-RU" dirty="0"/>
              <a:t>16 </a:t>
            </a:r>
            <a:r>
              <a:rPr lang="ru-RU" dirty="0" smtClean="0"/>
              <a:t>ГБ</a:t>
            </a:r>
            <a:endParaRPr lang="ru-RU" dirty="0"/>
          </a:p>
          <a:p>
            <a:pPr lvl="0"/>
            <a:r>
              <a:rPr lang="ru-RU" dirty="0"/>
              <a:t>массив жёстких </a:t>
            </a:r>
            <a:r>
              <a:rPr lang="ru-RU" dirty="0" smtClean="0"/>
              <a:t>дисков: </a:t>
            </a:r>
            <a:r>
              <a:rPr lang="ru-RU" dirty="0"/>
              <a:t>RAID 1 2xHDD 1 ТБ и твердотельный накопитель SSD 250 </a:t>
            </a:r>
            <a:r>
              <a:rPr lang="ru-RU" dirty="0" smtClean="0"/>
              <a:t>ГБ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85908" y="188640"/>
            <a:ext cx="758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Анализ программных продуктов и аппаратных средств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213285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ProjectLibre</a:t>
            </a:r>
            <a:r>
              <a:rPr lang="ru-RU" dirty="0"/>
              <a:t> - кроссплатформенное программное обеспечение для управления проектами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Возможности </a:t>
            </a:r>
            <a:r>
              <a:rPr lang="ru-RU" dirty="0" err="1" smtClean="0"/>
              <a:t>ProjectLibre</a:t>
            </a:r>
            <a:r>
              <a:rPr lang="ru-RU" dirty="0" smtClean="0"/>
              <a:t>: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поддержка форматов файлов Microsoft Project </a:t>
            </a:r>
            <a:r>
              <a:rPr lang="ru-RU" dirty="0" smtClean="0"/>
              <a:t>2010;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интерфейс пользователя </a:t>
            </a:r>
            <a:r>
              <a:rPr lang="ru-RU" dirty="0" err="1" smtClean="0"/>
              <a:t>Ribbon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 err="1"/>
              <a:t>Earned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 smtClean="0"/>
              <a:t>costing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поддержка диаграмм </a:t>
            </a:r>
            <a:r>
              <a:rPr lang="ru-RU" dirty="0" smtClean="0"/>
              <a:t>Ганта;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/>
              <a:t>PERT </a:t>
            </a:r>
            <a:r>
              <a:rPr lang="ru-RU" dirty="0" err="1" smtClean="0"/>
              <a:t>graph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Resource Breakdown Structure (RBS) </a:t>
            </a:r>
            <a:r>
              <a:rPr lang="en-US" dirty="0" smtClean="0"/>
              <a:t>chart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usage</a:t>
            </a:r>
            <a:r>
              <a:rPr lang="ru-RU" dirty="0"/>
              <a:t> </a:t>
            </a:r>
            <a:r>
              <a:rPr lang="ru-RU" dirty="0" err="1" smtClean="0"/>
              <a:t>reports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Work Breakdown Structure (WBS) </a:t>
            </a:r>
            <a:r>
              <a:rPr lang="en-US" dirty="0" smtClean="0"/>
              <a:t>chart</a:t>
            </a:r>
            <a:r>
              <a:rPr lang="ru-RU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6146" name="Picture 2" descr="http://grok.lsu.edu/image/357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196752"/>
            <a:ext cx="427672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1470</Words>
  <Application>Microsoft Office PowerPoint</Application>
  <PresentationFormat>Экран (4:3)</PresentationFormat>
  <Paragraphs>326</Paragraphs>
  <Slides>42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3" baseType="lpstr"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 «МОСКОВСКИЙ ГОСУДАРСТВЕННЫЙ МАШИНОСТРОИТЕЛЬНЫЙ УНИВЕРСИТЕТ (МАМИ)» /УНИВЕРСИТЕТ МАШИНОСТРОЕНИЯ/ </dc:title>
  <dc:creator>R@$MU$</dc:creator>
  <cp:lastModifiedBy>R@$MU$</cp:lastModifiedBy>
  <cp:revision>44</cp:revision>
  <dcterms:created xsi:type="dcterms:W3CDTF">2015-06-08T18:30:58Z</dcterms:created>
  <dcterms:modified xsi:type="dcterms:W3CDTF">2015-06-09T03:26:44Z</dcterms:modified>
</cp:coreProperties>
</file>