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65" r:id="rId4"/>
    <p:sldId id="305" r:id="rId5"/>
    <p:sldId id="306" r:id="rId6"/>
    <p:sldId id="308" r:id="rId7"/>
    <p:sldId id="307" r:id="rId8"/>
    <p:sldId id="309" r:id="rId9"/>
    <p:sldId id="300" r:id="rId10"/>
    <p:sldId id="303" r:id="rId11"/>
    <p:sldId id="312" r:id="rId12"/>
    <p:sldId id="310" r:id="rId13"/>
    <p:sldId id="286" r:id="rId14"/>
    <p:sldId id="287" r:id="rId15"/>
    <p:sldId id="297" r:id="rId16"/>
    <p:sldId id="29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3D257"/>
    <a:srgbClr val="F0C528"/>
    <a:srgbClr val="D5AB0F"/>
    <a:srgbClr val="E3DE00"/>
    <a:srgbClr val="F2B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%20ebook\&#1076;&#1080;&#1087;&#1083;&#1086;&#1084;\dip\&#1076;&#1080;&#1087;&#1083;&#1086;&#1084;\&#1086;&#1082;&#1091;&#1087;&#1072;&#1077;&#1084;&#1086;&#1089;&#1090;&#110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cat>
            <c:numRef>
              <c:f>Лист1!$A$2:$A$40</c:f>
              <c:numCache>
                <c:formatCode>mmm\-yy</c:formatCode>
                <c:ptCount val="39"/>
                <c:pt idx="0">
                  <c:v>42064</c:v>
                </c:pt>
                <c:pt idx="1">
                  <c:v>42095</c:v>
                </c:pt>
                <c:pt idx="2">
                  <c:v>42125</c:v>
                </c:pt>
                <c:pt idx="3">
                  <c:v>42156</c:v>
                </c:pt>
                <c:pt idx="4">
                  <c:v>42186</c:v>
                </c:pt>
                <c:pt idx="5">
                  <c:v>42217</c:v>
                </c:pt>
                <c:pt idx="6">
                  <c:v>42248</c:v>
                </c:pt>
                <c:pt idx="7">
                  <c:v>42278</c:v>
                </c:pt>
                <c:pt idx="8">
                  <c:v>42309</c:v>
                </c:pt>
                <c:pt idx="9">
                  <c:v>42339</c:v>
                </c:pt>
                <c:pt idx="10">
                  <c:v>42370</c:v>
                </c:pt>
                <c:pt idx="11">
                  <c:v>42401</c:v>
                </c:pt>
                <c:pt idx="12">
                  <c:v>42430</c:v>
                </c:pt>
                <c:pt idx="13">
                  <c:v>42461</c:v>
                </c:pt>
                <c:pt idx="14">
                  <c:v>42491</c:v>
                </c:pt>
                <c:pt idx="15">
                  <c:v>42522</c:v>
                </c:pt>
                <c:pt idx="16">
                  <c:v>42552</c:v>
                </c:pt>
                <c:pt idx="17">
                  <c:v>42583</c:v>
                </c:pt>
                <c:pt idx="18">
                  <c:v>42614</c:v>
                </c:pt>
                <c:pt idx="19">
                  <c:v>42644</c:v>
                </c:pt>
                <c:pt idx="20">
                  <c:v>42675</c:v>
                </c:pt>
                <c:pt idx="21">
                  <c:v>42705</c:v>
                </c:pt>
                <c:pt idx="22">
                  <c:v>42736</c:v>
                </c:pt>
                <c:pt idx="23">
                  <c:v>42767</c:v>
                </c:pt>
                <c:pt idx="24">
                  <c:v>42795</c:v>
                </c:pt>
                <c:pt idx="25">
                  <c:v>42826</c:v>
                </c:pt>
                <c:pt idx="26">
                  <c:v>42856</c:v>
                </c:pt>
                <c:pt idx="27">
                  <c:v>42887</c:v>
                </c:pt>
                <c:pt idx="28">
                  <c:v>42917</c:v>
                </c:pt>
                <c:pt idx="29">
                  <c:v>42948</c:v>
                </c:pt>
                <c:pt idx="30">
                  <c:v>42979</c:v>
                </c:pt>
                <c:pt idx="31">
                  <c:v>43009</c:v>
                </c:pt>
                <c:pt idx="32">
                  <c:v>43040</c:v>
                </c:pt>
                <c:pt idx="33">
                  <c:v>43070</c:v>
                </c:pt>
                <c:pt idx="34">
                  <c:v>43101</c:v>
                </c:pt>
                <c:pt idx="35">
                  <c:v>43132</c:v>
                </c:pt>
                <c:pt idx="36">
                  <c:v>43160</c:v>
                </c:pt>
                <c:pt idx="37">
                  <c:v>43191</c:v>
                </c:pt>
                <c:pt idx="38">
                  <c:v>43221</c:v>
                </c:pt>
              </c:numCache>
            </c:numRef>
          </c:cat>
          <c:val>
            <c:numRef>
              <c:f>Лист1!$B$2:$B$40</c:f>
              <c:numCache>
                <c:formatCode>General</c:formatCode>
                <c:ptCount val="39"/>
                <c:pt idx="0">
                  <c:v>0</c:v>
                </c:pt>
                <c:pt idx="1">
                  <c:v>-15492.523333333336</c:v>
                </c:pt>
                <c:pt idx="2">
                  <c:v>-30985.046666666669</c:v>
                </c:pt>
                <c:pt idx="3">
                  <c:v>-46477.57</c:v>
                </c:pt>
                <c:pt idx="4">
                  <c:v>-46477.57</c:v>
                </c:pt>
                <c:pt idx="5">
                  <c:v>-46477.57</c:v>
                </c:pt>
                <c:pt idx="6">
                  <c:v>-44577.57</c:v>
                </c:pt>
                <c:pt idx="7">
                  <c:v>-42677.57</c:v>
                </c:pt>
                <c:pt idx="8">
                  <c:v>-40777.57</c:v>
                </c:pt>
                <c:pt idx="9">
                  <c:v>-38877.57</c:v>
                </c:pt>
                <c:pt idx="10">
                  <c:v>-36977.57</c:v>
                </c:pt>
                <c:pt idx="11">
                  <c:v>-35077.57</c:v>
                </c:pt>
                <c:pt idx="12">
                  <c:v>-33177.57</c:v>
                </c:pt>
                <c:pt idx="13">
                  <c:v>-31277.57</c:v>
                </c:pt>
                <c:pt idx="14">
                  <c:v>-29377.57</c:v>
                </c:pt>
                <c:pt idx="15">
                  <c:v>-27477.57</c:v>
                </c:pt>
                <c:pt idx="16">
                  <c:v>-27477.599999999999</c:v>
                </c:pt>
                <c:pt idx="17">
                  <c:v>-27477.599999999999</c:v>
                </c:pt>
                <c:pt idx="18">
                  <c:v>-25577.599999999999</c:v>
                </c:pt>
                <c:pt idx="19">
                  <c:v>-23677.599999999999</c:v>
                </c:pt>
                <c:pt idx="20">
                  <c:v>-21777.599999999999</c:v>
                </c:pt>
                <c:pt idx="21">
                  <c:v>-19877.599999999999</c:v>
                </c:pt>
                <c:pt idx="22">
                  <c:v>-17977.599999999999</c:v>
                </c:pt>
                <c:pt idx="23">
                  <c:v>-16077.599999999999</c:v>
                </c:pt>
                <c:pt idx="24">
                  <c:v>-14177.599999999999</c:v>
                </c:pt>
                <c:pt idx="25">
                  <c:v>-12277.599999999999</c:v>
                </c:pt>
                <c:pt idx="26">
                  <c:v>-10377.599999999999</c:v>
                </c:pt>
                <c:pt idx="27">
                  <c:v>-8477.5999999999985</c:v>
                </c:pt>
                <c:pt idx="28">
                  <c:v>-8477.6</c:v>
                </c:pt>
                <c:pt idx="29">
                  <c:v>-8477.6</c:v>
                </c:pt>
                <c:pt idx="30">
                  <c:v>-6577.6</c:v>
                </c:pt>
                <c:pt idx="31">
                  <c:v>-4677.6000000000004</c:v>
                </c:pt>
                <c:pt idx="32">
                  <c:v>-2777.6000000000004</c:v>
                </c:pt>
                <c:pt idx="33">
                  <c:v>-877.60000000000036</c:v>
                </c:pt>
                <c:pt idx="34">
                  <c:v>1022.3999999999996</c:v>
                </c:pt>
                <c:pt idx="35">
                  <c:v>2922.3999999999996</c:v>
                </c:pt>
                <c:pt idx="36">
                  <c:v>4822.3999999999996</c:v>
                </c:pt>
                <c:pt idx="37">
                  <c:v>6722.4</c:v>
                </c:pt>
                <c:pt idx="38">
                  <c:v>8622.4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757248"/>
        <c:axId val="72758784"/>
      </c:lineChart>
      <c:dateAx>
        <c:axId val="727572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72758784"/>
        <c:crosses val="autoZero"/>
        <c:auto val="1"/>
        <c:lblOffset val="100"/>
        <c:baseTimeUnit val="months"/>
      </c:dateAx>
      <c:valAx>
        <c:axId val="72758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Стоимость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2757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EDFF-1643-44FF-B9D3-43885A856E56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A0552-C598-4F87-8ED4-7B1ACF063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0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0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0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A0552-C598-4F87-8ED4-7B1ACF0637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99191" y="2332"/>
            <a:ext cx="6777318" cy="884684"/>
          </a:xfrm>
        </p:spPr>
        <p:txBody>
          <a:bodyPr>
            <a:normAutofit fontScale="90000"/>
          </a:bodyPr>
          <a:lstStyle/>
          <a:p>
            <a:r>
              <a:rPr lang="ru-RU" sz="1200" dirty="0">
                <a:solidFill>
                  <a:srgbClr val="C00000"/>
                </a:solidFill>
                <a:effectLst/>
              </a:rPr>
              <a:t>МИНИСТЕРСТВО ОБРАЗОВАНИЯ И НАУКИ РОССИЙСКОЙ ФЕДЕРАЦИИ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dirty="0">
                <a:solidFill>
                  <a:srgbClr val="C00000"/>
                </a:solidFill>
                <a:effectLst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«МОСКОВСКИЙ ГОСУДАРСТВЕННЫЙ МАШИНОСТРОИТЕЛЬНЫЙ УНИВЕРСИТЕТ (МАМИ)»</a:t>
            </a:r>
            <a:r>
              <a:rPr lang="ru-RU" sz="1200" dirty="0">
                <a:solidFill>
                  <a:srgbClr val="C00000"/>
                </a:solidFill>
                <a:effectLst/>
              </a:rPr>
              <a:t/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/УНИВЕРСИТЕТ МАШИНОСТРОЕНИЯ</a:t>
            </a:r>
            <a:r>
              <a:rPr lang="ru-RU" sz="1200" b="1" dirty="0" smtClean="0">
                <a:solidFill>
                  <a:srgbClr val="C00000"/>
                </a:solidFill>
                <a:effectLst/>
              </a:rPr>
              <a:t>/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201622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</a:rPr>
              <a:t>ДИПЛОМНЫЙ ПРОЕКТ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На тему: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Автоматизация </a:t>
            </a:r>
            <a:r>
              <a:rPr lang="ru-RU" sz="2400" dirty="0">
                <a:solidFill>
                  <a:schemeClr val="tx1"/>
                </a:solidFill>
                <a:effectLst/>
              </a:rPr>
              <a:t>составления учебного расписания для ГБОУ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СПО «</a:t>
            </a:r>
            <a:r>
              <a:rPr lang="ru-RU" sz="2400" dirty="0">
                <a:solidFill>
                  <a:schemeClr val="tx1"/>
                </a:solidFill>
                <a:effectLst/>
              </a:rPr>
              <a:t>ОЗПЭК им. С. Морозова» на основе 1С: Предприятие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4437112"/>
            <a:ext cx="4196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</a:t>
            </a:r>
          </a:p>
          <a:p>
            <a:pPr algn="r"/>
            <a:r>
              <a:rPr lang="ru-RU" dirty="0" smtClean="0"/>
              <a:t>студент группы ЗИС-09 Тумалиев Р.Г.</a:t>
            </a:r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проф</a:t>
            </a:r>
            <a:r>
              <a:rPr lang="ru-RU" dirty="0"/>
              <a:t>. д.э.н. </a:t>
            </a:r>
            <a:r>
              <a:rPr lang="ru-RU" dirty="0" err="1"/>
              <a:t>Чараев</a:t>
            </a:r>
            <a:r>
              <a:rPr lang="ru-RU" dirty="0"/>
              <a:t> Г.Г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005" y="116632"/>
            <a:ext cx="529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Добавленные объекты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21" y="3861046"/>
            <a:ext cx="4433580" cy="236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718" y="3861046"/>
            <a:ext cx="3875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Документ </a:t>
            </a:r>
          </a:p>
          <a:p>
            <a:r>
              <a:rPr lang="ru-RU" sz="2400" b="1" dirty="0" smtClean="0">
                <a:solidFill>
                  <a:srgbClr val="C00000"/>
                </a:solidFill>
              </a:rPr>
              <a:t>«Планирование нагрузки»</a:t>
            </a:r>
          </a:p>
          <a:p>
            <a:r>
              <a:rPr lang="ru-RU" sz="2400" dirty="0" smtClean="0"/>
              <a:t>Служит для внесения информации в  фонд учебной нагрузки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19" y="1267126"/>
            <a:ext cx="3875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Регистр накопления </a:t>
            </a:r>
          </a:p>
          <a:p>
            <a:r>
              <a:rPr lang="ru-RU" sz="2400" b="1" dirty="0" smtClean="0">
                <a:solidFill>
                  <a:srgbClr val="C00000"/>
                </a:solidFill>
              </a:rPr>
              <a:t>«Фонд учебной нагрузки»</a:t>
            </a:r>
          </a:p>
          <a:p>
            <a:r>
              <a:rPr lang="ru-RU" sz="2400" dirty="0" smtClean="0"/>
              <a:t>Обеспечивает хранение и учёт планируемого объёма занятий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67126"/>
            <a:ext cx="4483925" cy="238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6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648" y="65832"/>
            <a:ext cx="421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Программный код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864" y="3933056"/>
            <a:ext cx="8104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Количество учебных групп </a:t>
            </a:r>
            <a:r>
              <a:rPr lang="ru-RU" sz="2400" dirty="0" smtClean="0">
                <a:solidFill>
                  <a:srgbClr val="C00000"/>
                </a:solidFill>
              </a:rPr>
              <a:t>– 26 </a:t>
            </a:r>
            <a:endParaRPr lang="ru-RU" sz="2400" dirty="0" smtClean="0">
              <a:solidFill>
                <a:srgbClr val="C00000"/>
              </a:solidFill>
            </a:endParaRPr>
          </a:p>
          <a:p>
            <a:r>
              <a:rPr lang="ru-RU" sz="2400" dirty="0" smtClean="0">
                <a:solidFill>
                  <a:srgbClr val="C00000"/>
                </a:solidFill>
              </a:rPr>
              <a:t>Количество аудиторий – 42</a:t>
            </a:r>
            <a:endParaRPr lang="ru-RU" sz="2400" dirty="0" smtClean="0">
              <a:solidFill>
                <a:srgbClr val="C00000"/>
              </a:solidFill>
            </a:endParaRPr>
          </a:p>
          <a:p>
            <a:r>
              <a:rPr lang="ru-RU" sz="2400" dirty="0" smtClean="0">
                <a:solidFill>
                  <a:srgbClr val="C00000"/>
                </a:solidFill>
              </a:rPr>
              <a:t>Количество дисциплин – 172</a:t>
            </a:r>
            <a:endParaRPr lang="ru-RU" sz="2400" dirty="0" smtClean="0">
              <a:solidFill>
                <a:srgbClr val="C00000"/>
              </a:solidFill>
            </a:endParaRPr>
          </a:p>
          <a:p>
            <a:r>
              <a:rPr lang="ru-RU" sz="2400" dirty="0" smtClean="0">
                <a:solidFill>
                  <a:srgbClr val="C00000"/>
                </a:solidFill>
              </a:rPr>
              <a:t>Количество преподавателей – 49</a:t>
            </a:r>
            <a:endParaRPr lang="ru-RU" sz="2400" dirty="0" smtClean="0">
              <a:solidFill>
                <a:srgbClr val="C00000"/>
              </a:solidFill>
            </a:endParaRPr>
          </a:p>
          <a:p>
            <a:r>
              <a:rPr lang="ru-RU" sz="2400" dirty="0" smtClean="0">
                <a:solidFill>
                  <a:srgbClr val="C00000"/>
                </a:solidFill>
              </a:rPr>
              <a:t>ЭВМ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на базе </a:t>
            </a:r>
            <a:r>
              <a:rPr lang="en-US" sz="2400" dirty="0">
                <a:solidFill>
                  <a:srgbClr val="C00000"/>
                </a:solidFill>
              </a:rPr>
              <a:t>Intel Xeon E5-2609 2,5 </a:t>
            </a:r>
            <a:r>
              <a:rPr lang="ru-RU" sz="2400" dirty="0" smtClean="0">
                <a:solidFill>
                  <a:srgbClr val="C00000"/>
                </a:solidFill>
              </a:rPr>
              <a:t>ГГц</a:t>
            </a:r>
            <a:endParaRPr lang="ru-RU" sz="2400" dirty="0" smtClean="0">
              <a:solidFill>
                <a:srgbClr val="C00000"/>
              </a:solidFill>
            </a:endParaRPr>
          </a:p>
          <a:p>
            <a:r>
              <a:rPr lang="ru-RU" sz="2400" dirty="0" smtClean="0">
                <a:solidFill>
                  <a:srgbClr val="C00000"/>
                </a:solidFill>
              </a:rPr>
              <a:t>Среднее время составления готового расписания – 20 мин.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1708" y="1156192"/>
            <a:ext cx="84987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//Выбор номера пары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Функция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ВыбратьПару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Выборка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ДатаЗанятия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НомерДняНедели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	Для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НомерПары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по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цикл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ДоступностьУчастников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ДоступностьУчастников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ПроверитьДоступность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ДатаЗанятия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НомерПары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Выборка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УчебнаяГруппа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Наименование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Выборка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Преподаватель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Если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ДоступностьУчастников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тогда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СписокАудиторий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Выборка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Дисциплина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ПодходящиеАудитории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Аудитория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ВыбратьАудиторию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СписокАудиторий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ДатаЗанятия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НомерПары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Если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Аудитория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&lt;&gt;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тогда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Возврат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РазместитьЗанятие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ДатаЗанятия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НомерДняНедели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НомерПары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Выборка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Аудитория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Прервать;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КонецЕсли;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altLang="ru-RU" sz="1000" dirty="0" smtClean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КонецЕсли;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lang="ru-RU" altLang="ru-RU" sz="1000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КонецЦикла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</a:tabLst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КонецФункции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4468" y="116632"/>
            <a:ext cx="2575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Интерфейс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5" y="1305066"/>
            <a:ext cx="7970590" cy="42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5233" y="116632"/>
            <a:ext cx="5653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Основные этапы проекта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967"/>
              </p:ext>
            </p:extLst>
          </p:nvPr>
        </p:nvGraphicFramePr>
        <p:xfrm>
          <a:off x="2483768" y="1052736"/>
          <a:ext cx="4368553" cy="5451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137"/>
                <a:gridCol w="930458"/>
                <a:gridCol w="1269958"/>
              </a:tblGrid>
              <a:tr h="422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Этап</a:t>
                      </a:r>
                      <a:endParaRPr lang="ru-RU" sz="10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(дней)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Исполнители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/>
                </a:tc>
              </a:tr>
              <a:tr h="145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 Разработка концепции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6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 программист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</a:tr>
              <a:tr h="290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2 Формирование требований и разработка технического задания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11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0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3 Подготовка к внедрению «1C:Колледж ПРОФ»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0,188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31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4 Внедрение «1С:Колледж ПРОФ»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6,09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1 бухгалтер 1,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2 заместитель директора по УПР,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3 лаборант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4 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5 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6 секретарь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7 секретарь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8 специалист по кадрам</a:t>
                      </a:r>
                      <a:endParaRPr lang="ru-RU" sz="10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</a:tr>
              <a:tr h="725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5 Внесение изменений в конфигурацию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17,688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 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2 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3 секретарь учебной части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</a:tr>
              <a:tr h="290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6 Разработка модуля автоматического составления расписания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14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программист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</a:tr>
              <a:tr h="290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7 Отладка и тестирование реализованного модуля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1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5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8 Введение в эксплуатацию модуля автоматического составления расписания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0,125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5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Итоговая длительность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>
                          <a:effectLst/>
                        </a:rPr>
                        <a:t>56,091</a:t>
                      </a:r>
                      <a:endParaRPr lang="ru-RU" sz="10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50" dirty="0">
                          <a:effectLst/>
                        </a:rPr>
                        <a:t> </a:t>
                      </a:r>
                      <a:endParaRPr lang="ru-RU" sz="10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274" marR="4527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06398" y="116632"/>
            <a:ext cx="3931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 smtClean="0">
                <a:solidFill>
                  <a:srgbClr val="C00000"/>
                </a:solidFill>
              </a:rPr>
              <a:t>Диаграмма Ганта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5737" t="22108" b="50872"/>
          <a:stretch/>
        </p:blipFill>
        <p:spPr bwMode="auto">
          <a:xfrm>
            <a:off x="340427" y="2204864"/>
            <a:ext cx="8485322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6979" y="4365104"/>
            <a:ext cx="8923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solidFill>
                  <a:srgbClr val="C00000"/>
                </a:solidFill>
              </a:rPr>
              <a:t>Продолжительность проекта – 56 дней</a:t>
            </a:r>
          </a:p>
          <a:p>
            <a:r>
              <a:rPr lang="ru-RU" sz="3000" dirty="0" smtClean="0">
                <a:solidFill>
                  <a:srgbClr val="C00000"/>
                </a:solidFill>
              </a:rPr>
              <a:t>Время </a:t>
            </a:r>
            <a:r>
              <a:rPr lang="ru-RU" sz="3000" dirty="0">
                <a:solidFill>
                  <a:srgbClr val="C00000"/>
                </a:solidFill>
              </a:rPr>
              <a:t>работы над проектом </a:t>
            </a:r>
            <a:r>
              <a:rPr lang="ru-RU" sz="3000" dirty="0">
                <a:solidFill>
                  <a:srgbClr val="C00000"/>
                </a:solidFill>
                <a:cs typeface="Times New Roman"/>
              </a:rPr>
              <a:t>– 465 </a:t>
            </a:r>
            <a:r>
              <a:rPr lang="ru-RU" sz="3000" dirty="0" smtClean="0">
                <a:solidFill>
                  <a:srgbClr val="C00000"/>
                </a:solidFill>
                <a:cs typeface="Times New Roman"/>
              </a:rPr>
              <a:t>человеко-часов</a:t>
            </a:r>
          </a:p>
          <a:p>
            <a:r>
              <a:rPr lang="ru-RU" sz="3000" dirty="0">
                <a:solidFill>
                  <a:srgbClr val="C00000"/>
                </a:solidFill>
                <a:cs typeface="Times New Roman"/>
              </a:rPr>
              <a:t>Издержки – 46477,57 руб.</a:t>
            </a:r>
            <a:endParaRPr lang="ru-RU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7331" y="188640"/>
            <a:ext cx="556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Экономическая эффективность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4811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Ежемесячная </a:t>
            </a:r>
            <a:r>
              <a:rPr lang="ru-RU" sz="2400" dirty="0" smtClean="0">
                <a:solidFill>
                  <a:srgbClr val="C00000"/>
                </a:solidFill>
              </a:rPr>
              <a:t>экономия </a:t>
            </a:r>
            <a:r>
              <a:rPr lang="ru-RU" sz="2400" dirty="0" smtClean="0">
                <a:solidFill>
                  <a:srgbClr val="C00000"/>
                </a:solidFill>
                <a:cs typeface="Times New Roman"/>
              </a:rPr>
              <a:t>– </a:t>
            </a:r>
            <a:r>
              <a:rPr lang="ru-RU" sz="2400" dirty="0" smtClean="0">
                <a:solidFill>
                  <a:srgbClr val="C00000"/>
                </a:solidFill>
              </a:rPr>
              <a:t>1900 руб.</a:t>
            </a:r>
          </a:p>
          <a:p>
            <a:r>
              <a:rPr lang="ru-RU" sz="2400" dirty="0" smtClean="0">
                <a:solidFill>
                  <a:srgbClr val="C00000"/>
                </a:solidFill>
              </a:rPr>
              <a:t>Срок окупаемости </a:t>
            </a:r>
            <a:r>
              <a:rPr lang="ru-RU" sz="2400" dirty="0" smtClean="0">
                <a:solidFill>
                  <a:srgbClr val="C00000"/>
                </a:solidFill>
                <a:cs typeface="Times New Roman"/>
              </a:rPr>
              <a:t>– </a:t>
            </a:r>
            <a:r>
              <a:rPr lang="ru-RU" sz="2400" dirty="0" smtClean="0">
                <a:solidFill>
                  <a:srgbClr val="C00000"/>
                </a:solidFill>
              </a:rPr>
              <a:t>2,5 года.</a:t>
            </a:r>
            <a:endParaRPr lang="ru-RU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209654823"/>
              </p:ext>
            </p:extLst>
          </p:nvPr>
        </p:nvGraphicFramePr>
        <p:xfrm>
          <a:off x="323529" y="2060848"/>
          <a:ext cx="849694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9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6261" y="116632"/>
            <a:ext cx="165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Вывод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Реализован </a:t>
            </a:r>
            <a:r>
              <a:rPr lang="ru-RU" sz="2400" dirty="0" smtClean="0"/>
              <a:t>модуль, позволяющий автоматически составлять расписание на основе справочной информации и документов</a:t>
            </a:r>
            <a:endParaRPr lang="ru-RU" sz="2400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Время составления расписания уменьшено </a:t>
            </a:r>
            <a:r>
              <a:rPr lang="ru-RU" sz="2400" dirty="0" smtClean="0"/>
              <a:t>в 25 раз</a:t>
            </a:r>
            <a:endParaRPr lang="ru-RU" sz="2400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Осуществлен переход от еженедельного составления расписания </a:t>
            </a:r>
            <a:r>
              <a:rPr lang="ru-RU" sz="2400" dirty="0" smtClean="0"/>
              <a:t>к составлению расписания один раз в </a:t>
            </a:r>
            <a:r>
              <a:rPr lang="ru-RU" sz="2400" dirty="0" smtClean="0"/>
              <a:t>семестр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Определена экономическая эффективность внедрения модуля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Определён срок окупаемости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4208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80920" cy="2880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Повышение эффективности </a:t>
            </a:r>
            <a:r>
              <a:rPr lang="ru-RU" dirty="0" smtClean="0">
                <a:latin typeface="+mj-lt"/>
              </a:rPr>
              <a:t>составления </a:t>
            </a:r>
            <a:r>
              <a:rPr lang="ru-RU" dirty="0">
                <a:latin typeface="+mj-lt"/>
              </a:rPr>
              <a:t>учебного </a:t>
            </a:r>
            <a:r>
              <a:rPr lang="ru-RU" dirty="0" smtClean="0">
                <a:latin typeface="+mj-lt"/>
              </a:rPr>
              <a:t>расписания на основе информационной и расчетной поддержки деятельности </a:t>
            </a:r>
            <a:r>
              <a:rPr lang="ru-RU" dirty="0">
                <a:latin typeface="+mj-lt"/>
              </a:rPr>
              <a:t>специалиста </a:t>
            </a:r>
            <a:r>
              <a:rPr lang="ru-RU" dirty="0" smtClean="0">
                <a:latin typeface="+mj-lt"/>
              </a:rPr>
              <a:t>учебной части ГБОУ СПО «ОЗПЭК им. С. Морозова»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5924" y="34900"/>
            <a:ext cx="3499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C00000"/>
                </a:solidFill>
              </a:rPr>
              <a:t>Цель проекта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http://www.pulsar.ru/img/programma-avtomatizacija-sostavlenija-raspisani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74" y="3789040"/>
            <a:ext cx="238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5885" y="116632"/>
            <a:ext cx="4437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Постановка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96752"/>
            <a:ext cx="871296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/>
              <a:t>Необходимо </a:t>
            </a:r>
            <a:r>
              <a:rPr lang="ru-RU" sz="2000" dirty="0" smtClean="0"/>
              <a:t>составить допустимое </a:t>
            </a:r>
            <a:r>
              <a:rPr lang="ru-RU" sz="2000" dirty="0" smtClean="0"/>
              <a:t>учебное расписание средствами платформы 1С:Предприятие и конфигурации 1С:Колледж ПРОФ.</a:t>
            </a:r>
          </a:p>
          <a:p>
            <a:pPr>
              <a:spcBef>
                <a:spcPts val="1200"/>
              </a:spcBef>
            </a:pPr>
            <a:r>
              <a:rPr lang="ru-RU" sz="2000" dirty="0" smtClean="0"/>
              <a:t>Основные ограничения: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 smtClean="0"/>
              <a:t>должны быть учтены все занятия;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 smtClean="0"/>
              <a:t>должны быть учтены периоды доступности групп;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 smtClean="0"/>
              <a:t>занятия должны </a:t>
            </a:r>
            <a:r>
              <a:rPr lang="ru-RU" sz="2000" dirty="0" smtClean="0"/>
              <a:t>проводиться только в подходящих аудиториях;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</a:t>
            </a:r>
            <a:r>
              <a:rPr lang="ru-RU" sz="2000" dirty="0" smtClean="0"/>
              <a:t>реподаватель может быть только на одном занятии;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у</a:t>
            </a:r>
            <a:r>
              <a:rPr lang="ru-RU" sz="2000" dirty="0" smtClean="0"/>
              <a:t>чебная группа может быть только на одном занятии;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н</a:t>
            </a:r>
            <a:r>
              <a:rPr lang="ru-RU" sz="2000" dirty="0" smtClean="0"/>
              <a:t>есколько занятий не могут быть в одной аудитории.</a:t>
            </a:r>
          </a:p>
          <a:p>
            <a:pPr>
              <a:spcBef>
                <a:spcPts val="1200"/>
              </a:spcBef>
            </a:pPr>
            <a:r>
              <a:rPr lang="ru-RU" sz="2000" dirty="0" smtClean="0"/>
              <a:t>По возможности минимизировать: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000" dirty="0" smtClean="0"/>
              <a:t>количество «окон» в течении учебного дня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9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879" y="116632"/>
            <a:ext cx="7064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Решение поставленной задачи: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640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Основные этапы решения.</a:t>
            </a:r>
          </a:p>
          <a:p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u="sng" dirty="0" smtClean="0">
                <a:solidFill>
                  <a:srgbClr val="C00000"/>
                </a:solidFill>
              </a:rPr>
              <a:t>1 этап:</a:t>
            </a:r>
            <a:r>
              <a:rPr lang="ru-RU" b="1" dirty="0" smtClean="0">
                <a:solidFill>
                  <a:srgbClr val="C00000"/>
                </a:solidFill>
              </a:rPr>
              <a:t> составление допустимого расписания:</a:t>
            </a:r>
          </a:p>
          <a:p>
            <a:r>
              <a:rPr lang="ru-RU" dirty="0" smtClean="0"/>
              <a:t>Обеспечивает выполнение </a:t>
            </a:r>
            <a:r>
              <a:rPr lang="ru-RU" dirty="0" smtClean="0"/>
              <a:t>основных ограничений</a:t>
            </a:r>
            <a:r>
              <a:rPr lang="ru-RU" dirty="0" smtClean="0"/>
              <a:t>.</a:t>
            </a:r>
          </a:p>
          <a:p>
            <a:r>
              <a:rPr lang="ru-RU" b="1" u="sng" dirty="0" smtClean="0">
                <a:solidFill>
                  <a:srgbClr val="C00000"/>
                </a:solidFill>
              </a:rPr>
              <a:t>2 этап:</a:t>
            </a:r>
            <a:r>
              <a:rPr lang="ru-RU" b="1" dirty="0" smtClean="0">
                <a:solidFill>
                  <a:srgbClr val="C00000"/>
                </a:solidFill>
              </a:rPr>
              <a:t> оптимизация допустимого расписания:</a:t>
            </a:r>
          </a:p>
          <a:p>
            <a:r>
              <a:rPr lang="ru-RU" dirty="0" smtClean="0"/>
              <a:t>Минимизирует количество «окон» в течении учебного дня, при этом повышает равномерность распределения занятий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13573" y="3107603"/>
            <a:ext cx="7516854" cy="3129709"/>
            <a:chOff x="1429926" y="3107603"/>
            <a:chExt cx="7516854" cy="3129709"/>
          </a:xfrm>
        </p:grpSpPr>
        <p:sp>
          <p:nvSpPr>
            <p:cNvPr id="15" name="TextBox 14"/>
            <p:cNvSpPr txBox="1"/>
            <p:nvPr/>
          </p:nvSpPr>
          <p:spPr>
            <a:xfrm>
              <a:off x="7425466" y="4525614"/>
              <a:ext cx="1521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Готовое  расписание</a:t>
              </a:r>
              <a:endParaRPr lang="ru-RU" sz="12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726070" y="4351332"/>
              <a:ext cx="1224136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Составление допустимого расписания</a:t>
              </a:r>
              <a:endParaRPr lang="ru-RU" sz="12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994083" y="4351332"/>
              <a:ext cx="1224136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Оптимизация</a:t>
              </a:r>
              <a:r>
                <a:rPr lang="ru-RU" sz="1200" dirty="0"/>
                <a:t> </a:t>
              </a:r>
              <a:r>
                <a:rPr lang="ru-RU" sz="1200" dirty="0" smtClean="0"/>
                <a:t>допустимого расписания</a:t>
              </a:r>
              <a:endParaRPr lang="ru-RU" sz="1200" dirty="0" smtClean="0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1429926" y="4525616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4" idx="3"/>
              <a:endCxn id="5" idx="1"/>
            </p:cNvCxnSpPr>
            <p:nvPr/>
          </p:nvCxnSpPr>
          <p:spPr>
            <a:xfrm>
              <a:off x="3950206" y="4819384"/>
              <a:ext cx="2043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3"/>
            </p:cNvCxnSpPr>
            <p:nvPr/>
          </p:nvCxnSpPr>
          <p:spPr>
            <a:xfrm>
              <a:off x="7218219" y="4819384"/>
              <a:ext cx="1008112" cy="16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45264" y="4525615"/>
              <a:ext cx="178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Допустимое расписание</a:t>
              </a:r>
              <a:endParaRPr lang="ru-RU" sz="12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3001042" y="3851068"/>
              <a:ext cx="0" cy="500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26070" y="3107603"/>
              <a:ext cx="1751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Подходящие аудитории</a:t>
              </a:r>
              <a:endParaRPr lang="ru-RU" sz="1200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3649114" y="4086728"/>
              <a:ext cx="0" cy="2646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18357" y="3107603"/>
              <a:ext cx="14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Периоды обучения</a:t>
              </a:r>
              <a:endParaRPr lang="ru-RU" sz="1200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>
              <a:off x="6325452" y="4096380"/>
              <a:ext cx="0" cy="254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649114" y="4080504"/>
              <a:ext cx="26763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608408" y="3563080"/>
              <a:ext cx="0" cy="5181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6901516" y="3851068"/>
              <a:ext cx="0" cy="500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2987163" y="3851068"/>
              <a:ext cx="390047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640202" y="3563080"/>
              <a:ext cx="0" cy="287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endCxn id="4" idx="2"/>
            </p:cNvCxnSpPr>
            <p:nvPr/>
          </p:nvCxnSpPr>
          <p:spPr>
            <a:xfrm flipV="1">
              <a:off x="3338138" y="5287436"/>
              <a:ext cx="0" cy="435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endCxn id="5" idx="2"/>
            </p:cNvCxnSpPr>
            <p:nvPr/>
          </p:nvCxnSpPr>
          <p:spPr>
            <a:xfrm flipV="1">
              <a:off x="6606151" y="5287436"/>
              <a:ext cx="0" cy="435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3338138" y="5723276"/>
              <a:ext cx="326801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716016" y="5723276"/>
              <a:ext cx="0" cy="3700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31638" y="5960313"/>
              <a:ext cx="1828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Секретарь учебной части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5696" y="4248617"/>
              <a:ext cx="650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Группы</a:t>
              </a:r>
              <a:endParaRPr lang="ru-RU" sz="1200" dirty="0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>
              <a:off x="1429926" y="4865968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1429926" y="515719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542983" y="4579973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Дисциплины</a:t>
              </a:r>
              <a:endParaRPr lang="ru-RU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9436" y="4880193"/>
              <a:ext cx="1197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Преподаватели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0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145045" y="1902385"/>
            <a:ext cx="8787109" cy="2886827"/>
            <a:chOff x="145045" y="1900098"/>
            <a:chExt cx="8787109" cy="288682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70827" y="2986725"/>
              <a:ext cx="675627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Выбор даты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296040" y="3094737"/>
              <a:ext cx="690114" cy="720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Выбор пары</a:t>
              </a:r>
              <a:endParaRPr lang="ru-RU" sz="11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345337" y="2993757"/>
              <a:ext cx="1296144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Проверка занятости преподавателя и группы</a:t>
              </a:r>
              <a:endParaRPr lang="ru-RU" sz="11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178965" y="3108305"/>
              <a:ext cx="119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167369" y="3461809"/>
              <a:ext cx="119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67369" y="3850821"/>
              <a:ext cx="119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2510" y="2831306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Группа</a:t>
              </a:r>
              <a:endParaRPr lang="ru-RU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201" y="3184810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Дисциплина</a:t>
              </a:r>
              <a:endParaRPr lang="ru-RU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045" y="356278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Преподаватель</a:t>
              </a:r>
              <a:endParaRPr lang="ru-RU" sz="1100" dirty="0"/>
            </a:p>
          </p:txBody>
        </p:sp>
        <p:cxnSp>
          <p:nvCxnSpPr>
            <p:cNvPr id="37" name="Прямая со стрелкой 36"/>
            <p:cNvCxnSpPr>
              <a:endCxn id="6" idx="0"/>
            </p:cNvCxnSpPr>
            <p:nvPr/>
          </p:nvCxnSpPr>
          <p:spPr>
            <a:xfrm>
              <a:off x="1708641" y="2410661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38508" y="1980055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Периоды обучения</a:t>
              </a:r>
              <a:endParaRPr lang="ru-RU" sz="1100" dirty="0"/>
            </a:p>
          </p:txBody>
        </p:sp>
        <p:cxnSp>
          <p:nvCxnSpPr>
            <p:cNvPr id="40" name="Прямая со стрелкой 39"/>
            <p:cNvCxnSpPr>
              <a:stCxn id="6" idx="3"/>
              <a:endCxn id="13" idx="1"/>
            </p:cNvCxnSpPr>
            <p:nvPr/>
          </p:nvCxnSpPr>
          <p:spPr>
            <a:xfrm>
              <a:off x="2046454" y="3454777"/>
              <a:ext cx="2495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13" idx="3"/>
              <a:endCxn id="19" idx="1"/>
            </p:cNvCxnSpPr>
            <p:nvPr/>
          </p:nvCxnSpPr>
          <p:spPr>
            <a:xfrm>
              <a:off x="2986154" y="3454777"/>
              <a:ext cx="359183" cy="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/>
            <p:cNvSpPr/>
            <p:nvPr/>
          </p:nvSpPr>
          <p:spPr>
            <a:xfrm>
              <a:off x="5310498" y="2993756"/>
              <a:ext cx="1152128" cy="936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Выбор аудитории</a:t>
              </a:r>
              <a:endParaRPr lang="ru-RU" sz="1100" dirty="0"/>
            </a:p>
          </p:txBody>
        </p:sp>
        <p:cxnSp>
          <p:nvCxnSpPr>
            <p:cNvPr id="54" name="Прямая со стрелкой 53"/>
            <p:cNvCxnSpPr>
              <a:stCxn id="19" idx="3"/>
              <a:endCxn id="52" idx="1"/>
            </p:cNvCxnSpPr>
            <p:nvPr/>
          </p:nvCxnSpPr>
          <p:spPr>
            <a:xfrm>
              <a:off x="4641481" y="3461809"/>
              <a:ext cx="669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endCxn id="13" idx="2"/>
            </p:cNvCxnSpPr>
            <p:nvPr/>
          </p:nvCxnSpPr>
          <p:spPr>
            <a:xfrm flipV="1">
              <a:off x="2641097" y="3814817"/>
              <a:ext cx="0" cy="972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6" idx="2"/>
            </p:cNvCxnSpPr>
            <p:nvPr/>
          </p:nvCxnSpPr>
          <p:spPr>
            <a:xfrm flipV="1">
              <a:off x="1708640" y="3922829"/>
              <a:ext cx="1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802194" y="4493530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Заняты</a:t>
              </a:r>
              <a:endParaRPr lang="ru-RU" sz="1100" dirty="0"/>
            </a:p>
          </p:txBody>
        </p:sp>
        <p:cxnSp>
          <p:nvCxnSpPr>
            <p:cNvPr id="74" name="Прямая со стрелкой 73"/>
            <p:cNvCxnSpPr>
              <a:stCxn id="52" idx="3"/>
              <a:endCxn id="120" idx="1"/>
            </p:cNvCxnSpPr>
            <p:nvPr/>
          </p:nvCxnSpPr>
          <p:spPr>
            <a:xfrm>
              <a:off x="6462626" y="3461809"/>
              <a:ext cx="413630" cy="5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H="1">
              <a:off x="1708642" y="4786925"/>
              <a:ext cx="337361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Прямоугольник 119"/>
            <p:cNvSpPr/>
            <p:nvPr/>
          </p:nvSpPr>
          <p:spPr>
            <a:xfrm>
              <a:off x="6876256" y="3078324"/>
              <a:ext cx="1080120" cy="778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Составление расписания</a:t>
              </a:r>
              <a:endParaRPr lang="ru-RU" sz="1200" dirty="0"/>
            </a:p>
          </p:txBody>
        </p:sp>
        <p:cxnSp>
          <p:nvCxnSpPr>
            <p:cNvPr id="122" name="Прямая со стрелкой 121"/>
            <p:cNvCxnSpPr>
              <a:stCxn id="120" idx="3"/>
            </p:cNvCxnSpPr>
            <p:nvPr/>
          </p:nvCxnSpPr>
          <p:spPr>
            <a:xfrm flipV="1">
              <a:off x="7956376" y="3461808"/>
              <a:ext cx="822826" cy="5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852034" y="3015533"/>
              <a:ext cx="1080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 smtClean="0"/>
                <a:t>Допустимое расписание</a:t>
              </a:r>
              <a:endParaRPr lang="ru-RU" sz="1100" dirty="0"/>
            </a:p>
          </p:txBody>
        </p: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4682084" y="3726100"/>
              <a:ext cx="40017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>
              <a:off x="5082258" y="3726100"/>
              <a:ext cx="0" cy="10608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6462626" y="3693594"/>
              <a:ext cx="34106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>
              <a:off x="6803686" y="3693594"/>
              <a:ext cx="0" cy="10933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5352662" y="4139433"/>
              <a:ext cx="106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Свободных аудиторий нет</a:t>
              </a:r>
              <a:endParaRPr lang="ru-RU" sz="1100" dirty="0"/>
            </a:p>
          </p:txBody>
        </p:sp>
        <p:cxnSp>
          <p:nvCxnSpPr>
            <p:cNvPr id="157" name="Прямая со стрелкой 156"/>
            <p:cNvCxnSpPr>
              <a:endCxn id="52" idx="0"/>
            </p:cNvCxnSpPr>
            <p:nvPr/>
          </p:nvCxnSpPr>
          <p:spPr>
            <a:xfrm>
              <a:off x="5886562" y="2993756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169905" y="1900098"/>
              <a:ext cx="1633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Подходящие аудитории</a:t>
              </a:r>
              <a:endParaRPr lang="ru-RU" sz="1100" dirty="0"/>
            </a:p>
          </p:txBody>
        </p:sp>
        <p:cxnSp>
          <p:nvCxnSpPr>
            <p:cNvPr id="163" name="Прямая со стрелкой 162"/>
            <p:cNvCxnSpPr>
              <a:endCxn id="52" idx="0"/>
            </p:cNvCxnSpPr>
            <p:nvPr/>
          </p:nvCxnSpPr>
          <p:spPr>
            <a:xfrm>
              <a:off x="5886562" y="2360961"/>
              <a:ext cx="0" cy="632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>
              <a:off x="5082258" y="4786925"/>
              <a:ext cx="172142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9" name="Прямоугольник 168"/>
          <p:cNvSpPr/>
          <p:nvPr/>
        </p:nvSpPr>
        <p:spPr>
          <a:xfrm>
            <a:off x="1378865" y="188640"/>
            <a:ext cx="6386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Составление допустимого </a:t>
            </a:r>
            <a:r>
              <a:rPr lang="ru-RU" sz="2800" dirty="0" smtClean="0">
                <a:solidFill>
                  <a:srgbClr val="C00000"/>
                </a:solidFill>
              </a:rPr>
              <a:t>расписания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168"/>
          <p:cNvSpPr/>
          <p:nvPr/>
        </p:nvSpPr>
        <p:spPr>
          <a:xfrm>
            <a:off x="1570106" y="188640"/>
            <a:ext cx="6602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Составление допустимого </a:t>
            </a:r>
            <a:r>
              <a:rPr lang="ru-RU" sz="2800" dirty="0" smtClean="0">
                <a:solidFill>
                  <a:srgbClr val="C00000"/>
                </a:solidFill>
              </a:rPr>
              <a:t>расписания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416052" y="1110893"/>
            <a:ext cx="6355179" cy="4636214"/>
            <a:chOff x="939986" y="1641748"/>
            <a:chExt cx="6355179" cy="463621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051720" y="1641748"/>
              <a:ext cx="5040560" cy="3574504"/>
              <a:chOff x="1691680" y="1268760"/>
              <a:chExt cx="5040560" cy="3574504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1691680" y="198884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691680" y="270892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691680" y="340310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691680" y="412318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2427412" y="198884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2427412" y="270892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2427412" y="340310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2427412" y="412318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147492" y="198884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3147492" y="270892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3147492" y="3403104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3147492" y="412318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867572" y="198884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3867572" y="270892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867572" y="340310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3867572" y="412318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587652" y="198884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Прямоугольник 64"/>
              <p:cNvSpPr/>
              <p:nvPr/>
            </p:nvSpPr>
            <p:spPr>
              <a:xfrm>
                <a:off x="4587652" y="270892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4587652" y="340310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4587652" y="4123184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5307732" y="198884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5307732" y="2708920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5307732" y="340310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5307732" y="4123184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 стрелкой 3"/>
              <p:cNvCxnSpPr/>
              <p:nvPr/>
            </p:nvCxnSpPr>
            <p:spPr>
              <a:xfrm flipV="1">
                <a:off x="1691680" y="1268760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/>
              <p:cNvCxnSpPr/>
              <p:nvPr/>
            </p:nvCxnSpPr>
            <p:spPr>
              <a:xfrm>
                <a:off x="6027812" y="4843264"/>
                <a:ext cx="7044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607861" y="5373216"/>
              <a:ext cx="687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Даты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2476" y="1876182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Пары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715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 пара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556" y="395146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 пара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555" y="325728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 пара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9986" y="25659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 пара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941512" y="5557882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7736" y="5733256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- Занятие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2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168"/>
          <p:cNvSpPr/>
          <p:nvPr/>
        </p:nvSpPr>
        <p:spPr>
          <a:xfrm>
            <a:off x="1702900" y="188640"/>
            <a:ext cx="6181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Оптимизация допустимого расписания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69546" y="1797755"/>
            <a:ext cx="8556996" cy="3262490"/>
            <a:chOff x="169546" y="1618495"/>
            <a:chExt cx="8556996" cy="3262490"/>
          </a:xfrm>
        </p:grpSpPr>
        <p:grpSp>
          <p:nvGrpSpPr>
            <p:cNvPr id="235" name="Группа 234"/>
            <p:cNvGrpSpPr/>
            <p:nvPr/>
          </p:nvGrpSpPr>
          <p:grpSpPr>
            <a:xfrm>
              <a:off x="169546" y="1618495"/>
              <a:ext cx="8556996" cy="3262490"/>
              <a:chOff x="169546" y="1585794"/>
              <a:chExt cx="8556996" cy="3262490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1496222" y="3080916"/>
                <a:ext cx="1097812" cy="7920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100" dirty="0" smtClean="0"/>
                  <a:t>Поиск свободной пары</a:t>
                </a:r>
                <a:endParaRPr lang="ru-RU" sz="11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9546" y="1967159"/>
                <a:ext cx="983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dirty="0" smtClean="0"/>
                  <a:t>Допустимое расписание</a:t>
                </a:r>
                <a:endParaRPr lang="ru-RU" sz="11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3648703" y="3077480"/>
                <a:ext cx="792088" cy="7920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100" dirty="0" smtClean="0"/>
                  <a:t>Выбор</a:t>
                </a:r>
              </a:p>
              <a:p>
                <a:pPr algn="ctr"/>
                <a:r>
                  <a:rPr lang="ru-RU" sz="1100" dirty="0" smtClean="0"/>
                  <a:t>занятия</a:t>
                </a:r>
                <a:endParaRPr lang="ru-RU" sz="1100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7636224" y="3084353"/>
                <a:ext cx="1090318" cy="7920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100" dirty="0" smtClean="0"/>
                  <a:t>Размещение</a:t>
                </a:r>
              </a:p>
              <a:p>
                <a:pPr algn="ctr"/>
                <a:r>
                  <a:rPr lang="ru-RU" sz="1100" dirty="0" smtClean="0"/>
                  <a:t>занятия в свободную пару</a:t>
                </a:r>
                <a:endParaRPr lang="ru-RU" sz="1100" dirty="0"/>
              </a:p>
            </p:txBody>
          </p:sp>
          <p:cxnSp>
            <p:nvCxnSpPr>
              <p:cNvPr id="66" name="Прямая со стрелкой 65"/>
              <p:cNvCxnSpPr>
                <a:endCxn id="2" idx="2"/>
              </p:cNvCxnSpPr>
              <p:nvPr/>
            </p:nvCxnSpPr>
            <p:spPr>
              <a:xfrm flipV="1">
                <a:off x="2045128" y="3873004"/>
                <a:ext cx="0" cy="9752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Соединительная линия уступом 75"/>
              <p:cNvCxnSpPr/>
              <p:nvPr/>
            </p:nvCxnSpPr>
            <p:spPr>
              <a:xfrm>
                <a:off x="2594034" y="3758387"/>
                <a:ext cx="4477643" cy="939273"/>
              </a:xfrm>
              <a:prstGeom prst="bentConnector3">
                <a:avLst>
                  <a:gd name="adj1" fmla="val 4444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679949" y="4442519"/>
                <a:ext cx="13917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/>
                  <a:t>Готовое расписание</a:t>
                </a:r>
                <a:endParaRPr lang="ru-RU" sz="1100" dirty="0"/>
              </a:p>
            </p:txBody>
          </p:sp>
          <p:sp>
            <p:nvSpPr>
              <p:cNvPr id="93" name="Прямоугольник 92"/>
              <p:cNvSpPr/>
              <p:nvPr/>
            </p:nvSpPr>
            <p:spPr>
              <a:xfrm>
                <a:off x="4807118" y="3084353"/>
                <a:ext cx="1296144" cy="7920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/>
                  <a:t>Проверка доступности</a:t>
                </a:r>
              </a:p>
              <a:p>
                <a:pPr algn="ctr"/>
                <a:r>
                  <a:rPr lang="ru-RU" sz="1200" dirty="0" smtClean="0"/>
                  <a:t>преподавателя</a:t>
                </a:r>
                <a:endParaRPr lang="ru-RU" sz="1200" dirty="0"/>
              </a:p>
            </p:txBody>
          </p:sp>
          <p:cxnSp>
            <p:nvCxnSpPr>
              <p:cNvPr id="100" name="Прямая со стрелкой 99"/>
              <p:cNvCxnSpPr>
                <a:stCxn id="8" idx="3"/>
                <a:endCxn id="93" idx="1"/>
              </p:cNvCxnSpPr>
              <p:nvPr/>
            </p:nvCxnSpPr>
            <p:spPr>
              <a:xfrm>
                <a:off x="4440791" y="3473524"/>
                <a:ext cx="366327" cy="68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endCxn id="8" idx="2"/>
              </p:cNvCxnSpPr>
              <p:nvPr/>
            </p:nvCxnSpPr>
            <p:spPr>
              <a:xfrm flipV="1">
                <a:off x="4044747" y="3869568"/>
                <a:ext cx="0" cy="358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/>
              <p:nvPr/>
            </p:nvCxnSpPr>
            <p:spPr>
              <a:xfrm>
                <a:off x="2594034" y="3353948"/>
                <a:ext cx="38967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/>
              <p:cNvCxnSpPr/>
              <p:nvPr/>
            </p:nvCxnSpPr>
            <p:spPr>
              <a:xfrm>
                <a:off x="2983710" y="3353948"/>
                <a:ext cx="6108" cy="87407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147"/>
              <p:cNvCxnSpPr/>
              <p:nvPr/>
            </p:nvCxnSpPr>
            <p:spPr>
              <a:xfrm>
                <a:off x="2989818" y="4228023"/>
                <a:ext cx="1054929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/>
              <p:nvPr/>
            </p:nvCxnSpPr>
            <p:spPr>
              <a:xfrm flipV="1">
                <a:off x="4207846" y="3869568"/>
                <a:ext cx="0" cy="358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9" name="Соединительная линия уступом 188"/>
              <p:cNvCxnSpPr>
                <a:stCxn id="93" idx="2"/>
              </p:cNvCxnSpPr>
              <p:nvPr/>
            </p:nvCxnSpPr>
            <p:spPr>
              <a:xfrm rot="5400000">
                <a:off x="4655727" y="3428560"/>
                <a:ext cx="351582" cy="1247344"/>
              </a:xfrm>
              <a:prstGeom prst="bentConnector2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0" name="TextBox 189"/>
              <p:cNvSpPr txBox="1"/>
              <p:nvPr/>
            </p:nvSpPr>
            <p:spPr>
              <a:xfrm>
                <a:off x="4440791" y="3938407"/>
                <a:ext cx="5164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/>
                  <a:t>Занят</a:t>
                </a:r>
                <a:endParaRPr lang="ru-RU" sz="1100" dirty="0"/>
              </a:p>
            </p:txBody>
          </p:sp>
          <p:sp>
            <p:nvSpPr>
              <p:cNvPr id="191" name="Прямоугольник 190"/>
              <p:cNvSpPr/>
              <p:nvPr/>
            </p:nvSpPr>
            <p:spPr>
              <a:xfrm>
                <a:off x="6512102" y="3084353"/>
                <a:ext cx="864096" cy="785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100" dirty="0" smtClean="0"/>
                  <a:t>Выбор аудитории</a:t>
                </a:r>
                <a:endParaRPr lang="ru-RU" sz="1100" dirty="0"/>
              </a:p>
            </p:txBody>
          </p:sp>
          <p:cxnSp>
            <p:nvCxnSpPr>
              <p:cNvPr id="193" name="Прямая со стрелкой 192"/>
              <p:cNvCxnSpPr>
                <a:stCxn id="93" idx="3"/>
                <a:endCxn id="191" idx="1"/>
              </p:cNvCxnSpPr>
              <p:nvPr/>
            </p:nvCxnSpPr>
            <p:spPr>
              <a:xfrm flipV="1">
                <a:off x="6103262" y="3476961"/>
                <a:ext cx="408840" cy="34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 стрелкой 194"/>
              <p:cNvCxnSpPr/>
              <p:nvPr/>
            </p:nvCxnSpPr>
            <p:spPr>
              <a:xfrm>
                <a:off x="6944150" y="1967159"/>
                <a:ext cx="1" cy="11171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103261" y="1585794"/>
                <a:ext cx="16337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/>
                  <a:t>Подходящие аудитории</a:t>
                </a:r>
                <a:endParaRPr lang="ru-RU" sz="1100" dirty="0"/>
              </a:p>
            </p:txBody>
          </p:sp>
          <p:cxnSp>
            <p:nvCxnSpPr>
              <p:cNvPr id="199" name="Прямая со стрелкой 198"/>
              <p:cNvCxnSpPr>
                <a:stCxn id="191" idx="3"/>
                <a:endCxn id="58" idx="1"/>
              </p:cNvCxnSpPr>
              <p:nvPr/>
            </p:nvCxnSpPr>
            <p:spPr>
              <a:xfrm>
                <a:off x="7376198" y="3476961"/>
                <a:ext cx="260026" cy="34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Соединительная линия уступом 204"/>
              <p:cNvCxnSpPr>
                <a:stCxn id="191" idx="2"/>
              </p:cNvCxnSpPr>
              <p:nvPr/>
            </p:nvCxnSpPr>
            <p:spPr>
              <a:xfrm rot="5400000">
                <a:off x="6020443" y="3304315"/>
                <a:ext cx="358455" cy="1488960"/>
              </a:xfrm>
              <a:prstGeom prst="bentConnector2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7" name="Соединительная линия уступом 206"/>
              <p:cNvCxnSpPr>
                <a:stCxn id="58" idx="2"/>
              </p:cNvCxnSpPr>
              <p:nvPr/>
            </p:nvCxnSpPr>
            <p:spPr>
              <a:xfrm rot="5400000">
                <a:off x="4627335" y="1294235"/>
                <a:ext cx="971843" cy="6136255"/>
              </a:xfrm>
              <a:prstGeom prst="bentConnector2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5831392" y="3940056"/>
                <a:ext cx="1088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/>
                  <a:t>Нет свободных</a:t>
                </a:r>
                <a:endParaRPr lang="ru-RU" sz="11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3213770" y="3938407"/>
                <a:ext cx="7088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/>
                  <a:t>Найдена</a:t>
                </a:r>
                <a:endParaRPr lang="ru-RU" sz="1100" dirty="0"/>
              </a:p>
            </p:txBody>
          </p:sp>
          <p:cxnSp>
            <p:nvCxnSpPr>
              <p:cNvPr id="215" name="Прямая со стрелкой 214"/>
              <p:cNvCxnSpPr/>
              <p:nvPr/>
            </p:nvCxnSpPr>
            <p:spPr>
              <a:xfrm flipV="1">
                <a:off x="2594033" y="3212976"/>
                <a:ext cx="1054669" cy="34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2747072" y="2661352"/>
                <a:ext cx="9333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dirty="0" smtClean="0"/>
                  <a:t>Новое расписание</a:t>
                </a:r>
                <a:endParaRPr lang="ru-RU" sz="1100" dirty="0"/>
              </a:p>
            </p:txBody>
          </p:sp>
          <p:sp>
            <p:nvSpPr>
              <p:cNvPr id="226" name="Блок-схема: узел суммирования 225"/>
              <p:cNvSpPr/>
              <p:nvPr/>
            </p:nvSpPr>
            <p:spPr>
              <a:xfrm>
                <a:off x="1065045" y="2231186"/>
                <a:ext cx="333718" cy="333718"/>
              </a:xfrm>
              <a:prstGeom prst="flowChartSummingJunct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8" name="Прямая со стрелкой 227"/>
              <p:cNvCxnSpPr>
                <a:endCxn id="226" idx="2"/>
              </p:cNvCxnSpPr>
              <p:nvPr/>
            </p:nvCxnSpPr>
            <p:spPr>
              <a:xfrm>
                <a:off x="257378" y="2398045"/>
                <a:ext cx="80766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Соединительная линия уступом 229"/>
              <p:cNvCxnSpPr>
                <a:stCxn id="226" idx="4"/>
                <a:endCxn id="2" idx="1"/>
              </p:cNvCxnSpPr>
              <p:nvPr/>
            </p:nvCxnSpPr>
            <p:spPr>
              <a:xfrm rot="16200000" flipH="1">
                <a:off x="908035" y="2888773"/>
                <a:ext cx="912056" cy="26431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Соединительная линия уступом 231"/>
              <p:cNvCxnSpPr>
                <a:endCxn id="226" idx="6"/>
              </p:cNvCxnSpPr>
              <p:nvPr/>
            </p:nvCxnSpPr>
            <p:spPr>
              <a:xfrm rot="10800000">
                <a:off x="1398764" y="2398046"/>
                <a:ext cx="1390109" cy="814931"/>
              </a:xfrm>
              <a:prstGeom prst="bentConnector3">
                <a:avLst>
                  <a:gd name="adj1" fmla="val 409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Прямая со стрелкой 35"/>
            <p:cNvCxnSpPr>
              <a:endCxn id="2" idx="0"/>
            </p:cNvCxnSpPr>
            <p:nvPr/>
          </p:nvCxnSpPr>
          <p:spPr>
            <a:xfrm>
              <a:off x="2041383" y="1999860"/>
              <a:ext cx="3745" cy="1113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74112" y="1665541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/>
                <a:t>Периоды обучения</a:t>
              </a:r>
              <a:endParaRPr lang="ru-R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0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168"/>
          <p:cNvSpPr/>
          <p:nvPr/>
        </p:nvSpPr>
        <p:spPr>
          <a:xfrm>
            <a:off x="1702900" y="188640"/>
            <a:ext cx="6253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Оптимизация допустимого расписания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527786" y="183097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2527786" y="255105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27786" y="324523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527786" y="3965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263518" y="183097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263518" y="255105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3263518" y="324523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263518" y="3965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983598" y="183097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983598" y="255105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983598" y="3245237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3983598" y="3965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703678" y="183097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703678" y="255105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4703678" y="324523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4703678" y="3965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423758" y="183097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423758" y="255105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423758" y="324523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5423758" y="3965317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6143838" y="183097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6143838" y="2551053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6143838" y="324523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6143838" y="3965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/>
          <p:nvPr/>
        </p:nvCxnSpPr>
        <p:spPr>
          <a:xfrm flipV="1">
            <a:off x="2527786" y="1110893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6863918" y="4685397"/>
            <a:ext cx="704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3927" y="4842361"/>
            <a:ext cx="68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Даты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688542" y="13453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Пары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447666" y="41406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пара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436622" y="34206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пара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436621" y="27264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 пара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416052" y="20350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 пара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982821" y="5590317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969045" y="576569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Занятие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887826" y="2191013"/>
            <a:ext cx="3623878" cy="2134344"/>
            <a:chOff x="2887826" y="2191013"/>
            <a:chExt cx="3623878" cy="2134344"/>
          </a:xfrm>
        </p:grpSpPr>
        <p:cxnSp>
          <p:nvCxnSpPr>
            <p:cNvPr id="7" name="Прямая со стрелкой 6"/>
            <p:cNvCxnSpPr/>
            <p:nvPr/>
          </p:nvCxnSpPr>
          <p:spPr>
            <a:xfrm>
              <a:off x="2887826" y="4325357"/>
              <a:ext cx="3616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2887826" y="3605277"/>
              <a:ext cx="3616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 flipV="1">
              <a:off x="2887826" y="3605277"/>
              <a:ext cx="361605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2895652" y="2911093"/>
              <a:ext cx="3616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/>
            <p:nvPr/>
          </p:nvCxnSpPr>
          <p:spPr>
            <a:xfrm flipV="1">
              <a:off x="2895652" y="2191013"/>
              <a:ext cx="3616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>
              <a:off x="2895652" y="2191013"/>
              <a:ext cx="361605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Прямая со стрелкой 11"/>
          <p:cNvCxnSpPr/>
          <p:nvPr/>
        </p:nvCxnSpPr>
        <p:spPr>
          <a:xfrm flipV="1">
            <a:off x="3845751" y="5657116"/>
            <a:ext cx="995774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V="1">
            <a:off x="3820351" y="6192530"/>
            <a:ext cx="995774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6145" y="545850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Поиск свободной пары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22825" y="598327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Поиск занятия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2265519" y="2551053"/>
            <a:ext cx="248707" cy="21343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95652" y="4325357"/>
            <a:ext cx="2888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5473512" y="4049261"/>
            <a:ext cx="670326" cy="552192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Левая фигурная скобка 91"/>
          <p:cNvSpPr/>
          <p:nvPr/>
        </p:nvSpPr>
        <p:spPr>
          <a:xfrm>
            <a:off x="2237434" y="1830973"/>
            <a:ext cx="248707" cy="213434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2920529" y="2191013"/>
            <a:ext cx="703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4-конечная звезда 95"/>
          <p:cNvSpPr/>
          <p:nvPr/>
        </p:nvSpPr>
        <p:spPr>
          <a:xfrm>
            <a:off x="3288395" y="1943621"/>
            <a:ext cx="670326" cy="55219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3623558" y="2219717"/>
            <a:ext cx="2185117" cy="2105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92" grpId="0" animBg="1"/>
      <p:bldP spid="92" grpId="1" animBg="1"/>
      <p:bldP spid="96" grpId="0" animBg="1"/>
      <p:bldP spid="9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93" y="116632"/>
            <a:ext cx="55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Доработанные объекты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470" y="1232303"/>
            <a:ext cx="2301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</a:rPr>
              <a:t>Справочник</a:t>
            </a:r>
          </a:p>
          <a:p>
            <a:r>
              <a:rPr lang="ru-RU" sz="2000" b="1" dirty="0" smtClean="0">
                <a:solidFill>
                  <a:srgbClr val="C00000"/>
                </a:solidFill>
              </a:rPr>
              <a:t>«Учебные группы»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1" y="2860488"/>
            <a:ext cx="6817038" cy="36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626" y="1844824"/>
            <a:ext cx="8379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Доработано: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д</a:t>
            </a:r>
            <a:r>
              <a:rPr lang="ru-RU" sz="2000" dirty="0" smtClean="0"/>
              <a:t>обавлена вкладка «Периоды обучения»;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д</a:t>
            </a:r>
            <a:r>
              <a:rPr lang="ru-RU" sz="2000" dirty="0" smtClean="0"/>
              <a:t>обавлены реквизиты для </a:t>
            </a:r>
            <a:r>
              <a:rPr lang="ru-RU" sz="2000" dirty="0" smtClean="0"/>
              <a:t>хранения дат </a:t>
            </a:r>
            <a:r>
              <a:rPr lang="ru-RU" sz="2000" dirty="0" smtClean="0"/>
              <a:t>начала и окончания полугодий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</TotalTime>
  <Words>616</Words>
  <Application>Microsoft Office PowerPoint</Application>
  <PresentationFormat>Экран (4:3)</PresentationFormat>
  <Paragraphs>179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</dc:title>
  <dc:creator>R@$MU$</dc:creator>
  <cp:lastModifiedBy>R@$MU$</cp:lastModifiedBy>
  <cp:revision>178</cp:revision>
  <dcterms:created xsi:type="dcterms:W3CDTF">2015-06-08T18:30:58Z</dcterms:created>
  <dcterms:modified xsi:type="dcterms:W3CDTF">2015-06-15T23:56:44Z</dcterms:modified>
</cp:coreProperties>
</file>