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4" r:id="rId3"/>
    <p:sldId id="269" r:id="rId4"/>
    <p:sldId id="301" r:id="rId5"/>
    <p:sldId id="286" r:id="rId6"/>
    <p:sldId id="289" r:id="rId7"/>
    <p:sldId id="285" r:id="rId8"/>
    <p:sldId id="292" r:id="rId9"/>
    <p:sldId id="295" r:id="rId10"/>
    <p:sldId id="296" r:id="rId11"/>
    <p:sldId id="298" r:id="rId12"/>
    <p:sldId id="297" r:id="rId13"/>
    <p:sldId id="300" r:id="rId14"/>
    <p:sldId id="304" r:id="rId15"/>
    <p:sldId id="277" r:id="rId16"/>
    <p:sldId id="291" r:id="rId17"/>
    <p:sldId id="261" r:id="rId18"/>
    <p:sldId id="305" r:id="rId19"/>
    <p:sldId id="306" r:id="rId20"/>
    <p:sldId id="293" r:id="rId21"/>
    <p:sldId id="260" r:id="rId22"/>
    <p:sldId id="275" r:id="rId23"/>
    <p:sldId id="280" r:id="rId24"/>
    <p:sldId id="279" r:id="rId25"/>
    <p:sldId id="273" r:id="rId26"/>
    <p:sldId id="290" r:id="rId27"/>
  </p:sldIdLst>
  <p:sldSz cx="9144000" cy="6858000" type="screen4x3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F071F-A9FC-4CDB-A05D-1047B56E0A66}" type="datetimeFigureOut">
              <a:rPr lang="da-DK" smtClean="0"/>
              <a:pPr/>
              <a:t>20-04-2010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FB2BB-B258-4B08-8337-4689DB6982CC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4191-D44B-4C1B-8314-6C65E3280198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D7867-E3BB-4AD4-AEC8-36D5C28ED3F3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D7867-E3BB-4AD4-AEC8-36D5C28ED3F3}" type="slidenum">
              <a:rPr lang="da-DK" smtClean="0"/>
              <a:pPr/>
              <a:t>4</a:t>
            </a:fld>
            <a:endParaRPr lang="da-D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9081-B4F7-4A3F-B236-448A6B104DA6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5E1B-7D70-40E9-8EDB-41357E90E97D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9081-B4F7-4A3F-B236-448A6B104DA6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5E1B-7D70-40E9-8EDB-41357E90E97D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9081-B4F7-4A3F-B236-448A6B104DA6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5E1B-7D70-40E9-8EDB-41357E90E97D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9081-B4F7-4A3F-B236-448A6B104DA6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5E1B-7D70-40E9-8EDB-41357E90E97D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9081-B4F7-4A3F-B236-448A6B104DA6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5E1B-7D70-40E9-8EDB-41357E90E97D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9081-B4F7-4A3F-B236-448A6B104DA6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5E1B-7D70-40E9-8EDB-41357E90E97D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9081-B4F7-4A3F-B236-448A6B104DA6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5E1B-7D70-40E9-8EDB-41357E90E97D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9081-B4F7-4A3F-B236-448A6B104DA6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5E1B-7D70-40E9-8EDB-41357E90E97D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9081-B4F7-4A3F-B236-448A6B104DA6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5E1B-7D70-40E9-8EDB-41357E90E97D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9081-B4F7-4A3F-B236-448A6B104DA6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5E1B-7D70-40E9-8EDB-41357E90E97D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9081-B4F7-4A3F-B236-448A6B104DA6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5E1B-7D70-40E9-8EDB-41357E90E97D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9081-B4F7-4A3F-B236-448A6B104DA6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5E1B-7D70-40E9-8EDB-41357E90E97D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Klik for at redigere titeltypografi i masteren</a:t>
            </a:r>
            <a:endParaRPr lang="en-US" noProof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Klik for at redigere typografi i masteren</a:t>
            </a:r>
          </a:p>
          <a:p>
            <a:pPr lvl="1"/>
            <a:r>
              <a:rPr lang="en-US" noProof="0" smtClean="0"/>
              <a:t>Andet niveau</a:t>
            </a:r>
          </a:p>
          <a:p>
            <a:pPr lvl="2"/>
            <a:r>
              <a:rPr lang="en-US" noProof="0" smtClean="0"/>
              <a:t>Tredje niveau</a:t>
            </a:r>
          </a:p>
          <a:p>
            <a:pPr lvl="3"/>
            <a:r>
              <a:rPr lang="en-US" noProof="0" smtClean="0"/>
              <a:t>Fjerde niveau</a:t>
            </a:r>
          </a:p>
          <a:p>
            <a:pPr lvl="4"/>
            <a:r>
              <a:rPr lang="en-US" noProof="0" smtClean="0"/>
              <a:t>Femte niveau</a:t>
            </a:r>
            <a:endParaRPr lang="en-US" noProof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F9081-B4F7-4A3F-B236-448A6B104DA6}" type="datetimeFigureOut">
              <a:rPr lang="en-US" noProof="0" smtClean="0"/>
              <a:pPr/>
              <a:t>4/20/2010</a:t>
            </a:fld>
            <a:endParaRPr lang="en-US" noProof="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55E1B-7D70-40E9-8EDB-41357E90E97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odetocode.com/blogs/scott/archive/2009/04/27/6-tips-for-asp-net-mvc-model-binding.asp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ASP.NET MVC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Rasmus Kromann-Larsen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Action Links - Default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4071942"/>
            <a:ext cx="6096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071545"/>
            <a:ext cx="3929090" cy="2857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Works in all scenarios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Performance</a:t>
            </a:r>
            <a:endParaRPr kumimoji="0" lang="en-US" sz="3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071546"/>
            <a:ext cx="3929090" cy="285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Many overloads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Breaks easily</a:t>
            </a:r>
            <a:endParaRPr kumimoji="0" lang="en-US" sz="3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Action Links - MvcFutures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4429132"/>
            <a:ext cx="55340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071545"/>
            <a:ext cx="3929090" cy="2857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use</a:t>
            </a:r>
            <a:endParaRPr kumimoji="0" lang="en-US" sz="3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071546"/>
            <a:ext cx="3929090" cy="285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Areas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Performance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Syntax</a:t>
            </a:r>
            <a:endParaRPr kumimoji="0" lang="en-US" sz="32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Action Links – T4MVC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4714884"/>
            <a:ext cx="58102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071545"/>
            <a:ext cx="3929090" cy="2857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use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Discoverability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0" y="1071546"/>
            <a:ext cx="4572000" cy="285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Macro or add-in to run template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Duplicated controller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I’d use...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</a:t>
            </a:r>
          </a:p>
          <a:p>
            <a:pPr lvl="1"/>
            <a:r>
              <a:rPr lang="en-US" dirty="0" smtClean="0"/>
              <a:t>Very small sites or never</a:t>
            </a:r>
          </a:p>
          <a:p>
            <a:r>
              <a:rPr lang="en-US" dirty="0" smtClean="0"/>
              <a:t>MvcFutures</a:t>
            </a:r>
          </a:p>
          <a:p>
            <a:pPr lvl="1"/>
            <a:r>
              <a:rPr lang="en-US" dirty="0" smtClean="0"/>
              <a:t>Small sites without areas</a:t>
            </a:r>
          </a:p>
          <a:p>
            <a:r>
              <a:rPr lang="en-US" dirty="0" smtClean="0"/>
              <a:t>T4MVC</a:t>
            </a:r>
          </a:p>
          <a:p>
            <a:pPr lvl="1"/>
            <a:r>
              <a:rPr lang="en-US" smtClean="0"/>
              <a:t>Mostly everything </a:t>
            </a:r>
            <a:r>
              <a:rPr lang="en-US" dirty="0" smtClean="0"/>
              <a:t>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464344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Routing Engine</a:t>
            </a:r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285720" y="321468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MvcHandler</a:t>
            </a:r>
          </a:p>
          <a:p>
            <a:pPr algn="ctr"/>
            <a:r>
              <a:rPr lang="da-DK" sz="1600" dirty="0" smtClean="0"/>
              <a:t>(HttpHandler)</a:t>
            </a:r>
            <a:endParaRPr lang="da-DK" sz="1600" dirty="0"/>
          </a:p>
        </p:txBody>
      </p:sp>
      <p:sp>
        <p:nvSpPr>
          <p:cNvPr id="6" name="Rectangle 5"/>
          <p:cNvSpPr/>
          <p:nvPr/>
        </p:nvSpPr>
        <p:spPr>
          <a:xfrm>
            <a:off x="285720" y="178592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Controller Factory</a:t>
            </a:r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2143108" y="321468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Controller</a:t>
            </a:r>
            <a:endParaRPr lang="da-DK" dirty="0"/>
          </a:p>
        </p:txBody>
      </p:sp>
      <p:sp>
        <p:nvSpPr>
          <p:cNvPr id="8" name="Rectangle 7"/>
          <p:cNvSpPr/>
          <p:nvPr/>
        </p:nvSpPr>
        <p:spPr>
          <a:xfrm>
            <a:off x="2143108" y="178592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Controller Action Invoker</a:t>
            </a:r>
            <a:endParaRPr lang="da-DK" dirty="0"/>
          </a:p>
        </p:txBody>
      </p:sp>
      <p:sp>
        <p:nvSpPr>
          <p:cNvPr id="9" name="Rectangle 8"/>
          <p:cNvSpPr/>
          <p:nvPr/>
        </p:nvSpPr>
        <p:spPr>
          <a:xfrm>
            <a:off x="2143108" y="28572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Metadata Provider</a:t>
            </a:r>
            <a:endParaRPr lang="da-DK" dirty="0"/>
          </a:p>
        </p:txBody>
      </p:sp>
      <p:sp>
        <p:nvSpPr>
          <p:cNvPr id="10" name="Rectangle 9"/>
          <p:cNvSpPr/>
          <p:nvPr/>
        </p:nvSpPr>
        <p:spPr>
          <a:xfrm>
            <a:off x="4286248" y="28572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Binder</a:t>
            </a:r>
            <a:endParaRPr lang="da-DK" dirty="0"/>
          </a:p>
        </p:txBody>
      </p:sp>
      <p:sp>
        <p:nvSpPr>
          <p:cNvPr id="11" name="Rectangle 10"/>
          <p:cNvSpPr/>
          <p:nvPr/>
        </p:nvSpPr>
        <p:spPr>
          <a:xfrm>
            <a:off x="6215074" y="28572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Validator</a:t>
            </a:r>
            <a:endParaRPr lang="da-DK" dirty="0"/>
          </a:p>
        </p:txBody>
      </p:sp>
      <p:cxnSp>
        <p:nvCxnSpPr>
          <p:cNvPr id="13" name="Straight Arrow Connector 12"/>
          <p:cNvCxnSpPr>
            <a:stCxn id="4" idx="0"/>
            <a:endCxn id="5" idx="2"/>
          </p:cNvCxnSpPr>
          <p:nvPr/>
        </p:nvCxnSpPr>
        <p:spPr>
          <a:xfrm rot="5400000" flipH="1" flipV="1">
            <a:off x="742920" y="4386266"/>
            <a:ext cx="5143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  <a:endCxn id="6" idx="2"/>
          </p:cNvCxnSpPr>
          <p:nvPr/>
        </p:nvCxnSpPr>
        <p:spPr>
          <a:xfrm rot="5400000" flipH="1" flipV="1">
            <a:off x="742920" y="2957506"/>
            <a:ext cx="5143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7" idx="1"/>
          </p:cNvCxnSpPr>
          <p:nvPr/>
        </p:nvCxnSpPr>
        <p:spPr>
          <a:xfrm>
            <a:off x="1714480" y="3671886"/>
            <a:ext cx="4286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8" idx="2"/>
          </p:cNvCxnSpPr>
          <p:nvPr/>
        </p:nvCxnSpPr>
        <p:spPr>
          <a:xfrm rot="5400000" flipH="1" flipV="1">
            <a:off x="2600308" y="2957506"/>
            <a:ext cx="5143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0"/>
            <a:endCxn id="9" idx="2"/>
          </p:cNvCxnSpPr>
          <p:nvPr/>
        </p:nvCxnSpPr>
        <p:spPr>
          <a:xfrm rot="5400000" flipH="1" flipV="1">
            <a:off x="2564589" y="1493027"/>
            <a:ext cx="58579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10" idx="1"/>
          </p:cNvCxnSpPr>
          <p:nvPr/>
        </p:nvCxnSpPr>
        <p:spPr>
          <a:xfrm flipV="1">
            <a:off x="3571868" y="742928"/>
            <a:ext cx="714380" cy="1500198"/>
          </a:xfrm>
          <a:prstGeom prst="bentConnector3">
            <a:avLst>
              <a:gd name="adj1" fmla="val 4372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5715008" y="742928"/>
            <a:ext cx="50006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572264" y="1785926"/>
            <a:ext cx="1428760" cy="9144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Action Method</a:t>
            </a:r>
            <a:endParaRPr lang="da-DK" dirty="0"/>
          </a:p>
        </p:txBody>
      </p:sp>
      <p:cxnSp>
        <p:nvCxnSpPr>
          <p:cNvPr id="40" name="Straight Arrow Connector 39"/>
          <p:cNvCxnSpPr>
            <a:stCxn id="8" idx="3"/>
            <a:endCxn id="39" idx="1"/>
          </p:cNvCxnSpPr>
          <p:nvPr/>
        </p:nvCxnSpPr>
        <p:spPr>
          <a:xfrm>
            <a:off x="3571868" y="2243126"/>
            <a:ext cx="300039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572264" y="3000372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Action</a:t>
            </a:r>
          </a:p>
          <a:p>
            <a:pPr algn="ctr"/>
            <a:r>
              <a:rPr lang="da-DK" dirty="0" smtClean="0"/>
              <a:t>Result</a:t>
            </a:r>
            <a:endParaRPr lang="da-DK" dirty="0"/>
          </a:p>
        </p:txBody>
      </p:sp>
      <p:sp>
        <p:nvSpPr>
          <p:cNvPr id="47" name="Rectangle 46"/>
          <p:cNvSpPr/>
          <p:nvPr/>
        </p:nvSpPr>
        <p:spPr>
          <a:xfrm>
            <a:off x="6572264" y="457200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ViewEngine</a:t>
            </a:r>
            <a:endParaRPr lang="da-DK" dirty="0"/>
          </a:p>
        </p:txBody>
      </p:sp>
      <p:cxnSp>
        <p:nvCxnSpPr>
          <p:cNvPr id="48" name="Straight Arrow Connector 47"/>
          <p:cNvCxnSpPr>
            <a:stCxn id="8" idx="3"/>
            <a:endCxn id="46" idx="1"/>
          </p:cNvCxnSpPr>
          <p:nvPr/>
        </p:nvCxnSpPr>
        <p:spPr>
          <a:xfrm>
            <a:off x="3571868" y="2243126"/>
            <a:ext cx="3000396" cy="1214446"/>
          </a:xfrm>
          <a:prstGeom prst="bentConnector3">
            <a:avLst>
              <a:gd name="adj1" fmla="val 1056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2"/>
            <a:endCxn id="47" idx="0"/>
          </p:cNvCxnSpPr>
          <p:nvPr/>
        </p:nvCxnSpPr>
        <p:spPr>
          <a:xfrm rot="5400000">
            <a:off x="6958026" y="4243390"/>
            <a:ext cx="657236" cy="1588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1"/>
          <p:cNvGrpSpPr/>
          <p:nvPr/>
        </p:nvGrpSpPr>
        <p:grpSpPr>
          <a:xfrm>
            <a:off x="4357686" y="1714488"/>
            <a:ext cx="1357322" cy="985838"/>
            <a:chOff x="4357686" y="1714488"/>
            <a:chExt cx="1357322" cy="985838"/>
          </a:xfrm>
        </p:grpSpPr>
        <p:sp>
          <p:nvSpPr>
            <p:cNvPr id="66" name="Rectangle 65"/>
            <p:cNvSpPr/>
            <p:nvPr/>
          </p:nvSpPr>
          <p:spPr>
            <a:xfrm>
              <a:off x="4357686" y="1714488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9124" y="1785926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00562" y="1857364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Filters</a:t>
              </a:r>
              <a:endParaRPr lang="da-DK" dirty="0"/>
            </a:p>
          </p:txBody>
        </p:sp>
      </p:grpSp>
      <p:grpSp>
        <p:nvGrpSpPr>
          <p:cNvPr id="3" name="Group 72"/>
          <p:cNvGrpSpPr/>
          <p:nvPr/>
        </p:nvGrpSpPr>
        <p:grpSpPr>
          <a:xfrm>
            <a:off x="4357686" y="3000372"/>
            <a:ext cx="1357322" cy="985838"/>
            <a:chOff x="4357686" y="1714488"/>
            <a:chExt cx="1357322" cy="985838"/>
          </a:xfrm>
        </p:grpSpPr>
        <p:sp>
          <p:nvSpPr>
            <p:cNvPr id="74" name="Rectangle 73"/>
            <p:cNvSpPr/>
            <p:nvPr/>
          </p:nvSpPr>
          <p:spPr>
            <a:xfrm>
              <a:off x="4357686" y="1714488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29124" y="1785926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500562" y="1857364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Filters</a:t>
              </a:r>
              <a:endParaRPr lang="da-DK" dirty="0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4500562" y="457200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View</a:t>
            </a:r>
            <a:endParaRPr lang="da-DK" dirty="0"/>
          </a:p>
        </p:txBody>
      </p:sp>
      <p:cxnSp>
        <p:nvCxnSpPr>
          <p:cNvPr id="109" name="Straight Arrow Connector 108"/>
          <p:cNvCxnSpPr>
            <a:stCxn id="47" idx="1"/>
            <a:endCxn id="108" idx="3"/>
          </p:cNvCxnSpPr>
          <p:nvPr/>
        </p:nvCxnSpPr>
        <p:spPr>
          <a:xfrm rot="10800000">
            <a:off x="5929322" y="5029208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5" idx="3"/>
          </p:cNvCxnSpPr>
          <p:nvPr/>
        </p:nvCxnSpPr>
        <p:spPr>
          <a:xfrm rot="10800000">
            <a:off x="3929058" y="5029208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500298" y="4572008"/>
            <a:ext cx="142876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Templates</a:t>
            </a:r>
            <a:endParaRPr lang="da-DK" dirty="0"/>
          </a:p>
        </p:txBody>
      </p:sp>
      <p:cxnSp>
        <p:nvCxnSpPr>
          <p:cNvPr id="37" name="Straight Arrow Connector 118"/>
          <p:cNvCxnSpPr/>
          <p:nvPr/>
        </p:nvCxnSpPr>
        <p:spPr>
          <a:xfrm rot="16200000" flipH="1">
            <a:off x="5250661" y="3450425"/>
            <a:ext cx="1588" cy="4071966"/>
          </a:xfrm>
          <a:prstGeom prst="bentConnector3">
            <a:avLst>
              <a:gd name="adj1" fmla="val 27379606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Strongly-typed html helpers</a:t>
            </a:r>
          </a:p>
          <a:p>
            <a:pPr lvl="1"/>
            <a:r>
              <a:rPr lang="en-US" dirty="0" smtClean="0"/>
              <a:t>Display and Editor templates</a:t>
            </a:r>
          </a:p>
          <a:p>
            <a:r>
              <a:rPr lang="en-US" dirty="0" smtClean="0"/>
              <a:t>Defaults templates</a:t>
            </a:r>
          </a:p>
          <a:p>
            <a:pPr lvl="1"/>
            <a:r>
              <a:rPr lang="en-US" dirty="0" smtClean="0"/>
              <a:t>Included in MvcFutures as .ascx</a:t>
            </a:r>
          </a:p>
          <a:p>
            <a:pPr lvl="1"/>
            <a:r>
              <a:rPr lang="en-US" dirty="0" smtClean="0"/>
              <a:t>Advice: Move into project</a:t>
            </a:r>
          </a:p>
          <a:p>
            <a:r>
              <a:rPr lang="en-US" dirty="0" smtClean="0"/>
              <a:t>Grab CodeTemplate T4 scaffolding too!</a:t>
            </a:r>
          </a:p>
          <a:p>
            <a:r>
              <a:rPr lang="en-US" dirty="0" smtClean="0"/>
              <a:t>Demo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4643446"/>
            <a:ext cx="142876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Routing Engine</a:t>
            </a:r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285720" y="321468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MvcHandler</a:t>
            </a:r>
          </a:p>
          <a:p>
            <a:pPr algn="ctr"/>
            <a:r>
              <a:rPr lang="da-DK" sz="1600" dirty="0" smtClean="0"/>
              <a:t>(HttpHandler)</a:t>
            </a:r>
            <a:endParaRPr lang="da-DK" sz="1600" dirty="0"/>
          </a:p>
        </p:txBody>
      </p:sp>
      <p:sp>
        <p:nvSpPr>
          <p:cNvPr id="6" name="Rectangle 5"/>
          <p:cNvSpPr/>
          <p:nvPr/>
        </p:nvSpPr>
        <p:spPr>
          <a:xfrm>
            <a:off x="285720" y="178592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Controller Factory</a:t>
            </a:r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2143108" y="321468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Controller</a:t>
            </a:r>
            <a:endParaRPr lang="da-DK" dirty="0"/>
          </a:p>
        </p:txBody>
      </p:sp>
      <p:sp>
        <p:nvSpPr>
          <p:cNvPr id="8" name="Rectangle 7"/>
          <p:cNvSpPr/>
          <p:nvPr/>
        </p:nvSpPr>
        <p:spPr>
          <a:xfrm>
            <a:off x="2143108" y="178592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Controller Action Invoker</a:t>
            </a:r>
            <a:endParaRPr lang="da-DK" dirty="0"/>
          </a:p>
        </p:txBody>
      </p:sp>
      <p:sp>
        <p:nvSpPr>
          <p:cNvPr id="9" name="Rectangle 8"/>
          <p:cNvSpPr/>
          <p:nvPr/>
        </p:nvSpPr>
        <p:spPr>
          <a:xfrm>
            <a:off x="2143108" y="28572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Metadata Provider</a:t>
            </a:r>
            <a:endParaRPr lang="da-DK" dirty="0"/>
          </a:p>
        </p:txBody>
      </p:sp>
      <p:sp>
        <p:nvSpPr>
          <p:cNvPr id="10" name="Rectangle 9"/>
          <p:cNvSpPr/>
          <p:nvPr/>
        </p:nvSpPr>
        <p:spPr>
          <a:xfrm>
            <a:off x="4286248" y="28572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Binder</a:t>
            </a:r>
            <a:endParaRPr lang="da-DK" dirty="0"/>
          </a:p>
        </p:txBody>
      </p:sp>
      <p:sp>
        <p:nvSpPr>
          <p:cNvPr id="11" name="Rectangle 10"/>
          <p:cNvSpPr/>
          <p:nvPr/>
        </p:nvSpPr>
        <p:spPr>
          <a:xfrm>
            <a:off x="6215074" y="28572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Validator</a:t>
            </a:r>
            <a:endParaRPr lang="da-DK" dirty="0"/>
          </a:p>
        </p:txBody>
      </p:sp>
      <p:cxnSp>
        <p:nvCxnSpPr>
          <p:cNvPr id="13" name="Straight Arrow Connector 12"/>
          <p:cNvCxnSpPr>
            <a:stCxn id="4" idx="0"/>
            <a:endCxn id="5" idx="2"/>
          </p:cNvCxnSpPr>
          <p:nvPr/>
        </p:nvCxnSpPr>
        <p:spPr>
          <a:xfrm rot="5400000" flipH="1" flipV="1">
            <a:off x="742920" y="4386266"/>
            <a:ext cx="5143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  <a:endCxn id="6" idx="2"/>
          </p:cNvCxnSpPr>
          <p:nvPr/>
        </p:nvCxnSpPr>
        <p:spPr>
          <a:xfrm rot="5400000" flipH="1" flipV="1">
            <a:off x="742920" y="2957506"/>
            <a:ext cx="5143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7" idx="1"/>
          </p:cNvCxnSpPr>
          <p:nvPr/>
        </p:nvCxnSpPr>
        <p:spPr>
          <a:xfrm>
            <a:off x="1714480" y="3671886"/>
            <a:ext cx="4286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8" idx="2"/>
          </p:cNvCxnSpPr>
          <p:nvPr/>
        </p:nvCxnSpPr>
        <p:spPr>
          <a:xfrm rot="5400000" flipH="1" flipV="1">
            <a:off x="2600308" y="2957506"/>
            <a:ext cx="5143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0"/>
            <a:endCxn id="9" idx="2"/>
          </p:cNvCxnSpPr>
          <p:nvPr/>
        </p:nvCxnSpPr>
        <p:spPr>
          <a:xfrm rot="5400000" flipH="1" flipV="1">
            <a:off x="2564589" y="1493027"/>
            <a:ext cx="58579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10" idx="1"/>
          </p:cNvCxnSpPr>
          <p:nvPr/>
        </p:nvCxnSpPr>
        <p:spPr>
          <a:xfrm flipV="1">
            <a:off x="3571868" y="742928"/>
            <a:ext cx="714380" cy="1500198"/>
          </a:xfrm>
          <a:prstGeom prst="bentConnector3">
            <a:avLst>
              <a:gd name="adj1" fmla="val 4372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5715008" y="742928"/>
            <a:ext cx="50006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572264" y="1785926"/>
            <a:ext cx="1428760" cy="9144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Action Method</a:t>
            </a:r>
            <a:endParaRPr lang="da-DK" dirty="0"/>
          </a:p>
        </p:txBody>
      </p:sp>
      <p:cxnSp>
        <p:nvCxnSpPr>
          <p:cNvPr id="40" name="Straight Arrow Connector 39"/>
          <p:cNvCxnSpPr>
            <a:stCxn id="8" idx="3"/>
            <a:endCxn id="39" idx="1"/>
          </p:cNvCxnSpPr>
          <p:nvPr/>
        </p:nvCxnSpPr>
        <p:spPr>
          <a:xfrm>
            <a:off x="3571868" y="2243126"/>
            <a:ext cx="300039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572264" y="3000372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Action</a:t>
            </a:r>
          </a:p>
          <a:p>
            <a:pPr algn="ctr"/>
            <a:r>
              <a:rPr lang="da-DK" dirty="0" smtClean="0"/>
              <a:t>Result</a:t>
            </a:r>
            <a:endParaRPr lang="da-DK" dirty="0"/>
          </a:p>
        </p:txBody>
      </p:sp>
      <p:sp>
        <p:nvSpPr>
          <p:cNvPr id="47" name="Rectangle 46"/>
          <p:cNvSpPr/>
          <p:nvPr/>
        </p:nvSpPr>
        <p:spPr>
          <a:xfrm>
            <a:off x="6572264" y="457200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ViewEngine</a:t>
            </a:r>
            <a:endParaRPr lang="da-DK" dirty="0"/>
          </a:p>
        </p:txBody>
      </p:sp>
      <p:cxnSp>
        <p:nvCxnSpPr>
          <p:cNvPr id="48" name="Straight Arrow Connector 47"/>
          <p:cNvCxnSpPr>
            <a:stCxn id="8" idx="3"/>
            <a:endCxn id="46" idx="1"/>
          </p:cNvCxnSpPr>
          <p:nvPr/>
        </p:nvCxnSpPr>
        <p:spPr>
          <a:xfrm>
            <a:off x="3571868" y="2243126"/>
            <a:ext cx="3000396" cy="1214446"/>
          </a:xfrm>
          <a:prstGeom prst="bentConnector3">
            <a:avLst>
              <a:gd name="adj1" fmla="val 1056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2"/>
            <a:endCxn id="47" idx="0"/>
          </p:cNvCxnSpPr>
          <p:nvPr/>
        </p:nvCxnSpPr>
        <p:spPr>
          <a:xfrm rot="5400000">
            <a:off x="6958026" y="4243390"/>
            <a:ext cx="657236" cy="1588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1"/>
          <p:cNvGrpSpPr/>
          <p:nvPr/>
        </p:nvGrpSpPr>
        <p:grpSpPr>
          <a:xfrm>
            <a:off x="4357686" y="1714488"/>
            <a:ext cx="1357322" cy="985838"/>
            <a:chOff x="4357686" y="1714488"/>
            <a:chExt cx="1357322" cy="985838"/>
          </a:xfrm>
        </p:grpSpPr>
        <p:sp>
          <p:nvSpPr>
            <p:cNvPr id="66" name="Rectangle 65"/>
            <p:cNvSpPr/>
            <p:nvPr/>
          </p:nvSpPr>
          <p:spPr>
            <a:xfrm>
              <a:off x="4357686" y="1714488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9124" y="1785926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00562" y="1857364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Filters</a:t>
              </a:r>
              <a:endParaRPr lang="da-DK" dirty="0"/>
            </a:p>
          </p:txBody>
        </p:sp>
      </p:grpSp>
      <p:grpSp>
        <p:nvGrpSpPr>
          <p:cNvPr id="3" name="Group 72"/>
          <p:cNvGrpSpPr/>
          <p:nvPr/>
        </p:nvGrpSpPr>
        <p:grpSpPr>
          <a:xfrm>
            <a:off x="4357686" y="3000372"/>
            <a:ext cx="1357322" cy="985838"/>
            <a:chOff x="4357686" y="1714488"/>
            <a:chExt cx="1357322" cy="985838"/>
          </a:xfrm>
        </p:grpSpPr>
        <p:sp>
          <p:nvSpPr>
            <p:cNvPr id="74" name="Rectangle 73"/>
            <p:cNvSpPr/>
            <p:nvPr/>
          </p:nvSpPr>
          <p:spPr>
            <a:xfrm>
              <a:off x="4357686" y="1714488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29124" y="1785926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500562" y="1857364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Filters</a:t>
              </a:r>
              <a:endParaRPr lang="da-DK" dirty="0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4500562" y="457200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View</a:t>
            </a:r>
            <a:endParaRPr lang="da-DK" dirty="0"/>
          </a:p>
        </p:txBody>
      </p:sp>
      <p:cxnSp>
        <p:nvCxnSpPr>
          <p:cNvPr id="109" name="Straight Arrow Connector 108"/>
          <p:cNvCxnSpPr>
            <a:stCxn id="47" idx="1"/>
            <a:endCxn id="108" idx="3"/>
          </p:cNvCxnSpPr>
          <p:nvPr/>
        </p:nvCxnSpPr>
        <p:spPr>
          <a:xfrm rot="10800000">
            <a:off x="5929322" y="5029208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5" idx="3"/>
          </p:cNvCxnSpPr>
          <p:nvPr/>
        </p:nvCxnSpPr>
        <p:spPr>
          <a:xfrm rot="10800000">
            <a:off x="3929058" y="5029208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500298" y="457200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Templates</a:t>
            </a:r>
            <a:endParaRPr lang="da-DK" dirty="0"/>
          </a:p>
        </p:txBody>
      </p:sp>
      <p:cxnSp>
        <p:nvCxnSpPr>
          <p:cNvPr id="37" name="Straight Arrow Connector 118"/>
          <p:cNvCxnSpPr/>
          <p:nvPr/>
        </p:nvCxnSpPr>
        <p:spPr>
          <a:xfrm rot="16200000" flipH="1">
            <a:off x="5250661" y="3450425"/>
            <a:ext cx="1588" cy="4071966"/>
          </a:xfrm>
          <a:prstGeom prst="bentConnector3">
            <a:avLst>
              <a:gd name="adj1" fmla="val 27379606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from .NET 3.5 SP1</a:t>
            </a:r>
          </a:p>
          <a:p>
            <a:endParaRPr lang="en-US" dirty="0" smtClean="0"/>
          </a:p>
          <a:p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Test it!</a:t>
            </a:r>
          </a:p>
          <a:p>
            <a:endParaRPr lang="en-US" dirty="0" smtClean="0"/>
          </a:p>
          <a:p>
            <a:r>
              <a:rPr lang="en-US" dirty="0" smtClean="0"/>
              <a:t>Also available for WebForms</a:t>
            </a:r>
          </a:p>
          <a:p>
            <a:pPr lvl="1"/>
            <a:r>
              <a:rPr lang="en-US" dirty="0" smtClean="0"/>
              <a:t>Improved support in ASP.NET 4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4114800" cy="4525963"/>
          </a:xfrm>
        </p:spPr>
        <p:txBody>
          <a:bodyPr/>
          <a:lstStyle/>
          <a:p>
            <a:r>
              <a:rPr lang="en-US" dirty="0" smtClean="0"/>
              <a:t>Current</a:t>
            </a:r>
          </a:p>
          <a:p>
            <a:pPr lvl="1"/>
            <a:r>
              <a:rPr lang="en-US" dirty="0" smtClean="0"/>
              <a:t>/Family</a:t>
            </a:r>
          </a:p>
          <a:p>
            <a:pPr lvl="1"/>
            <a:r>
              <a:rPr lang="en-US" dirty="0" smtClean="0"/>
              <a:t>/Family/Details/1</a:t>
            </a:r>
          </a:p>
          <a:p>
            <a:pPr lvl="1"/>
            <a:r>
              <a:rPr lang="en-US" dirty="0" smtClean="0"/>
              <a:t>/Family/Edit/1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4876" y="164305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Desired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/Family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/Family/1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/Family/1/Edit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Incoming urls</a:t>
            </a:r>
          </a:p>
          <a:p>
            <a:pPr lvl="1"/>
            <a:r>
              <a:rPr lang="en-US" dirty="0" smtClean="0"/>
              <a:t>May match multiple routes</a:t>
            </a:r>
          </a:p>
          <a:p>
            <a:r>
              <a:rPr lang="en-US" dirty="0" smtClean="0"/>
              <a:t>Outgoing urls</a:t>
            </a:r>
          </a:p>
          <a:p>
            <a:pPr lvl="1"/>
            <a:r>
              <a:rPr lang="en-US" dirty="0" smtClean="0"/>
              <a:t>Generated by UrlHelper</a:t>
            </a:r>
          </a:p>
          <a:p>
            <a:pPr lvl="1"/>
            <a:r>
              <a:rPr lang="en-US" dirty="0" smtClean="0"/>
              <a:t>May not match the incoming url you think</a:t>
            </a:r>
          </a:p>
          <a:p>
            <a:endParaRPr lang="en-US" dirty="0" smtClean="0"/>
          </a:p>
          <a:p>
            <a:r>
              <a:rPr lang="en-US" dirty="0" smtClean="0"/>
              <a:t>Demo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This talk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Introduction to ASP.NET MVC 2</a:t>
            </a:r>
          </a:p>
          <a:p>
            <a:endParaRPr lang="en-US" dirty="0" smtClean="0"/>
          </a:p>
          <a:p>
            <a:r>
              <a:rPr lang="en-US" dirty="0" smtClean="0"/>
              <a:t>Observations from my current project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464344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Routing Engine</a:t>
            </a:r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285720" y="321468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MvcHandler</a:t>
            </a:r>
          </a:p>
          <a:p>
            <a:pPr algn="ctr"/>
            <a:r>
              <a:rPr lang="da-DK" sz="1600" dirty="0" smtClean="0"/>
              <a:t>(HttpHandler)</a:t>
            </a:r>
            <a:endParaRPr lang="da-DK" sz="1600" dirty="0"/>
          </a:p>
        </p:txBody>
      </p:sp>
      <p:sp>
        <p:nvSpPr>
          <p:cNvPr id="6" name="Rectangle 5"/>
          <p:cNvSpPr/>
          <p:nvPr/>
        </p:nvSpPr>
        <p:spPr>
          <a:xfrm>
            <a:off x="285720" y="1785926"/>
            <a:ext cx="142876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Controller Factory</a:t>
            </a:r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2143108" y="321468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Controller</a:t>
            </a:r>
            <a:endParaRPr lang="da-DK" dirty="0"/>
          </a:p>
        </p:txBody>
      </p:sp>
      <p:sp>
        <p:nvSpPr>
          <p:cNvPr id="8" name="Rectangle 7"/>
          <p:cNvSpPr/>
          <p:nvPr/>
        </p:nvSpPr>
        <p:spPr>
          <a:xfrm>
            <a:off x="2143108" y="1785926"/>
            <a:ext cx="142876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Controller Action Invoker</a:t>
            </a:r>
            <a:endParaRPr lang="da-DK" dirty="0"/>
          </a:p>
        </p:txBody>
      </p:sp>
      <p:sp>
        <p:nvSpPr>
          <p:cNvPr id="9" name="Rectangle 8"/>
          <p:cNvSpPr/>
          <p:nvPr/>
        </p:nvSpPr>
        <p:spPr>
          <a:xfrm>
            <a:off x="2143108" y="28572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Metadata Provider</a:t>
            </a:r>
            <a:endParaRPr lang="da-DK" dirty="0"/>
          </a:p>
        </p:txBody>
      </p:sp>
      <p:sp>
        <p:nvSpPr>
          <p:cNvPr id="10" name="Rectangle 9"/>
          <p:cNvSpPr/>
          <p:nvPr/>
        </p:nvSpPr>
        <p:spPr>
          <a:xfrm>
            <a:off x="4286248" y="28572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Binder</a:t>
            </a:r>
            <a:endParaRPr lang="da-DK" dirty="0"/>
          </a:p>
        </p:txBody>
      </p:sp>
      <p:sp>
        <p:nvSpPr>
          <p:cNvPr id="11" name="Rectangle 10"/>
          <p:cNvSpPr/>
          <p:nvPr/>
        </p:nvSpPr>
        <p:spPr>
          <a:xfrm>
            <a:off x="6215074" y="28572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Validator</a:t>
            </a:r>
            <a:endParaRPr lang="da-DK" dirty="0"/>
          </a:p>
        </p:txBody>
      </p:sp>
      <p:cxnSp>
        <p:nvCxnSpPr>
          <p:cNvPr id="13" name="Straight Arrow Connector 12"/>
          <p:cNvCxnSpPr>
            <a:stCxn id="4" idx="0"/>
            <a:endCxn id="5" idx="2"/>
          </p:cNvCxnSpPr>
          <p:nvPr/>
        </p:nvCxnSpPr>
        <p:spPr>
          <a:xfrm rot="5400000" flipH="1" flipV="1">
            <a:off x="742920" y="4386266"/>
            <a:ext cx="5143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  <a:endCxn id="6" idx="2"/>
          </p:cNvCxnSpPr>
          <p:nvPr/>
        </p:nvCxnSpPr>
        <p:spPr>
          <a:xfrm rot="5400000" flipH="1" flipV="1">
            <a:off x="742920" y="2957506"/>
            <a:ext cx="5143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7" idx="1"/>
          </p:cNvCxnSpPr>
          <p:nvPr/>
        </p:nvCxnSpPr>
        <p:spPr>
          <a:xfrm>
            <a:off x="1714480" y="3671886"/>
            <a:ext cx="4286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8" idx="2"/>
          </p:cNvCxnSpPr>
          <p:nvPr/>
        </p:nvCxnSpPr>
        <p:spPr>
          <a:xfrm rot="5400000" flipH="1" flipV="1">
            <a:off x="2600308" y="2957506"/>
            <a:ext cx="5143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0"/>
            <a:endCxn id="9" idx="2"/>
          </p:cNvCxnSpPr>
          <p:nvPr/>
        </p:nvCxnSpPr>
        <p:spPr>
          <a:xfrm rot="5400000" flipH="1" flipV="1">
            <a:off x="2564589" y="1493027"/>
            <a:ext cx="58579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10" idx="1"/>
          </p:cNvCxnSpPr>
          <p:nvPr/>
        </p:nvCxnSpPr>
        <p:spPr>
          <a:xfrm flipV="1">
            <a:off x="3571868" y="742928"/>
            <a:ext cx="714380" cy="1500198"/>
          </a:xfrm>
          <a:prstGeom prst="bentConnector3">
            <a:avLst>
              <a:gd name="adj1" fmla="val 4372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5715008" y="742928"/>
            <a:ext cx="50006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572264" y="1785926"/>
            <a:ext cx="1428760" cy="9144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Action Method</a:t>
            </a:r>
            <a:endParaRPr lang="da-DK" dirty="0"/>
          </a:p>
        </p:txBody>
      </p:sp>
      <p:cxnSp>
        <p:nvCxnSpPr>
          <p:cNvPr id="40" name="Straight Arrow Connector 39"/>
          <p:cNvCxnSpPr>
            <a:stCxn id="8" idx="3"/>
            <a:endCxn id="39" idx="1"/>
          </p:cNvCxnSpPr>
          <p:nvPr/>
        </p:nvCxnSpPr>
        <p:spPr>
          <a:xfrm>
            <a:off x="3571868" y="2243126"/>
            <a:ext cx="300039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572264" y="3000372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Action</a:t>
            </a:r>
          </a:p>
          <a:p>
            <a:pPr algn="ctr"/>
            <a:r>
              <a:rPr lang="da-DK" dirty="0" smtClean="0"/>
              <a:t>Result</a:t>
            </a:r>
            <a:endParaRPr lang="da-DK" dirty="0"/>
          </a:p>
        </p:txBody>
      </p:sp>
      <p:sp>
        <p:nvSpPr>
          <p:cNvPr id="47" name="Rectangle 46"/>
          <p:cNvSpPr/>
          <p:nvPr/>
        </p:nvSpPr>
        <p:spPr>
          <a:xfrm>
            <a:off x="6572264" y="457200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ViewEngine</a:t>
            </a:r>
            <a:endParaRPr lang="da-DK" dirty="0"/>
          </a:p>
        </p:txBody>
      </p:sp>
      <p:cxnSp>
        <p:nvCxnSpPr>
          <p:cNvPr id="48" name="Straight Arrow Connector 47"/>
          <p:cNvCxnSpPr>
            <a:stCxn id="8" idx="3"/>
            <a:endCxn id="46" idx="1"/>
          </p:cNvCxnSpPr>
          <p:nvPr/>
        </p:nvCxnSpPr>
        <p:spPr>
          <a:xfrm>
            <a:off x="3571868" y="2243126"/>
            <a:ext cx="3000396" cy="1214446"/>
          </a:xfrm>
          <a:prstGeom prst="bentConnector3">
            <a:avLst>
              <a:gd name="adj1" fmla="val 1056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2"/>
            <a:endCxn id="47" idx="0"/>
          </p:cNvCxnSpPr>
          <p:nvPr/>
        </p:nvCxnSpPr>
        <p:spPr>
          <a:xfrm rot="5400000">
            <a:off x="6958026" y="4243390"/>
            <a:ext cx="657236" cy="1588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1"/>
          <p:cNvGrpSpPr/>
          <p:nvPr/>
        </p:nvGrpSpPr>
        <p:grpSpPr>
          <a:xfrm>
            <a:off x="4357686" y="1714488"/>
            <a:ext cx="1357322" cy="985838"/>
            <a:chOff x="4357686" y="1714488"/>
            <a:chExt cx="1357322" cy="985838"/>
          </a:xfrm>
        </p:grpSpPr>
        <p:sp>
          <p:nvSpPr>
            <p:cNvPr id="66" name="Rectangle 65"/>
            <p:cNvSpPr/>
            <p:nvPr/>
          </p:nvSpPr>
          <p:spPr>
            <a:xfrm>
              <a:off x="4357686" y="1714488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9124" y="1785926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00562" y="1857364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Filters</a:t>
              </a:r>
              <a:endParaRPr lang="da-DK" dirty="0"/>
            </a:p>
          </p:txBody>
        </p:sp>
      </p:grpSp>
      <p:grpSp>
        <p:nvGrpSpPr>
          <p:cNvPr id="3" name="Group 72"/>
          <p:cNvGrpSpPr/>
          <p:nvPr/>
        </p:nvGrpSpPr>
        <p:grpSpPr>
          <a:xfrm>
            <a:off x="4357686" y="3000372"/>
            <a:ext cx="1357322" cy="985838"/>
            <a:chOff x="4357686" y="1714488"/>
            <a:chExt cx="1357322" cy="985838"/>
          </a:xfrm>
        </p:grpSpPr>
        <p:sp>
          <p:nvSpPr>
            <p:cNvPr id="74" name="Rectangle 73"/>
            <p:cNvSpPr/>
            <p:nvPr/>
          </p:nvSpPr>
          <p:spPr>
            <a:xfrm>
              <a:off x="4357686" y="1714488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29124" y="1785926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500562" y="1857364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Filters</a:t>
              </a:r>
              <a:endParaRPr lang="da-DK" dirty="0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4500562" y="457200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View</a:t>
            </a:r>
            <a:endParaRPr lang="da-DK" dirty="0"/>
          </a:p>
        </p:txBody>
      </p:sp>
      <p:cxnSp>
        <p:nvCxnSpPr>
          <p:cNvPr id="109" name="Straight Arrow Connector 108"/>
          <p:cNvCxnSpPr>
            <a:stCxn id="47" idx="1"/>
            <a:endCxn id="108" idx="3"/>
          </p:cNvCxnSpPr>
          <p:nvPr/>
        </p:nvCxnSpPr>
        <p:spPr>
          <a:xfrm rot="10800000">
            <a:off x="5929322" y="5029208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5" idx="3"/>
          </p:cNvCxnSpPr>
          <p:nvPr/>
        </p:nvCxnSpPr>
        <p:spPr>
          <a:xfrm rot="10800000">
            <a:off x="3929058" y="5029208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500298" y="457200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Templates</a:t>
            </a:r>
            <a:endParaRPr lang="da-DK" dirty="0"/>
          </a:p>
        </p:txBody>
      </p:sp>
      <p:cxnSp>
        <p:nvCxnSpPr>
          <p:cNvPr id="37" name="Straight Arrow Connector 118"/>
          <p:cNvCxnSpPr/>
          <p:nvPr/>
        </p:nvCxnSpPr>
        <p:spPr>
          <a:xfrm rot="16200000" flipH="1">
            <a:off x="5250661" y="3450425"/>
            <a:ext cx="1588" cy="4071966"/>
          </a:xfrm>
          <a:prstGeom prst="bentConnector3">
            <a:avLst>
              <a:gd name="adj1" fmla="val 27379606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MVC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FubuMVC</a:t>
            </a:r>
          </a:p>
          <a:p>
            <a:pPr lvl="1"/>
            <a:r>
              <a:rPr lang="en-US" dirty="0" smtClean="0"/>
              <a:t>Built on top of an IoC container</a:t>
            </a:r>
          </a:p>
          <a:p>
            <a:pPr lvl="1"/>
            <a:r>
              <a:rPr lang="en-US" dirty="0" smtClean="0"/>
              <a:t>Heavy on composition, conventions</a:t>
            </a:r>
          </a:p>
          <a:p>
            <a:endParaRPr lang="en-US" dirty="0" smtClean="0"/>
          </a:p>
          <a:p>
            <a:r>
              <a:rPr lang="en-US" dirty="0" smtClean="0"/>
              <a:t>Monorail</a:t>
            </a:r>
          </a:p>
          <a:p>
            <a:pPr lvl="1"/>
            <a:r>
              <a:rPr lang="en-US" dirty="0" smtClean="0"/>
              <a:t>”Predecessor” to ASP.NET MVC</a:t>
            </a:r>
          </a:p>
          <a:p>
            <a:pPr lvl="1"/>
            <a:r>
              <a:rPr lang="en-US" dirty="0" smtClean="0"/>
              <a:t>Very extensible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Blog: www.rasmuskl.dk</a:t>
            </a:r>
          </a:p>
          <a:p>
            <a:r>
              <a:rPr lang="en-US" dirty="0" smtClean="0"/>
              <a:t>Mail: rasmus@kromann-larsen.dk</a:t>
            </a:r>
          </a:p>
          <a:p>
            <a:r>
              <a:rPr lang="en-US" dirty="0" smtClean="0"/>
              <a:t>Twitter: @rasmuskl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My Stack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ASP.NET MVC 2</a:t>
            </a:r>
          </a:p>
          <a:p>
            <a:r>
              <a:rPr lang="da-DK" dirty="0" smtClean="0"/>
              <a:t>jQuery</a:t>
            </a:r>
          </a:p>
          <a:p>
            <a:r>
              <a:rPr lang="da-DK" dirty="0" smtClean="0"/>
              <a:t>StructureMap</a:t>
            </a:r>
          </a:p>
          <a:p>
            <a:r>
              <a:rPr lang="da-DK" dirty="0" smtClean="0"/>
              <a:t>Fluent NHibernate</a:t>
            </a:r>
          </a:p>
          <a:p>
            <a:r>
              <a:rPr lang="da-DK" dirty="0" smtClean="0"/>
              <a:t>NUnit</a:t>
            </a:r>
          </a:p>
          <a:p>
            <a:r>
              <a:rPr lang="da-DK" dirty="0" smtClean="0"/>
              <a:t>T4MVC</a:t>
            </a:r>
          </a:p>
          <a:p>
            <a:r>
              <a:rPr lang="da-DK" dirty="0" smtClean="0"/>
              <a:t>Git</a:t>
            </a:r>
          </a:p>
          <a:p>
            <a:r>
              <a:rPr lang="da-DK" dirty="0" smtClean="0"/>
              <a:t>TeamCity</a:t>
            </a:r>
            <a:endParaRPr lang="da-DK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View Path Convention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Views/[Controller]/[Action]</a:t>
            </a:r>
          </a:p>
          <a:p>
            <a:r>
              <a:rPr lang="da-DK" dirty="0" smtClean="0"/>
              <a:t>Views/Shared/[Action]</a:t>
            </a:r>
          </a:p>
          <a:p>
            <a:endParaRPr lang="da-DK" dirty="0" smtClean="0"/>
          </a:p>
          <a:p>
            <a:r>
              <a:rPr lang="da-DK" dirty="0" smtClean="0"/>
              <a:t>Views/[Controller]/[Editor|Display]Templates</a:t>
            </a:r>
          </a:p>
          <a:p>
            <a:r>
              <a:rPr lang="da-DK" dirty="0" smtClean="0"/>
              <a:t>Views/Shared/[Editor|Display]Templates</a:t>
            </a:r>
          </a:p>
          <a:p>
            <a:endParaRPr lang="da-DK" dirty="0" smtClean="0"/>
          </a:p>
          <a:p>
            <a:r>
              <a:rPr lang="da-DK" dirty="0" smtClean="0"/>
              <a:t>Can be changed via replacing ViewEngine, but breaks tooling</a:t>
            </a:r>
          </a:p>
          <a:p>
            <a:endParaRPr lang="da-DK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Model Binding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Consists of</a:t>
            </a:r>
          </a:p>
          <a:p>
            <a:pPr lvl="1"/>
            <a:r>
              <a:rPr lang="da-DK" dirty="0" smtClean="0"/>
              <a:t>Actual model binding</a:t>
            </a:r>
          </a:p>
          <a:p>
            <a:pPr lvl="1"/>
            <a:r>
              <a:rPr lang="da-DK" dirty="0" smtClean="0"/>
              <a:t>Model validation</a:t>
            </a:r>
          </a:p>
          <a:p>
            <a:pPr lvl="1"/>
            <a:r>
              <a:rPr lang="da-DK" dirty="0" smtClean="0"/>
              <a:t>Model metadata</a:t>
            </a:r>
          </a:p>
          <a:p>
            <a:pPr lvl="1"/>
            <a:endParaRPr lang="da-DK" dirty="0"/>
          </a:p>
          <a:p>
            <a:pPr lvl="1"/>
            <a:endParaRPr lang="da-DK" dirty="0" smtClean="0"/>
          </a:p>
          <a:p>
            <a:r>
              <a:rPr lang="da-DK" dirty="0" smtClean="0">
                <a:hlinkClick r:id="rId2"/>
              </a:rPr>
              <a:t>http://odetocode.com/blogs/scott/archive/2009/04/27/6-tips-for-asp-net-mvc-model-binding.aspx</a:t>
            </a:r>
            <a:endParaRPr lang="da-DK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464344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Routing Engine</a:t>
            </a:r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285720" y="321468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MvcHandler</a:t>
            </a:r>
          </a:p>
          <a:p>
            <a:pPr algn="ctr"/>
            <a:r>
              <a:rPr lang="da-DK" sz="1600" dirty="0" smtClean="0"/>
              <a:t>(HttpHandler)</a:t>
            </a:r>
            <a:endParaRPr lang="da-DK" sz="1600" dirty="0"/>
          </a:p>
        </p:txBody>
      </p:sp>
      <p:sp>
        <p:nvSpPr>
          <p:cNvPr id="6" name="Rectangle 5"/>
          <p:cNvSpPr/>
          <p:nvPr/>
        </p:nvSpPr>
        <p:spPr>
          <a:xfrm>
            <a:off x="285720" y="178592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Controller Factory</a:t>
            </a:r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2143108" y="321468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Controller</a:t>
            </a:r>
            <a:endParaRPr lang="da-DK" dirty="0"/>
          </a:p>
        </p:txBody>
      </p:sp>
      <p:sp>
        <p:nvSpPr>
          <p:cNvPr id="8" name="Rectangle 7"/>
          <p:cNvSpPr/>
          <p:nvPr/>
        </p:nvSpPr>
        <p:spPr>
          <a:xfrm>
            <a:off x="2143108" y="178592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Controller Action Invoker</a:t>
            </a:r>
            <a:endParaRPr lang="da-DK" dirty="0"/>
          </a:p>
        </p:txBody>
      </p:sp>
      <p:sp>
        <p:nvSpPr>
          <p:cNvPr id="9" name="Rectangle 8"/>
          <p:cNvSpPr/>
          <p:nvPr/>
        </p:nvSpPr>
        <p:spPr>
          <a:xfrm>
            <a:off x="2143108" y="28572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Metadata Provider</a:t>
            </a:r>
            <a:endParaRPr lang="da-DK" dirty="0"/>
          </a:p>
        </p:txBody>
      </p:sp>
      <p:sp>
        <p:nvSpPr>
          <p:cNvPr id="10" name="Rectangle 9"/>
          <p:cNvSpPr/>
          <p:nvPr/>
        </p:nvSpPr>
        <p:spPr>
          <a:xfrm>
            <a:off x="4286248" y="28572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Binder</a:t>
            </a:r>
            <a:endParaRPr lang="da-DK" dirty="0"/>
          </a:p>
        </p:txBody>
      </p:sp>
      <p:sp>
        <p:nvSpPr>
          <p:cNvPr id="11" name="Rectangle 10"/>
          <p:cNvSpPr/>
          <p:nvPr/>
        </p:nvSpPr>
        <p:spPr>
          <a:xfrm>
            <a:off x="6215074" y="28572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Validator</a:t>
            </a:r>
            <a:endParaRPr lang="da-DK" dirty="0"/>
          </a:p>
        </p:txBody>
      </p:sp>
      <p:cxnSp>
        <p:nvCxnSpPr>
          <p:cNvPr id="13" name="Straight Arrow Connector 12"/>
          <p:cNvCxnSpPr>
            <a:stCxn id="4" idx="0"/>
            <a:endCxn id="5" idx="2"/>
          </p:cNvCxnSpPr>
          <p:nvPr/>
        </p:nvCxnSpPr>
        <p:spPr>
          <a:xfrm rot="5400000" flipH="1" flipV="1">
            <a:off x="742920" y="4386266"/>
            <a:ext cx="5143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  <a:endCxn id="6" idx="2"/>
          </p:cNvCxnSpPr>
          <p:nvPr/>
        </p:nvCxnSpPr>
        <p:spPr>
          <a:xfrm rot="5400000" flipH="1" flipV="1">
            <a:off x="742920" y="2957506"/>
            <a:ext cx="5143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7" idx="1"/>
          </p:cNvCxnSpPr>
          <p:nvPr/>
        </p:nvCxnSpPr>
        <p:spPr>
          <a:xfrm>
            <a:off x="1714480" y="3671886"/>
            <a:ext cx="4286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8" idx="2"/>
          </p:cNvCxnSpPr>
          <p:nvPr/>
        </p:nvCxnSpPr>
        <p:spPr>
          <a:xfrm rot="5400000" flipH="1" flipV="1">
            <a:off x="2600308" y="2957506"/>
            <a:ext cx="5143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0"/>
            <a:endCxn id="9" idx="2"/>
          </p:cNvCxnSpPr>
          <p:nvPr/>
        </p:nvCxnSpPr>
        <p:spPr>
          <a:xfrm rot="5400000" flipH="1" flipV="1">
            <a:off x="2564589" y="1493027"/>
            <a:ext cx="58579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10" idx="1"/>
          </p:cNvCxnSpPr>
          <p:nvPr/>
        </p:nvCxnSpPr>
        <p:spPr>
          <a:xfrm flipV="1">
            <a:off x="3571868" y="742928"/>
            <a:ext cx="714380" cy="1500198"/>
          </a:xfrm>
          <a:prstGeom prst="bentConnector3">
            <a:avLst>
              <a:gd name="adj1" fmla="val 4372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5715008" y="742928"/>
            <a:ext cx="50006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572264" y="1785926"/>
            <a:ext cx="1428760" cy="9144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Action Method</a:t>
            </a:r>
            <a:endParaRPr lang="da-DK" dirty="0"/>
          </a:p>
        </p:txBody>
      </p:sp>
      <p:cxnSp>
        <p:nvCxnSpPr>
          <p:cNvPr id="40" name="Straight Arrow Connector 39"/>
          <p:cNvCxnSpPr>
            <a:stCxn id="8" idx="3"/>
            <a:endCxn id="39" idx="1"/>
          </p:cNvCxnSpPr>
          <p:nvPr/>
        </p:nvCxnSpPr>
        <p:spPr>
          <a:xfrm>
            <a:off x="3571868" y="2243126"/>
            <a:ext cx="300039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572264" y="3000372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Action</a:t>
            </a:r>
          </a:p>
          <a:p>
            <a:pPr algn="ctr"/>
            <a:r>
              <a:rPr lang="da-DK" dirty="0" smtClean="0"/>
              <a:t>Result</a:t>
            </a:r>
            <a:endParaRPr lang="da-DK" dirty="0"/>
          </a:p>
        </p:txBody>
      </p:sp>
      <p:sp>
        <p:nvSpPr>
          <p:cNvPr id="47" name="Rectangle 46"/>
          <p:cNvSpPr/>
          <p:nvPr/>
        </p:nvSpPr>
        <p:spPr>
          <a:xfrm>
            <a:off x="6572264" y="457200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ViewEngine</a:t>
            </a:r>
            <a:endParaRPr lang="da-DK" dirty="0"/>
          </a:p>
        </p:txBody>
      </p:sp>
      <p:cxnSp>
        <p:nvCxnSpPr>
          <p:cNvPr id="48" name="Straight Arrow Connector 47"/>
          <p:cNvCxnSpPr>
            <a:stCxn id="8" idx="3"/>
            <a:endCxn id="46" idx="1"/>
          </p:cNvCxnSpPr>
          <p:nvPr/>
        </p:nvCxnSpPr>
        <p:spPr>
          <a:xfrm>
            <a:off x="3571868" y="2243126"/>
            <a:ext cx="3000396" cy="1214446"/>
          </a:xfrm>
          <a:prstGeom prst="bentConnector3">
            <a:avLst>
              <a:gd name="adj1" fmla="val 1056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2"/>
            <a:endCxn id="47" idx="0"/>
          </p:cNvCxnSpPr>
          <p:nvPr/>
        </p:nvCxnSpPr>
        <p:spPr>
          <a:xfrm rot="5400000">
            <a:off x="6958026" y="4243390"/>
            <a:ext cx="657236" cy="1588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1"/>
          <p:cNvGrpSpPr/>
          <p:nvPr/>
        </p:nvGrpSpPr>
        <p:grpSpPr>
          <a:xfrm>
            <a:off x="4357686" y="1714488"/>
            <a:ext cx="1357322" cy="985838"/>
            <a:chOff x="4357686" y="1714488"/>
            <a:chExt cx="1357322" cy="985838"/>
          </a:xfrm>
        </p:grpSpPr>
        <p:sp>
          <p:nvSpPr>
            <p:cNvPr id="66" name="Rectangle 65"/>
            <p:cNvSpPr/>
            <p:nvPr/>
          </p:nvSpPr>
          <p:spPr>
            <a:xfrm>
              <a:off x="4357686" y="1714488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9124" y="1785926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00562" y="1857364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Filters</a:t>
              </a:r>
              <a:endParaRPr lang="da-DK" dirty="0"/>
            </a:p>
          </p:txBody>
        </p:sp>
      </p:grpSp>
      <p:grpSp>
        <p:nvGrpSpPr>
          <p:cNvPr id="3" name="Group 72"/>
          <p:cNvGrpSpPr/>
          <p:nvPr/>
        </p:nvGrpSpPr>
        <p:grpSpPr>
          <a:xfrm>
            <a:off x="4357686" y="3000372"/>
            <a:ext cx="1357322" cy="985838"/>
            <a:chOff x="4357686" y="1714488"/>
            <a:chExt cx="1357322" cy="985838"/>
          </a:xfrm>
        </p:grpSpPr>
        <p:sp>
          <p:nvSpPr>
            <p:cNvPr id="74" name="Rectangle 73"/>
            <p:cNvSpPr/>
            <p:nvPr/>
          </p:nvSpPr>
          <p:spPr>
            <a:xfrm>
              <a:off x="4357686" y="1714488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29124" y="1785926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500562" y="1857364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Filters</a:t>
              </a:r>
              <a:endParaRPr lang="da-DK" dirty="0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4500562" y="457200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View</a:t>
            </a:r>
            <a:endParaRPr lang="da-DK" dirty="0"/>
          </a:p>
        </p:txBody>
      </p:sp>
      <p:cxnSp>
        <p:nvCxnSpPr>
          <p:cNvPr id="109" name="Straight Arrow Connector 108"/>
          <p:cNvCxnSpPr>
            <a:stCxn id="47" idx="1"/>
            <a:endCxn id="108" idx="3"/>
          </p:cNvCxnSpPr>
          <p:nvPr/>
        </p:nvCxnSpPr>
        <p:spPr>
          <a:xfrm rot="10800000">
            <a:off x="5929322" y="5029208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5" idx="3"/>
          </p:cNvCxnSpPr>
          <p:nvPr/>
        </p:nvCxnSpPr>
        <p:spPr>
          <a:xfrm rot="10800000">
            <a:off x="3929058" y="5029208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500298" y="457200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Templates</a:t>
            </a:r>
            <a:endParaRPr lang="da-DK" dirty="0"/>
          </a:p>
        </p:txBody>
      </p:sp>
      <p:cxnSp>
        <p:nvCxnSpPr>
          <p:cNvPr id="37" name="Straight Arrow Connector 118"/>
          <p:cNvCxnSpPr/>
          <p:nvPr/>
        </p:nvCxnSpPr>
        <p:spPr>
          <a:xfrm rot="16200000" flipH="1">
            <a:off x="5250661" y="3450425"/>
            <a:ext cx="1588" cy="4071966"/>
          </a:xfrm>
          <a:prstGeom prst="bentConnector3">
            <a:avLst>
              <a:gd name="adj1" fmla="val 27379606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Front-controller MVC framework</a:t>
            </a:r>
          </a:p>
          <a:p>
            <a:r>
              <a:rPr lang="en-US" dirty="0" smtClean="0"/>
              <a:t>Source available (MS-PL)</a:t>
            </a:r>
          </a:p>
          <a:p>
            <a:r>
              <a:rPr lang="en-US" dirty="0" smtClean="0"/>
              <a:t>Young</a:t>
            </a:r>
          </a:p>
          <a:p>
            <a:pPr lvl="1"/>
            <a:r>
              <a:rPr lang="en-US" dirty="0" smtClean="0"/>
              <a:t>First preview –December 2007</a:t>
            </a:r>
          </a:p>
          <a:p>
            <a:pPr lvl="1"/>
            <a:r>
              <a:rPr lang="en-US" dirty="0" smtClean="0"/>
              <a:t>ASP.NET MVC 1 – March 2009</a:t>
            </a:r>
          </a:p>
          <a:p>
            <a:pPr lvl="1"/>
            <a:r>
              <a:rPr lang="en-US" dirty="0" smtClean="0"/>
              <a:t>ASP.NET MVC 2 – March 2010</a:t>
            </a:r>
          </a:p>
          <a:p>
            <a:r>
              <a:rPr lang="en-US" dirty="0" smtClean="0"/>
              <a:t>Involves the community</a:t>
            </a:r>
          </a:p>
          <a:p>
            <a:pPr lvl="1"/>
            <a:r>
              <a:rPr lang="en-US" dirty="0" smtClean="0"/>
              <a:t>ASP.NET MVC 1 – 5 previews, 1 beta, 1 RC</a:t>
            </a:r>
          </a:p>
          <a:p>
            <a:pPr lvl="1"/>
            <a:r>
              <a:rPr lang="en-US" dirty="0" smtClean="0"/>
              <a:t>ASP.NET MVC 2 – 1 preview, 1 beta, 2 RCs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for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Testability</a:t>
            </a:r>
          </a:p>
          <a:p>
            <a:pPr lvl="1"/>
            <a:r>
              <a:rPr lang="en-US" dirty="0" smtClean="0"/>
              <a:t>Extensibility</a:t>
            </a:r>
          </a:p>
          <a:p>
            <a:endParaRPr lang="en-US" dirty="0" smtClean="0"/>
          </a:p>
          <a:p>
            <a:r>
              <a:rPr lang="en-US" dirty="0" smtClean="0"/>
              <a:t>Leans on existing ASP.NET infrastructure</a:t>
            </a:r>
          </a:p>
          <a:p>
            <a:pPr lvl="1"/>
            <a:r>
              <a:rPr lang="en-US" dirty="0" smtClean="0"/>
              <a:t>Authentication, Sessions, Caching, etc, etc...</a:t>
            </a:r>
          </a:p>
          <a:p>
            <a:r>
              <a:rPr lang="en-US" dirty="0" smtClean="0"/>
              <a:t>Can be mixed with ASP.NET WebForms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Areas</a:t>
            </a:r>
          </a:p>
          <a:p>
            <a:r>
              <a:rPr lang="en-US" dirty="0" smtClean="0"/>
              <a:t>Strongly-typed html helpers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Better validation</a:t>
            </a:r>
          </a:p>
          <a:p>
            <a:r>
              <a:rPr lang="en-US" dirty="0" smtClean="0"/>
              <a:t>Asynchronous controllers</a:t>
            </a:r>
          </a:p>
          <a:p>
            <a:r>
              <a:rPr lang="en-US" dirty="0" smtClean="0"/>
              <a:t>Included in Visual Studio 2010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78"/>
          </a:xfrm>
        </p:spPr>
        <p:txBody>
          <a:bodyPr>
            <a:normAutofit/>
          </a:bodyPr>
          <a:lstStyle/>
          <a:p>
            <a:r>
              <a:rPr lang="en-US" dirty="0" smtClean="0"/>
              <a:t>Neat – very close to web</a:t>
            </a:r>
          </a:p>
          <a:p>
            <a:pPr lvl="1"/>
            <a:r>
              <a:rPr lang="en-US" dirty="0" smtClean="0"/>
              <a:t>... and jQuery is awesome</a:t>
            </a:r>
          </a:p>
          <a:p>
            <a:endParaRPr lang="en-US" dirty="0" smtClean="0"/>
          </a:p>
          <a:p>
            <a:r>
              <a:rPr lang="en-US" dirty="0" smtClean="0"/>
              <a:t>Understand the magic...</a:t>
            </a:r>
          </a:p>
          <a:p>
            <a:pPr lvl="1"/>
            <a:r>
              <a:rPr lang="en-US" dirty="0" smtClean="0"/>
              <a:t>Get the source!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464344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Routing Engine</a:t>
            </a:r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285720" y="321468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MvcHandler</a:t>
            </a:r>
          </a:p>
          <a:p>
            <a:pPr algn="ctr"/>
            <a:r>
              <a:rPr lang="da-DK" sz="1600" dirty="0" smtClean="0"/>
              <a:t>(HttpHandler)</a:t>
            </a:r>
            <a:endParaRPr lang="da-DK" sz="1600" dirty="0"/>
          </a:p>
        </p:txBody>
      </p:sp>
      <p:sp>
        <p:nvSpPr>
          <p:cNvPr id="6" name="Rectangle 5"/>
          <p:cNvSpPr/>
          <p:nvPr/>
        </p:nvSpPr>
        <p:spPr>
          <a:xfrm>
            <a:off x="285720" y="178592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Controller Factory</a:t>
            </a:r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2143108" y="321468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Controller</a:t>
            </a:r>
            <a:endParaRPr lang="da-DK" dirty="0"/>
          </a:p>
        </p:txBody>
      </p:sp>
      <p:sp>
        <p:nvSpPr>
          <p:cNvPr id="8" name="Rectangle 7"/>
          <p:cNvSpPr/>
          <p:nvPr/>
        </p:nvSpPr>
        <p:spPr>
          <a:xfrm>
            <a:off x="2143108" y="178592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Controller Action Invoker</a:t>
            </a:r>
            <a:endParaRPr lang="da-DK" dirty="0"/>
          </a:p>
        </p:txBody>
      </p:sp>
      <p:sp>
        <p:nvSpPr>
          <p:cNvPr id="9" name="Rectangle 8"/>
          <p:cNvSpPr/>
          <p:nvPr/>
        </p:nvSpPr>
        <p:spPr>
          <a:xfrm>
            <a:off x="2143108" y="28572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Metadata Provider</a:t>
            </a:r>
            <a:endParaRPr lang="da-DK" dirty="0"/>
          </a:p>
        </p:txBody>
      </p:sp>
      <p:sp>
        <p:nvSpPr>
          <p:cNvPr id="10" name="Rectangle 9"/>
          <p:cNvSpPr/>
          <p:nvPr/>
        </p:nvSpPr>
        <p:spPr>
          <a:xfrm>
            <a:off x="4286248" y="28572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Binder</a:t>
            </a:r>
            <a:endParaRPr lang="da-DK" dirty="0"/>
          </a:p>
        </p:txBody>
      </p:sp>
      <p:sp>
        <p:nvSpPr>
          <p:cNvPr id="11" name="Rectangle 10"/>
          <p:cNvSpPr/>
          <p:nvPr/>
        </p:nvSpPr>
        <p:spPr>
          <a:xfrm>
            <a:off x="6215074" y="28572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Validator</a:t>
            </a:r>
            <a:endParaRPr lang="da-DK" dirty="0"/>
          </a:p>
        </p:txBody>
      </p:sp>
      <p:cxnSp>
        <p:nvCxnSpPr>
          <p:cNvPr id="13" name="Straight Arrow Connector 12"/>
          <p:cNvCxnSpPr>
            <a:stCxn id="4" idx="0"/>
            <a:endCxn id="5" idx="2"/>
          </p:cNvCxnSpPr>
          <p:nvPr/>
        </p:nvCxnSpPr>
        <p:spPr>
          <a:xfrm rot="5400000" flipH="1" flipV="1">
            <a:off x="742920" y="4386266"/>
            <a:ext cx="5143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  <a:endCxn id="6" idx="2"/>
          </p:cNvCxnSpPr>
          <p:nvPr/>
        </p:nvCxnSpPr>
        <p:spPr>
          <a:xfrm rot="5400000" flipH="1" flipV="1">
            <a:off x="742920" y="2957506"/>
            <a:ext cx="5143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7" idx="1"/>
          </p:cNvCxnSpPr>
          <p:nvPr/>
        </p:nvCxnSpPr>
        <p:spPr>
          <a:xfrm>
            <a:off x="1714480" y="3671886"/>
            <a:ext cx="4286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8" idx="2"/>
          </p:cNvCxnSpPr>
          <p:nvPr/>
        </p:nvCxnSpPr>
        <p:spPr>
          <a:xfrm rot="5400000" flipH="1" flipV="1">
            <a:off x="2600308" y="2957506"/>
            <a:ext cx="5143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0"/>
            <a:endCxn id="9" idx="2"/>
          </p:cNvCxnSpPr>
          <p:nvPr/>
        </p:nvCxnSpPr>
        <p:spPr>
          <a:xfrm rot="5400000" flipH="1" flipV="1">
            <a:off x="2564589" y="1493027"/>
            <a:ext cx="58579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10" idx="1"/>
          </p:cNvCxnSpPr>
          <p:nvPr/>
        </p:nvCxnSpPr>
        <p:spPr>
          <a:xfrm flipV="1">
            <a:off x="3571868" y="742928"/>
            <a:ext cx="714380" cy="1500198"/>
          </a:xfrm>
          <a:prstGeom prst="bentConnector3">
            <a:avLst>
              <a:gd name="adj1" fmla="val 4372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5715008" y="742928"/>
            <a:ext cx="50006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572264" y="1785926"/>
            <a:ext cx="1428760" cy="9144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Action Method</a:t>
            </a:r>
            <a:endParaRPr lang="da-DK" dirty="0"/>
          </a:p>
        </p:txBody>
      </p:sp>
      <p:cxnSp>
        <p:nvCxnSpPr>
          <p:cNvPr id="40" name="Straight Arrow Connector 39"/>
          <p:cNvCxnSpPr>
            <a:stCxn id="8" idx="3"/>
            <a:endCxn id="39" idx="1"/>
          </p:cNvCxnSpPr>
          <p:nvPr/>
        </p:nvCxnSpPr>
        <p:spPr>
          <a:xfrm>
            <a:off x="3571868" y="2243126"/>
            <a:ext cx="300039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572264" y="3000372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Action</a:t>
            </a:r>
          </a:p>
          <a:p>
            <a:pPr algn="ctr"/>
            <a:r>
              <a:rPr lang="da-DK" dirty="0" smtClean="0"/>
              <a:t>Result</a:t>
            </a:r>
            <a:endParaRPr lang="da-DK" dirty="0"/>
          </a:p>
        </p:txBody>
      </p:sp>
      <p:sp>
        <p:nvSpPr>
          <p:cNvPr id="47" name="Rectangle 46"/>
          <p:cNvSpPr/>
          <p:nvPr/>
        </p:nvSpPr>
        <p:spPr>
          <a:xfrm>
            <a:off x="6572264" y="457200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ViewEngine</a:t>
            </a:r>
            <a:endParaRPr lang="da-DK" dirty="0"/>
          </a:p>
        </p:txBody>
      </p:sp>
      <p:cxnSp>
        <p:nvCxnSpPr>
          <p:cNvPr id="48" name="Straight Arrow Connector 47"/>
          <p:cNvCxnSpPr>
            <a:stCxn id="8" idx="3"/>
            <a:endCxn id="46" idx="1"/>
          </p:cNvCxnSpPr>
          <p:nvPr/>
        </p:nvCxnSpPr>
        <p:spPr>
          <a:xfrm>
            <a:off x="3571868" y="2243126"/>
            <a:ext cx="3000396" cy="1214446"/>
          </a:xfrm>
          <a:prstGeom prst="bentConnector3">
            <a:avLst>
              <a:gd name="adj1" fmla="val 1056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2"/>
            <a:endCxn id="47" idx="0"/>
          </p:cNvCxnSpPr>
          <p:nvPr/>
        </p:nvCxnSpPr>
        <p:spPr>
          <a:xfrm rot="5400000">
            <a:off x="6958026" y="4243390"/>
            <a:ext cx="657236" cy="1588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4357686" y="1714488"/>
            <a:ext cx="1357322" cy="985838"/>
            <a:chOff x="4357686" y="1714488"/>
            <a:chExt cx="1357322" cy="985838"/>
          </a:xfrm>
        </p:grpSpPr>
        <p:sp>
          <p:nvSpPr>
            <p:cNvPr id="66" name="Rectangle 65"/>
            <p:cNvSpPr/>
            <p:nvPr/>
          </p:nvSpPr>
          <p:spPr>
            <a:xfrm>
              <a:off x="4357686" y="1714488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9124" y="1785926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00562" y="1857364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Filters</a:t>
              </a:r>
              <a:endParaRPr lang="da-DK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357686" y="3000372"/>
            <a:ext cx="1357322" cy="985838"/>
            <a:chOff x="4357686" y="1714488"/>
            <a:chExt cx="1357322" cy="985838"/>
          </a:xfrm>
        </p:grpSpPr>
        <p:sp>
          <p:nvSpPr>
            <p:cNvPr id="74" name="Rectangle 73"/>
            <p:cNvSpPr/>
            <p:nvPr/>
          </p:nvSpPr>
          <p:spPr>
            <a:xfrm>
              <a:off x="4357686" y="1714488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29124" y="1785926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500562" y="1857364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Filters</a:t>
              </a:r>
              <a:endParaRPr lang="da-DK" dirty="0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4500562" y="457200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View</a:t>
            </a:r>
            <a:endParaRPr lang="da-DK" dirty="0"/>
          </a:p>
        </p:txBody>
      </p:sp>
      <p:cxnSp>
        <p:nvCxnSpPr>
          <p:cNvPr id="109" name="Straight Arrow Connector 108"/>
          <p:cNvCxnSpPr>
            <a:stCxn id="47" idx="1"/>
            <a:endCxn id="108" idx="3"/>
          </p:cNvCxnSpPr>
          <p:nvPr/>
        </p:nvCxnSpPr>
        <p:spPr>
          <a:xfrm rot="10800000">
            <a:off x="5929322" y="5029208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8" idx="1"/>
            <a:endCxn id="116" idx="3"/>
          </p:cNvCxnSpPr>
          <p:nvPr/>
        </p:nvCxnSpPr>
        <p:spPr>
          <a:xfrm rot="10800000">
            <a:off x="3929058" y="5029208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2500298" y="457200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Templates</a:t>
            </a:r>
            <a:endParaRPr lang="da-DK" dirty="0"/>
          </a:p>
        </p:txBody>
      </p:sp>
      <p:cxnSp>
        <p:nvCxnSpPr>
          <p:cNvPr id="119" name="Straight Arrow Connector 118"/>
          <p:cNvCxnSpPr>
            <a:stCxn id="116" idx="2"/>
            <a:endCxn id="47" idx="2"/>
          </p:cNvCxnSpPr>
          <p:nvPr/>
        </p:nvCxnSpPr>
        <p:spPr>
          <a:xfrm rot="16200000" flipH="1">
            <a:off x="5250661" y="3450425"/>
            <a:ext cx="1588" cy="4071966"/>
          </a:xfrm>
          <a:prstGeom prst="bentConnector3">
            <a:avLst>
              <a:gd name="adj1" fmla="val 27379606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464344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Routing Engine</a:t>
            </a:r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285720" y="321468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MvcHandler</a:t>
            </a:r>
          </a:p>
          <a:p>
            <a:pPr algn="ctr"/>
            <a:r>
              <a:rPr lang="da-DK" sz="1600" dirty="0" smtClean="0"/>
              <a:t>(HttpHandler)</a:t>
            </a:r>
            <a:endParaRPr lang="da-DK" sz="1600" dirty="0"/>
          </a:p>
        </p:txBody>
      </p:sp>
      <p:sp>
        <p:nvSpPr>
          <p:cNvPr id="6" name="Rectangle 5"/>
          <p:cNvSpPr/>
          <p:nvPr/>
        </p:nvSpPr>
        <p:spPr>
          <a:xfrm>
            <a:off x="285720" y="178592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Controller Factory</a:t>
            </a:r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2143108" y="321468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Controller</a:t>
            </a:r>
            <a:endParaRPr lang="da-DK" dirty="0"/>
          </a:p>
        </p:txBody>
      </p:sp>
      <p:sp>
        <p:nvSpPr>
          <p:cNvPr id="8" name="Rectangle 7"/>
          <p:cNvSpPr/>
          <p:nvPr/>
        </p:nvSpPr>
        <p:spPr>
          <a:xfrm>
            <a:off x="2143108" y="1785926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Controller Action Invoker</a:t>
            </a:r>
            <a:endParaRPr lang="da-DK" dirty="0"/>
          </a:p>
        </p:txBody>
      </p:sp>
      <p:sp>
        <p:nvSpPr>
          <p:cNvPr id="9" name="Rectangle 8"/>
          <p:cNvSpPr/>
          <p:nvPr/>
        </p:nvSpPr>
        <p:spPr>
          <a:xfrm>
            <a:off x="2143108" y="28572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Metadata Provider</a:t>
            </a:r>
            <a:endParaRPr lang="da-DK" dirty="0"/>
          </a:p>
        </p:txBody>
      </p:sp>
      <p:sp>
        <p:nvSpPr>
          <p:cNvPr id="10" name="Rectangle 9"/>
          <p:cNvSpPr/>
          <p:nvPr/>
        </p:nvSpPr>
        <p:spPr>
          <a:xfrm>
            <a:off x="4286248" y="28572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Binder</a:t>
            </a:r>
            <a:endParaRPr lang="da-DK" dirty="0"/>
          </a:p>
        </p:txBody>
      </p:sp>
      <p:sp>
        <p:nvSpPr>
          <p:cNvPr id="11" name="Rectangle 10"/>
          <p:cNvSpPr/>
          <p:nvPr/>
        </p:nvSpPr>
        <p:spPr>
          <a:xfrm>
            <a:off x="6215074" y="28572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Validator</a:t>
            </a:r>
            <a:endParaRPr lang="da-DK" dirty="0"/>
          </a:p>
        </p:txBody>
      </p:sp>
      <p:cxnSp>
        <p:nvCxnSpPr>
          <p:cNvPr id="13" name="Straight Arrow Connector 12"/>
          <p:cNvCxnSpPr>
            <a:stCxn id="4" idx="0"/>
            <a:endCxn id="5" idx="2"/>
          </p:cNvCxnSpPr>
          <p:nvPr/>
        </p:nvCxnSpPr>
        <p:spPr>
          <a:xfrm rot="5400000" flipH="1" flipV="1">
            <a:off x="742920" y="4386266"/>
            <a:ext cx="5143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  <a:endCxn id="6" idx="2"/>
          </p:cNvCxnSpPr>
          <p:nvPr/>
        </p:nvCxnSpPr>
        <p:spPr>
          <a:xfrm rot="5400000" flipH="1" flipV="1">
            <a:off x="742920" y="2957506"/>
            <a:ext cx="5143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7" idx="1"/>
          </p:cNvCxnSpPr>
          <p:nvPr/>
        </p:nvCxnSpPr>
        <p:spPr>
          <a:xfrm>
            <a:off x="1714480" y="3671886"/>
            <a:ext cx="4286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8" idx="2"/>
          </p:cNvCxnSpPr>
          <p:nvPr/>
        </p:nvCxnSpPr>
        <p:spPr>
          <a:xfrm rot="5400000" flipH="1" flipV="1">
            <a:off x="2600308" y="2957506"/>
            <a:ext cx="5143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0"/>
            <a:endCxn id="9" idx="2"/>
          </p:cNvCxnSpPr>
          <p:nvPr/>
        </p:nvCxnSpPr>
        <p:spPr>
          <a:xfrm rot="5400000" flipH="1" flipV="1">
            <a:off x="2564589" y="1493027"/>
            <a:ext cx="58579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10" idx="1"/>
          </p:cNvCxnSpPr>
          <p:nvPr/>
        </p:nvCxnSpPr>
        <p:spPr>
          <a:xfrm flipV="1">
            <a:off x="3571868" y="742928"/>
            <a:ext cx="714380" cy="1500198"/>
          </a:xfrm>
          <a:prstGeom prst="bentConnector3">
            <a:avLst>
              <a:gd name="adj1" fmla="val 4372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5715008" y="742928"/>
            <a:ext cx="50006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572264" y="1785926"/>
            <a:ext cx="1428760" cy="9144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Action Method</a:t>
            </a:r>
            <a:endParaRPr lang="da-DK" dirty="0"/>
          </a:p>
        </p:txBody>
      </p:sp>
      <p:cxnSp>
        <p:nvCxnSpPr>
          <p:cNvPr id="40" name="Straight Arrow Connector 39"/>
          <p:cNvCxnSpPr>
            <a:stCxn id="8" idx="3"/>
            <a:endCxn id="39" idx="1"/>
          </p:cNvCxnSpPr>
          <p:nvPr/>
        </p:nvCxnSpPr>
        <p:spPr>
          <a:xfrm>
            <a:off x="3571868" y="2243126"/>
            <a:ext cx="300039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572264" y="3000372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Action</a:t>
            </a:r>
          </a:p>
          <a:p>
            <a:pPr algn="ctr"/>
            <a:r>
              <a:rPr lang="da-DK" dirty="0" smtClean="0"/>
              <a:t>Result</a:t>
            </a:r>
            <a:endParaRPr lang="da-DK" dirty="0"/>
          </a:p>
        </p:txBody>
      </p:sp>
      <p:sp>
        <p:nvSpPr>
          <p:cNvPr id="47" name="Rectangle 46"/>
          <p:cNvSpPr/>
          <p:nvPr/>
        </p:nvSpPr>
        <p:spPr>
          <a:xfrm>
            <a:off x="6572264" y="457200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ViewEngine</a:t>
            </a:r>
            <a:endParaRPr lang="da-DK" dirty="0"/>
          </a:p>
        </p:txBody>
      </p:sp>
      <p:cxnSp>
        <p:nvCxnSpPr>
          <p:cNvPr id="48" name="Straight Arrow Connector 47"/>
          <p:cNvCxnSpPr>
            <a:stCxn id="8" idx="3"/>
            <a:endCxn id="46" idx="1"/>
          </p:cNvCxnSpPr>
          <p:nvPr/>
        </p:nvCxnSpPr>
        <p:spPr>
          <a:xfrm>
            <a:off x="3571868" y="2243126"/>
            <a:ext cx="3000396" cy="1214446"/>
          </a:xfrm>
          <a:prstGeom prst="bentConnector3">
            <a:avLst>
              <a:gd name="adj1" fmla="val 1056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2"/>
            <a:endCxn id="47" idx="0"/>
          </p:cNvCxnSpPr>
          <p:nvPr/>
        </p:nvCxnSpPr>
        <p:spPr>
          <a:xfrm rot="5400000">
            <a:off x="6958026" y="4243390"/>
            <a:ext cx="657236" cy="1588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1"/>
          <p:cNvGrpSpPr/>
          <p:nvPr/>
        </p:nvGrpSpPr>
        <p:grpSpPr>
          <a:xfrm>
            <a:off x="4357686" y="1714488"/>
            <a:ext cx="1357322" cy="985838"/>
            <a:chOff x="4357686" y="1714488"/>
            <a:chExt cx="1357322" cy="985838"/>
          </a:xfrm>
        </p:grpSpPr>
        <p:sp>
          <p:nvSpPr>
            <p:cNvPr id="66" name="Rectangle 65"/>
            <p:cNvSpPr/>
            <p:nvPr/>
          </p:nvSpPr>
          <p:spPr>
            <a:xfrm>
              <a:off x="4357686" y="1714488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9124" y="1785926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00562" y="1857364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Filters</a:t>
              </a:r>
              <a:endParaRPr lang="da-DK" dirty="0"/>
            </a:p>
          </p:txBody>
        </p:sp>
      </p:grpSp>
      <p:grpSp>
        <p:nvGrpSpPr>
          <p:cNvPr id="3" name="Group 72"/>
          <p:cNvGrpSpPr/>
          <p:nvPr/>
        </p:nvGrpSpPr>
        <p:grpSpPr>
          <a:xfrm>
            <a:off x="4357686" y="3000372"/>
            <a:ext cx="1357322" cy="985838"/>
            <a:chOff x="4357686" y="1714488"/>
            <a:chExt cx="1357322" cy="985838"/>
          </a:xfrm>
        </p:grpSpPr>
        <p:sp>
          <p:nvSpPr>
            <p:cNvPr id="74" name="Rectangle 73"/>
            <p:cNvSpPr/>
            <p:nvPr/>
          </p:nvSpPr>
          <p:spPr>
            <a:xfrm>
              <a:off x="4357686" y="1714488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29124" y="1785926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500562" y="1857364"/>
              <a:ext cx="1214446" cy="842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Filters</a:t>
              </a:r>
              <a:endParaRPr lang="da-DK" dirty="0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4500562" y="4572008"/>
            <a:ext cx="142876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View</a:t>
            </a:r>
            <a:endParaRPr lang="da-DK" dirty="0"/>
          </a:p>
        </p:txBody>
      </p:sp>
      <p:cxnSp>
        <p:nvCxnSpPr>
          <p:cNvPr id="109" name="Straight Arrow Connector 108"/>
          <p:cNvCxnSpPr>
            <a:stCxn id="47" idx="1"/>
            <a:endCxn id="108" idx="3"/>
          </p:cNvCxnSpPr>
          <p:nvPr/>
        </p:nvCxnSpPr>
        <p:spPr>
          <a:xfrm rot="10800000">
            <a:off x="5929322" y="5029208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5" idx="3"/>
          </p:cNvCxnSpPr>
          <p:nvPr/>
        </p:nvCxnSpPr>
        <p:spPr>
          <a:xfrm rot="10800000">
            <a:off x="3929058" y="5029208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500298" y="4572008"/>
            <a:ext cx="1428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Templates</a:t>
            </a:r>
            <a:endParaRPr lang="da-DK" dirty="0"/>
          </a:p>
        </p:txBody>
      </p:sp>
      <p:cxnSp>
        <p:nvCxnSpPr>
          <p:cNvPr id="37" name="Straight Arrow Connector 118"/>
          <p:cNvCxnSpPr/>
          <p:nvPr/>
        </p:nvCxnSpPr>
        <p:spPr>
          <a:xfrm rot="16200000" flipH="1">
            <a:off x="5250661" y="3450425"/>
            <a:ext cx="1588" cy="4071966"/>
          </a:xfrm>
          <a:prstGeom prst="bentConnector3">
            <a:avLst>
              <a:gd name="adj1" fmla="val 27379606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String based</a:t>
            </a:r>
          </a:p>
          <a:p>
            <a:r>
              <a:rPr lang="en-US" dirty="0" smtClean="0"/>
              <a:t>MvcFutures</a:t>
            </a:r>
          </a:p>
          <a:p>
            <a:pPr lvl="1"/>
            <a:r>
              <a:rPr lang="en-US" dirty="0" smtClean="0"/>
              <a:t>Expression based</a:t>
            </a:r>
          </a:p>
          <a:p>
            <a:r>
              <a:rPr lang="en-US" dirty="0" smtClean="0"/>
              <a:t>T4MVC</a:t>
            </a:r>
          </a:p>
          <a:p>
            <a:pPr lvl="1"/>
            <a:r>
              <a:rPr lang="en-US" dirty="0" smtClean="0"/>
              <a:t>T4 templates</a:t>
            </a:r>
          </a:p>
          <a:p>
            <a:pPr lvl="1"/>
            <a:r>
              <a:rPr lang="en-US" dirty="0" smtClean="0"/>
              <a:t>David Ebbo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2010Template1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mow2010TemplateApril</Template>
  <TotalTime>890</TotalTime>
  <Words>566</Words>
  <Application>Microsoft Office PowerPoint</Application>
  <PresentationFormat>On-screen Show (4:3)</PresentationFormat>
  <Paragraphs>255</Paragraphs>
  <Slides>26</Slides>
  <Notes>1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mow2010Template1</vt:lpstr>
      <vt:lpstr>Practical ASP.NET MVC 2</vt:lpstr>
      <vt:lpstr>This talk</vt:lpstr>
      <vt:lpstr>ASP.NET MVC</vt:lpstr>
      <vt:lpstr>ASP.NET MVC</vt:lpstr>
      <vt:lpstr>ASP.NET MVC 2</vt:lpstr>
      <vt:lpstr>My impressions</vt:lpstr>
      <vt:lpstr>Slide 7</vt:lpstr>
      <vt:lpstr>Slide 8</vt:lpstr>
      <vt:lpstr>Action Links</vt:lpstr>
      <vt:lpstr>Action Links - Default</vt:lpstr>
      <vt:lpstr>Action Links - MvcFutures</vt:lpstr>
      <vt:lpstr>Action Links – T4MVC</vt:lpstr>
      <vt:lpstr>When I’d use...</vt:lpstr>
      <vt:lpstr>Slide 14</vt:lpstr>
      <vt:lpstr>Templates</vt:lpstr>
      <vt:lpstr>Slide 16</vt:lpstr>
      <vt:lpstr>Routing</vt:lpstr>
      <vt:lpstr>Routing</vt:lpstr>
      <vt:lpstr>Routing</vt:lpstr>
      <vt:lpstr>Slide 20</vt:lpstr>
      <vt:lpstr>Other MVC Frameworks</vt:lpstr>
      <vt:lpstr>Questions</vt:lpstr>
      <vt:lpstr>My Stack</vt:lpstr>
      <vt:lpstr>View Path Convention</vt:lpstr>
      <vt:lpstr>Model Binding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2</dc:title>
  <dc:creator>Rasmus Kromann-Larsen</dc:creator>
  <cp:lastModifiedBy>RASMUSKL</cp:lastModifiedBy>
  <cp:revision>250</cp:revision>
  <dcterms:created xsi:type="dcterms:W3CDTF">2010-04-08T08:24:42Z</dcterms:created>
  <dcterms:modified xsi:type="dcterms:W3CDTF">2010-04-20T20:43:07Z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