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2"/>
  </p:notesMasterIdLst>
  <p:sldIdLst>
    <p:sldId id="256" r:id="rId2"/>
    <p:sldId id="266" r:id="rId3"/>
    <p:sldId id="327" r:id="rId4"/>
    <p:sldId id="332" r:id="rId5"/>
    <p:sldId id="335" r:id="rId6"/>
    <p:sldId id="329" r:id="rId7"/>
    <p:sldId id="333" r:id="rId8"/>
    <p:sldId id="295" r:id="rId9"/>
    <p:sldId id="334" r:id="rId10"/>
    <p:sldId id="294" r:id="rId11"/>
    <p:sldId id="336" r:id="rId12"/>
    <p:sldId id="277" r:id="rId13"/>
    <p:sldId id="326" r:id="rId14"/>
    <p:sldId id="337" r:id="rId15"/>
    <p:sldId id="338" r:id="rId16"/>
    <p:sldId id="343" r:id="rId17"/>
    <p:sldId id="345" r:id="rId18"/>
    <p:sldId id="339" r:id="rId19"/>
    <p:sldId id="340" r:id="rId20"/>
    <p:sldId id="341" r:id="rId21"/>
    <p:sldId id="274" r:id="rId22"/>
    <p:sldId id="276" r:id="rId23"/>
    <p:sldId id="347" r:id="rId24"/>
    <p:sldId id="360" r:id="rId25"/>
    <p:sldId id="349" r:id="rId26"/>
    <p:sldId id="350" r:id="rId27"/>
    <p:sldId id="348" r:id="rId28"/>
    <p:sldId id="282" r:id="rId29"/>
    <p:sldId id="361" r:id="rId30"/>
    <p:sldId id="363" r:id="rId31"/>
    <p:sldId id="362" r:id="rId32"/>
    <p:sldId id="271" r:id="rId33"/>
    <p:sldId id="316" r:id="rId34"/>
    <p:sldId id="272" r:id="rId35"/>
    <p:sldId id="353" r:id="rId36"/>
    <p:sldId id="354" r:id="rId37"/>
    <p:sldId id="355" r:id="rId38"/>
    <p:sldId id="280" r:id="rId39"/>
    <p:sldId id="359" r:id="rId40"/>
    <p:sldId id="358" r:id="rId41"/>
    <p:sldId id="281" r:id="rId42"/>
    <p:sldId id="278" r:id="rId43"/>
    <p:sldId id="357" r:id="rId44"/>
    <p:sldId id="356" r:id="rId45"/>
    <p:sldId id="279" r:id="rId46"/>
    <p:sldId id="264" r:id="rId47"/>
    <p:sldId id="312" r:id="rId48"/>
    <p:sldId id="313" r:id="rId49"/>
    <p:sldId id="314" r:id="rId50"/>
    <p:sldId id="321" r:id="rId51"/>
    <p:sldId id="317" r:id="rId52"/>
    <p:sldId id="265" r:id="rId53"/>
    <p:sldId id="319" r:id="rId54"/>
    <p:sldId id="365" r:id="rId55"/>
    <p:sldId id="364" r:id="rId56"/>
    <p:sldId id="315" r:id="rId57"/>
    <p:sldId id="328" r:id="rId58"/>
    <p:sldId id="263" r:id="rId59"/>
    <p:sldId id="352" r:id="rId60"/>
    <p:sldId id="35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 autoAdjust="0"/>
    <p:restoredTop sz="82235" autoAdjust="0"/>
  </p:normalViewPr>
  <p:slideViewPr>
    <p:cSldViewPr>
      <p:cViewPr varScale="1">
        <p:scale>
          <a:sx n="93" d="100"/>
          <a:sy n="93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18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44450"/>
          </c:spPr>
          <c:marker>
            <c:symbol val="none"/>
          </c:marker>
          <c:cat>
            <c:strRef>
              <c:f>Sheet1!$A$2:$A$10</c:f>
              <c:strCache>
                <c:ptCount val="5"/>
                <c:pt idx="4">
                  <c:v>Age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5</c:v>
                </c:pt>
                <c:pt idx="6">
                  <c:v>7</c:v>
                </c:pt>
                <c:pt idx="7">
                  <c:v>9</c:v>
                </c:pt>
                <c:pt idx="8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44450"/>
          </c:spPr>
          <c:marker>
            <c:symbol val="none"/>
          </c:marker>
          <c:cat>
            <c:strRef>
              <c:f>Sheet1!$A$2:$A$10</c:f>
              <c:strCache>
                <c:ptCount val="5"/>
                <c:pt idx="4">
                  <c:v>Age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</c:ser>
        <c:marker val="1"/>
        <c:axId val="92735744"/>
        <c:axId val="92749824"/>
      </c:lineChart>
      <c:catAx>
        <c:axId val="92735744"/>
        <c:scaling>
          <c:orientation val="minMax"/>
        </c:scaling>
        <c:axPos val="b"/>
        <c:numFmt formatCode="General" sourceLinked="1"/>
        <c:tickLblPos val="nextTo"/>
        <c:crossAx val="92749824"/>
        <c:crosses val="autoZero"/>
        <c:auto val="1"/>
        <c:lblAlgn val="ctr"/>
        <c:lblOffset val="100"/>
      </c:catAx>
      <c:valAx>
        <c:axId val="9274982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927357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da-DK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C0577-1684-4215-A0C8-F41817E27E77}" type="datetimeFigureOut">
              <a:rPr lang="da-DK" smtClean="0"/>
              <a:pPr/>
              <a:t>14-10-2009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C7FE2-6873-4073-99B9-91BC9AEDA0F9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C7FE2-6873-4073-99B9-91BC9AEDA0F9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C7FE2-6873-4073-99B9-91BC9AEDA0F9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sdd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C7FE2-6873-4073-99B9-91BC9AEDA0F9}" type="slidenum">
              <a:rPr lang="da-DK" smtClean="0"/>
              <a:pPr/>
              <a:t>52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C7FE2-6873-4073-99B9-91BC9AEDA0F9}" type="slidenum">
              <a:rPr lang="da-DK" smtClean="0"/>
              <a:pPr/>
              <a:t>56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smus@kromann-larsen.dk" TargetMode="External"/><Relationship Id="rId2" Type="http://schemas.openxmlformats.org/officeDocument/2006/relationships/hyperlink" Target="http://www.rasmuskl.d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Practical SOLID in C#</a:t>
            </a:r>
            <a:endParaRPr lang="en-US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won’t SOLID do for you?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Be a silver</a:t>
            </a:r>
            <a:r>
              <a:rPr lang="en-US" baseline="0" noProof="0" dirty="0" smtClean="0"/>
              <a:t> bullet </a:t>
            </a:r>
          </a:p>
          <a:p>
            <a:r>
              <a:rPr lang="en-US" noProof="0" dirty="0" smtClean="0"/>
              <a:t>Replace common sense</a:t>
            </a:r>
          </a:p>
          <a:p>
            <a:pPr lvl="2"/>
            <a:endParaRPr lang="en-US" dirty="0" smtClean="0"/>
          </a:p>
          <a:p>
            <a:pPr lvl="2"/>
            <a:endParaRPr lang="en-US" noProof="0" dirty="0" smtClean="0"/>
          </a:p>
          <a:p>
            <a:pPr lvl="0"/>
            <a:r>
              <a:rPr lang="en-US" noProof="0" dirty="0" smtClean="0"/>
              <a:t>Right tool for the job</a:t>
            </a:r>
          </a:p>
          <a:p>
            <a:pPr lvl="0"/>
            <a:r>
              <a:rPr lang="en-US" noProof="0" dirty="0" smtClean="0"/>
              <a:t>Guidelines, not laws</a:t>
            </a:r>
          </a:p>
        </p:txBody>
      </p:sp>
      <p:pic>
        <p:nvPicPr>
          <p:cNvPr id="2050" name="Picture 2" descr="H:\SOLID\Pictures\HammerScr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828800"/>
            <a:ext cx="2924175" cy="4383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and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My path to SOLID</a:t>
            </a:r>
          </a:p>
          <a:p>
            <a:endParaRPr lang="en-US" dirty="0" smtClean="0"/>
          </a:p>
          <a:p>
            <a:r>
              <a:rPr lang="en-US" dirty="0" smtClean="0"/>
              <a:t>Steep learning curves</a:t>
            </a:r>
          </a:p>
          <a:p>
            <a:endParaRPr lang="en-US" dirty="0" smtClean="0"/>
          </a:p>
          <a:p>
            <a:r>
              <a:rPr lang="en-US" dirty="0" smtClean="0"/>
              <a:t>Synergy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ed_Green_Refa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590800"/>
            <a:ext cx="3928282" cy="2325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SOLID\Pictures\Box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4182533" cy="31369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noProof="0" dirty="0" smtClean="0"/>
              <a:t>Software entities should be open for extension, but closed for modification.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Don’t touch existing code</a:t>
            </a:r>
          </a:p>
          <a:p>
            <a:pPr lvl="1"/>
            <a:endParaRPr lang="en-US" dirty="0" smtClean="0"/>
          </a:p>
          <a:p>
            <a:endParaRPr lang="en-US" i="1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Open Closed Principle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Don’t break existing code!</a:t>
            </a:r>
          </a:p>
          <a:p>
            <a:pPr lvl="1"/>
            <a:r>
              <a:rPr lang="en-US" dirty="0" smtClean="0"/>
              <a:t>Requires decoupling</a:t>
            </a:r>
          </a:p>
          <a:p>
            <a:pPr lvl="1"/>
            <a:r>
              <a:rPr lang="en-US" dirty="0" smtClean="0"/>
              <a:t>Scales well over time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Seams</a:t>
            </a:r>
          </a:p>
          <a:p>
            <a:endParaRPr lang="en-US" dirty="0" smtClean="0"/>
          </a:p>
        </p:txBody>
      </p:sp>
      <p:pic>
        <p:nvPicPr>
          <p:cNvPr id="4" name="Picture 2" descr="H:\SOLID\Pictures\Box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4182533" cy="313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85800"/>
            <a:ext cx="51435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52400" y="0"/>
            <a:ext cx="518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Flexibility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5334000" cy="685800"/>
          </a:xfrm>
        </p:spPr>
        <p:txBody>
          <a:bodyPr vert="horz" anchor="ctr"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Seams - Inheritance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1804988"/>
            <a:ext cx="48387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3" y="1781175"/>
            <a:ext cx="65817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162800" cy="685800"/>
          </a:xfrm>
        </p:spPr>
        <p:txBody>
          <a:bodyPr vert="horz" anchor="ctr"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Seams - Composition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 signs</a:t>
            </a:r>
          </a:p>
          <a:p>
            <a:pPr lvl="1"/>
            <a:r>
              <a:rPr lang="en-US" dirty="0" smtClean="0"/>
              <a:t>Open/duplicated conditionals</a:t>
            </a:r>
          </a:p>
          <a:p>
            <a:pPr lvl="1"/>
            <a:r>
              <a:rPr lang="en-US" dirty="0" smtClean="0"/>
              <a:t>Downcasts</a:t>
            </a:r>
          </a:p>
          <a:p>
            <a:pPr lvl="1"/>
            <a:r>
              <a:rPr lang="en-US" dirty="0" smtClean="0"/>
              <a:t>“Popular” classes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Pragmatic approach?</a:t>
            </a:r>
          </a:p>
          <a:p>
            <a:pPr lvl="1"/>
            <a:r>
              <a:rPr lang="en-US" dirty="0" smtClean="0"/>
              <a:t>Modify for extension</a:t>
            </a:r>
            <a:endParaRPr lang="en-US" dirty="0"/>
          </a:p>
        </p:txBody>
      </p:sp>
      <p:pic>
        <p:nvPicPr>
          <p:cNvPr id="4" name="Picture 2" descr="H:\SOLID\Pictures\Box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4182533" cy="313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8" y="509588"/>
            <a:ext cx="59912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16764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OCP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675" y="1314450"/>
            <a:ext cx="5200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16764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OCP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Introduction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Rasmus Kromann-Larsen</a:t>
            </a:r>
          </a:p>
          <a:p>
            <a:pPr>
              <a:buNone/>
            </a:pPr>
            <a:r>
              <a:rPr lang="en-US" dirty="0" smtClean="0"/>
              <a:t>Systems Engineer </a:t>
            </a:r>
            <a:r>
              <a:rPr lang="en-US" noProof="0" dirty="0" smtClean="0"/>
              <a:t>at Systematic, Aarhus</a:t>
            </a:r>
          </a:p>
          <a:p>
            <a:pPr>
              <a:buNone/>
            </a:pPr>
            <a:r>
              <a:rPr lang="en-US" noProof="0" dirty="0" smtClean="0"/>
              <a:t>ANUG</a:t>
            </a:r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Blog: </a:t>
            </a:r>
            <a:r>
              <a:rPr lang="en-US" noProof="0" dirty="0" smtClean="0">
                <a:hlinkClick r:id="rId2"/>
              </a:rPr>
              <a:t>http://www.rasmuskl.dk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Mail: </a:t>
            </a:r>
            <a:r>
              <a:rPr lang="en-US" noProof="0" dirty="0" smtClean="0">
                <a:hlinkClick r:id="rId3"/>
              </a:rPr>
              <a:t>rasmus@kromann-larsen.dk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Twitter: rasmuskl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1857375"/>
            <a:ext cx="50673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16764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OCP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Single Responsibility Principle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noProof="0" dirty="0" smtClean="0"/>
              <a:t>A class should only have one reason to change.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What?</a:t>
            </a:r>
          </a:p>
          <a:p>
            <a:pPr lvl="1"/>
            <a:r>
              <a:rPr lang="en-US" noProof="0" dirty="0" smtClean="0"/>
              <a:t>Favor small classes</a:t>
            </a:r>
          </a:p>
          <a:p>
            <a:pPr lvl="1"/>
            <a:r>
              <a:rPr lang="en-US" noProof="0" dirty="0" smtClean="0"/>
              <a:t>Focus change impact</a:t>
            </a:r>
            <a:endParaRPr lang="en-US" noProof="0" dirty="0"/>
          </a:p>
        </p:txBody>
      </p:sp>
      <p:pic>
        <p:nvPicPr>
          <p:cNvPr id="4098" name="Picture 2" descr="H:\SOLID\Pictures\CarryWor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514600"/>
            <a:ext cx="2810081" cy="4068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Single Responsibility Principle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Why?</a:t>
            </a:r>
          </a:p>
          <a:p>
            <a:pPr lvl="1"/>
            <a:r>
              <a:rPr lang="da-DK" dirty="0" smtClean="0"/>
              <a:t>Cohesion</a:t>
            </a:r>
          </a:p>
          <a:p>
            <a:pPr lvl="1"/>
            <a:r>
              <a:rPr lang="da-DK" dirty="0" smtClean="0"/>
              <a:t>Gravity</a:t>
            </a:r>
          </a:p>
          <a:p>
            <a:pPr lvl="1"/>
            <a:r>
              <a:rPr lang="da-DK" dirty="0" smtClean="0"/>
              <a:t>Naming</a:t>
            </a:r>
          </a:p>
          <a:p>
            <a:pPr lvl="1"/>
            <a:r>
              <a:rPr lang="da-DK" dirty="0" smtClean="0"/>
              <a:t>Reuse in the small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How?</a:t>
            </a:r>
          </a:p>
          <a:p>
            <a:pPr lvl="1"/>
            <a:r>
              <a:rPr lang="da-DK" dirty="0" smtClean="0"/>
              <a:t>Seperate concerns</a:t>
            </a:r>
          </a:p>
          <a:p>
            <a:endParaRPr lang="da-DK" dirty="0" smtClean="0"/>
          </a:p>
        </p:txBody>
      </p:sp>
      <p:pic>
        <p:nvPicPr>
          <p:cNvPr id="4" name="Picture 2" descr="H:\SOLID\Pictures\CarryWor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514600"/>
            <a:ext cx="2810081" cy="4068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SRP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857250"/>
            <a:ext cx="67818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04800"/>
            <a:ext cx="2876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8382000" cy="294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4114800" y="2209800"/>
            <a:ext cx="914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SRP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5" y="376238"/>
            <a:ext cx="508635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SRP / OCP - Extending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866900"/>
            <a:ext cx="5581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:\SOLID\Pictures\CarryWor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514600"/>
            <a:ext cx="2810081" cy="40687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 signs</a:t>
            </a:r>
          </a:p>
          <a:p>
            <a:pPr lvl="1"/>
            <a:r>
              <a:rPr lang="en-US" dirty="0" smtClean="0"/>
              <a:t>Big Classes</a:t>
            </a:r>
          </a:p>
          <a:p>
            <a:pPr lvl="1"/>
            <a:r>
              <a:rPr lang="en-US" dirty="0" smtClean="0"/>
              <a:t>Low cohesion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Pragmatic approach?</a:t>
            </a:r>
          </a:p>
          <a:p>
            <a:pPr lvl="1"/>
            <a:r>
              <a:rPr lang="en-US" dirty="0" smtClean="0"/>
              <a:t>Separate as needed</a:t>
            </a:r>
          </a:p>
          <a:p>
            <a:pPr lvl="1"/>
            <a:r>
              <a:rPr lang="en-US" dirty="0" smtClean="0"/>
              <a:t>Especially to reduce duplication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Composition vs Inheritance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Favor composition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Coupling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SRP helps inheritance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124825" cy="315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Composition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 / Motivation</a:t>
            </a:r>
          </a:p>
          <a:p>
            <a:r>
              <a:rPr lang="en-US" dirty="0" smtClean="0"/>
              <a:t>SOLID Principles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smtClean="0"/>
              <a:t>Real-Life Example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Inheritance</a:t>
            </a:r>
            <a:endParaRPr lang="da-D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610600" cy="329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Inheritance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524750" cy="518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Liskov Substitution Principle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 smtClean="0"/>
              <a:t>Functions that use pointers or references to base classes should be able to use derived classes without knowing it.</a:t>
            </a:r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What?</a:t>
            </a:r>
          </a:p>
          <a:p>
            <a:pPr lvl="1"/>
            <a:r>
              <a:rPr lang="en-US" noProof="0" dirty="0" smtClean="0"/>
              <a:t>Respect contracts</a:t>
            </a:r>
          </a:p>
          <a:p>
            <a:pPr lvl="1"/>
            <a:endParaRPr lang="en-US" noProof="0" dirty="0"/>
          </a:p>
        </p:txBody>
      </p:sp>
      <p:pic>
        <p:nvPicPr>
          <p:cNvPr id="5122" name="Picture 2" descr="H:\SOLID\Picture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581400"/>
            <a:ext cx="4516438" cy="2997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:\SOLID\Picture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581400"/>
            <a:ext cx="4516438" cy="29976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Liskov Substitution Principle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Why?</a:t>
            </a:r>
          </a:p>
          <a:p>
            <a:pPr lvl="1"/>
            <a:r>
              <a:rPr lang="en-US" noProof="0" dirty="0" smtClean="0"/>
              <a:t>Enable OCP</a:t>
            </a:r>
          </a:p>
          <a:p>
            <a:pPr lvl="1"/>
            <a:r>
              <a:rPr lang="en-US" noProof="0" dirty="0" smtClean="0"/>
              <a:t>Avoid surprises</a:t>
            </a:r>
          </a:p>
          <a:p>
            <a:pPr lvl="1"/>
            <a:r>
              <a:rPr lang="en-US" noProof="0" dirty="0" smtClean="0"/>
              <a:t>Contracts simplify code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How?</a:t>
            </a:r>
            <a:endParaRPr lang="en-US" noProof="0" dirty="0" smtClean="0"/>
          </a:p>
          <a:p>
            <a:pPr lvl="1"/>
            <a:r>
              <a:rPr lang="en-US" dirty="0" smtClean="0"/>
              <a:t>Design by Contract</a:t>
            </a:r>
          </a:p>
          <a:p>
            <a:pPr lvl="1"/>
            <a:r>
              <a:rPr lang="en-US" noProof="0" dirty="0" smtClean="0"/>
              <a:t>Encapsulating collections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Design By Contract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Preconditions</a:t>
            </a:r>
          </a:p>
          <a:p>
            <a:pPr lvl="1"/>
            <a:r>
              <a:rPr lang="en-US" noProof="0" dirty="0" smtClean="0"/>
              <a:t>Types, Parameters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Postconditions</a:t>
            </a:r>
          </a:p>
          <a:p>
            <a:pPr lvl="1"/>
            <a:r>
              <a:rPr lang="en-US" noProof="0" dirty="0" smtClean="0"/>
              <a:t>Return values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Invariants</a:t>
            </a:r>
          </a:p>
          <a:p>
            <a:pPr lvl="1"/>
            <a:r>
              <a:rPr lang="en-US" noProof="0" dirty="0" smtClean="0"/>
              <a:t>No duplicates</a:t>
            </a:r>
          </a:p>
          <a:p>
            <a:pPr>
              <a:buNone/>
            </a:pPr>
            <a:endParaRPr lang="en-US" noProof="0" dirty="0"/>
          </a:p>
        </p:txBody>
      </p:sp>
      <p:pic>
        <p:nvPicPr>
          <p:cNvPr id="8194" name="Picture 2" descr="H:\SOLID\Pictures\Agree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828800"/>
            <a:ext cx="4222218" cy="421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LSP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1604963"/>
            <a:ext cx="72294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LSP - Client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104900"/>
            <a:ext cx="73437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LSP - Internal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771525"/>
            <a:ext cx="51720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noProof="0" dirty="0" smtClean="0"/>
              <a:t>A. High level modules should not depend upon low level modules. Both should depend upon abstractions.</a:t>
            </a:r>
          </a:p>
          <a:p>
            <a:r>
              <a:rPr lang="en-US" i="1" noProof="0" dirty="0" smtClean="0"/>
              <a:t>B. Abstractions should not depend upon details. Details should depend upon abstractions.</a:t>
            </a:r>
          </a:p>
          <a:p>
            <a:endParaRPr lang="en-US" i="1" dirty="0" smtClean="0"/>
          </a:p>
          <a:p>
            <a:r>
              <a:rPr lang="en-US" noProof="0" dirty="0" smtClean="0"/>
              <a:t>What?</a:t>
            </a:r>
          </a:p>
          <a:p>
            <a:pPr lvl="1"/>
            <a:r>
              <a:rPr lang="en-US" noProof="0" dirty="0" smtClean="0"/>
              <a:t>Depend on abstractions</a:t>
            </a:r>
          </a:p>
          <a:p>
            <a:endParaRPr lang="en-US" i="1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Dependency Inversion Principle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Dependency Inversion Principle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Why?</a:t>
            </a:r>
          </a:p>
          <a:p>
            <a:pPr lvl="1"/>
            <a:r>
              <a:rPr lang="en-US" dirty="0" smtClean="0"/>
              <a:t>Decoupling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noProof="0" dirty="0" smtClean="0"/>
              <a:t>How?</a:t>
            </a:r>
          </a:p>
          <a:p>
            <a:pPr lvl="1"/>
            <a:r>
              <a:rPr lang="en-US" noProof="0" dirty="0" smtClean="0"/>
              <a:t>Break dependencies</a:t>
            </a:r>
          </a:p>
          <a:p>
            <a:endParaRPr lang="en-US" i="1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28800"/>
            <a:ext cx="5210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95800"/>
            <a:ext cx="8448675" cy="10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267200" y="3276600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Dependency Injection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Visible Dependencies</a:t>
            </a:r>
          </a:p>
          <a:p>
            <a:endParaRPr lang="en-US" noProof="0" dirty="0" smtClean="0"/>
          </a:p>
          <a:p>
            <a:r>
              <a:rPr lang="en-US" noProof="0" dirty="0" smtClean="0"/>
              <a:t>Who knows concrete classes?</a:t>
            </a:r>
          </a:p>
          <a:p>
            <a:pPr lvl="1"/>
            <a:r>
              <a:rPr lang="en-US" dirty="0" smtClean="0"/>
              <a:t>Factories</a:t>
            </a:r>
            <a:endParaRPr lang="en-US" noProof="0" dirty="0" smtClean="0"/>
          </a:p>
          <a:p>
            <a:pPr lvl="1"/>
            <a:r>
              <a:rPr lang="en-US" noProof="0" dirty="0" smtClean="0"/>
              <a:t>IOC Containers</a:t>
            </a:r>
          </a:p>
          <a:p>
            <a:pPr lvl="1"/>
            <a:r>
              <a:rPr lang="en-US" noProof="0" dirty="0" smtClean="0"/>
              <a:t>Reflection Conventions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Interface Segregation Principle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 smtClean="0"/>
              <a:t>Clients should not be forced to depend on interfaces they do not need.</a:t>
            </a:r>
          </a:p>
          <a:p>
            <a:endParaRPr lang="en-US" i="1" dirty="0" smtClean="0"/>
          </a:p>
          <a:p>
            <a:endParaRPr lang="en-US" noProof="0" dirty="0" smtClean="0"/>
          </a:p>
          <a:p>
            <a:r>
              <a:rPr lang="en-US" noProof="0" dirty="0" smtClean="0"/>
              <a:t>What?</a:t>
            </a:r>
          </a:p>
          <a:p>
            <a:pPr lvl="1"/>
            <a:r>
              <a:rPr lang="en-US" dirty="0" smtClean="0"/>
              <a:t>Keep interfaces cohesive</a:t>
            </a:r>
          </a:p>
          <a:p>
            <a:pPr lvl="1"/>
            <a:r>
              <a:rPr lang="en-US" noProof="0" dirty="0" smtClean="0"/>
              <a:t>Leverage multiple interfaces</a:t>
            </a:r>
          </a:p>
          <a:p>
            <a:endParaRPr lang="en-US" noProof="0" dirty="0"/>
          </a:p>
        </p:txBody>
      </p:sp>
      <p:pic>
        <p:nvPicPr>
          <p:cNvPr id="7170" name="Picture 2" descr="H:\SOLID\Pictures\Bridg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657600"/>
            <a:ext cx="3444536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Interface Segregation Principle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Easier to create implementations</a:t>
            </a:r>
          </a:p>
          <a:p>
            <a:pPr lvl="1"/>
            <a:r>
              <a:rPr lang="en-US" dirty="0" smtClean="0"/>
              <a:t>Towards roles</a:t>
            </a:r>
          </a:p>
          <a:p>
            <a:pPr lvl="1"/>
            <a:r>
              <a:rPr lang="en-US" dirty="0" smtClean="0"/>
              <a:t>Refactoring</a:t>
            </a:r>
          </a:p>
          <a:p>
            <a:endParaRPr lang="en-US" dirty="0" smtClean="0"/>
          </a:p>
          <a:p>
            <a:r>
              <a:rPr lang="en-US" noProof="0" dirty="0" smtClean="0"/>
              <a:t>How?</a:t>
            </a:r>
          </a:p>
          <a:p>
            <a:pPr lvl="1"/>
            <a:r>
              <a:rPr lang="en-US" dirty="0" smtClean="0"/>
              <a:t>Minimize interfaces</a:t>
            </a:r>
            <a:endParaRPr lang="en-US" noProof="0" dirty="0"/>
          </a:p>
        </p:txBody>
      </p:sp>
      <p:pic>
        <p:nvPicPr>
          <p:cNvPr id="4" name="Picture 2" descr="H:\SOLID\Pictures\Bridg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657600"/>
            <a:ext cx="3444536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ISP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1604963"/>
            <a:ext cx="72294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8729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ISP Refactoring</a:t>
            </a:r>
            <a:endParaRPr lang="en-US" noProof="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2101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ISP Refactoring (ISP/DIP)</a:t>
            </a:r>
            <a:endParaRPr lang="en-US" noProof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362949" cy="362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ISP Refactoring (ISP/DIP)</a:t>
            </a:r>
            <a:endParaRPr lang="en-US" noProof="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07901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ISP Refactoring (SRP)</a:t>
            </a:r>
            <a:endParaRPr lang="en-US" noProof="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364349" cy="353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SOLID\Pictures\RottenAp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590800"/>
            <a:ext cx="4048125" cy="2686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decay?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Fragility</a:t>
            </a:r>
          </a:p>
          <a:p>
            <a:pPr lvl="1"/>
            <a:r>
              <a:rPr lang="en-US" dirty="0" smtClean="0"/>
              <a:t>Breaks in unrelated places</a:t>
            </a:r>
          </a:p>
          <a:p>
            <a:endParaRPr lang="en-US" dirty="0" smtClean="0"/>
          </a:p>
          <a:p>
            <a:r>
              <a:rPr lang="en-US" dirty="0" smtClean="0"/>
              <a:t>Rigidity</a:t>
            </a:r>
          </a:p>
          <a:p>
            <a:pPr lvl="1"/>
            <a:r>
              <a:rPr lang="en-US" dirty="0" smtClean="0"/>
              <a:t>Ripple effects</a:t>
            </a:r>
          </a:p>
          <a:p>
            <a:endParaRPr lang="en-US" dirty="0" smtClean="0"/>
          </a:p>
          <a:p>
            <a:r>
              <a:rPr lang="en-US" dirty="0" smtClean="0"/>
              <a:t>Hard to understand</a:t>
            </a:r>
          </a:p>
          <a:p>
            <a:pPr lvl="1"/>
            <a:r>
              <a:rPr lang="en-US" dirty="0" smtClean="0"/>
              <a:t>Re-bugging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”Real Life” Example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295400" y="4191000"/>
            <a:ext cx="990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Domain</a:t>
            </a:r>
            <a:endParaRPr lang="da-DK" dirty="0"/>
          </a:p>
        </p:txBody>
      </p:sp>
      <p:sp>
        <p:nvSpPr>
          <p:cNvPr id="5" name="Can 4"/>
          <p:cNvSpPr/>
          <p:nvPr/>
        </p:nvSpPr>
        <p:spPr>
          <a:xfrm>
            <a:off x="4114800" y="4191000"/>
            <a:ext cx="990600" cy="12954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Can 5"/>
          <p:cNvSpPr/>
          <p:nvPr/>
        </p:nvSpPr>
        <p:spPr>
          <a:xfrm>
            <a:off x="6781800" y="4191000"/>
            <a:ext cx="990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Domain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143000" y="2057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 1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6629400" y="2057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 2</a:t>
            </a:r>
            <a:endParaRPr lang="da-DK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48000" y="2362200"/>
            <a:ext cx="32766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296194" y="3504406"/>
            <a:ext cx="1066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782594" y="3504406"/>
            <a:ext cx="1066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257800" y="2971800"/>
            <a:ext cx="1143000" cy="1143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44788" y="2895600"/>
            <a:ext cx="1293812" cy="1219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52800" y="2133600"/>
            <a:ext cx="25146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Asynchronous MSMQ</a:t>
            </a:r>
            <a:endParaRPr lang="da-DK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JC3IEDM Schema</a:t>
            </a:r>
            <a:endParaRPr lang="en-US" noProof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873231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Down Arrow 23"/>
          <p:cNvSpPr/>
          <p:nvPr/>
        </p:nvSpPr>
        <p:spPr>
          <a:xfrm rot="10800000">
            <a:off x="4343400" y="1295400"/>
            <a:ext cx="484632" cy="28392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Down Arrow 19"/>
          <p:cNvSpPr/>
          <p:nvPr/>
        </p:nvSpPr>
        <p:spPr>
          <a:xfrm rot="9007131">
            <a:off x="5653845" y="1156519"/>
            <a:ext cx="484632" cy="318891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Down Arrow 18"/>
          <p:cNvSpPr/>
          <p:nvPr/>
        </p:nvSpPr>
        <p:spPr>
          <a:xfrm rot="12310371">
            <a:off x="2788410" y="1187051"/>
            <a:ext cx="484632" cy="318891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Can 3"/>
          <p:cNvSpPr/>
          <p:nvPr/>
        </p:nvSpPr>
        <p:spPr>
          <a:xfrm>
            <a:off x="1295400" y="4191000"/>
            <a:ext cx="990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Domain</a:t>
            </a:r>
            <a:endParaRPr lang="da-DK" dirty="0"/>
          </a:p>
        </p:txBody>
      </p:sp>
      <p:sp>
        <p:nvSpPr>
          <p:cNvPr id="5" name="Can 4"/>
          <p:cNvSpPr/>
          <p:nvPr/>
        </p:nvSpPr>
        <p:spPr>
          <a:xfrm>
            <a:off x="4114800" y="4191000"/>
            <a:ext cx="990600" cy="12954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Can 5"/>
          <p:cNvSpPr/>
          <p:nvPr/>
        </p:nvSpPr>
        <p:spPr>
          <a:xfrm>
            <a:off x="6781800" y="4191000"/>
            <a:ext cx="990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Domain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143000" y="2057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 1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6629400" y="2057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Server2</a:t>
            </a:r>
            <a:endParaRPr lang="da-DK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48000" y="2362200"/>
            <a:ext cx="32766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296194" y="3504406"/>
            <a:ext cx="1066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782594" y="3504406"/>
            <a:ext cx="1066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257800" y="2971800"/>
            <a:ext cx="1143000" cy="1143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44788" y="2895600"/>
            <a:ext cx="1293812" cy="1219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81000"/>
            <a:ext cx="8229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Integration Test</a:t>
            </a:r>
            <a:endParaRPr lang="da-DK" dirty="0"/>
          </a:p>
        </p:txBody>
      </p:sp>
      <p:sp>
        <p:nvSpPr>
          <p:cNvPr id="15" name="Down Arrow 14"/>
          <p:cNvSpPr/>
          <p:nvPr/>
        </p:nvSpPr>
        <p:spPr>
          <a:xfrm>
            <a:off x="1600200" y="1295400"/>
            <a:ext cx="484632" cy="685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Down Arrow 17"/>
          <p:cNvSpPr/>
          <p:nvPr/>
        </p:nvSpPr>
        <p:spPr>
          <a:xfrm>
            <a:off x="7086600" y="1295400"/>
            <a:ext cx="484632" cy="685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/>
          <p:cNvSpPr/>
          <p:nvPr/>
        </p:nvSpPr>
        <p:spPr>
          <a:xfrm>
            <a:off x="3352800" y="2133600"/>
            <a:ext cx="25146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Memory Stream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 descr="C:\Users\RasmusKL\Desktop\Common\SOLID\Pictures\jc3tes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10159152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7493529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Object Mentor</a:t>
            </a:r>
          </a:p>
          <a:p>
            <a:r>
              <a:rPr lang="en-US" noProof="0" dirty="0" smtClean="0"/>
              <a:t>Los Techies</a:t>
            </a:r>
          </a:p>
          <a:p>
            <a:r>
              <a:rPr lang="en-US" noProof="0" dirty="0" smtClean="0"/>
              <a:t>Code Better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Principles / Laws / Rules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441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Law of Demeter</a:t>
            </a:r>
          </a:p>
          <a:p>
            <a:r>
              <a:rPr lang="en-US" noProof="0" dirty="0" smtClean="0"/>
              <a:t>Boy Scout Rule</a:t>
            </a:r>
          </a:p>
          <a:p>
            <a:r>
              <a:rPr lang="en-US" noProof="0" dirty="0" smtClean="0"/>
              <a:t>Liskov Substitution Principle</a:t>
            </a:r>
          </a:p>
          <a:p>
            <a:r>
              <a:rPr lang="en-US" noProof="0" dirty="0" smtClean="0"/>
              <a:t>Principle of Least Surprise</a:t>
            </a:r>
          </a:p>
          <a:p>
            <a:r>
              <a:rPr lang="en-US" noProof="0" dirty="0" smtClean="0"/>
              <a:t>Interface Segregation Principle</a:t>
            </a:r>
          </a:p>
          <a:p>
            <a:r>
              <a:rPr lang="en-US" noProof="0" dirty="0" smtClean="0"/>
              <a:t>Dependency Inversion Principle</a:t>
            </a:r>
          </a:p>
          <a:p>
            <a:r>
              <a:rPr lang="en-US" noProof="0" dirty="0" smtClean="0"/>
              <a:t>Tell Don’t Ask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764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Occam’s Razor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 Ain’t Gonna Need 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Closed Principle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Responsibility Principle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Repeat Yourself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Query Separation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Hollywood Principle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7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CODE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software decay?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External sources</a:t>
            </a:r>
          </a:p>
          <a:p>
            <a:pPr lvl="1"/>
            <a:r>
              <a:rPr lang="en-US" dirty="0" smtClean="0"/>
              <a:t>Changing requirements</a:t>
            </a:r>
          </a:p>
          <a:p>
            <a:pPr lvl="1"/>
            <a:r>
              <a:rPr lang="en-US" dirty="0" smtClean="0"/>
              <a:t>Deadlines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Internal sources</a:t>
            </a:r>
          </a:p>
          <a:p>
            <a:pPr lvl="1"/>
            <a:r>
              <a:rPr lang="en-US" dirty="0" smtClean="0"/>
              <a:t>Technical debt </a:t>
            </a:r>
          </a:p>
          <a:p>
            <a:pPr lvl="1"/>
            <a:r>
              <a:rPr lang="en-US" dirty="0" smtClean="0"/>
              <a:t>Multiple developers</a:t>
            </a:r>
          </a:p>
          <a:p>
            <a:pPr lvl="1"/>
            <a:r>
              <a:rPr lang="en-US" dirty="0" smtClean="0"/>
              <a:t>Broken windows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Long lifespan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:\SOLID\Pictures\RottenAp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590800"/>
            <a:ext cx="4048125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LSP – Square / Rectangle</a:t>
            </a:r>
          </a:p>
          <a:p>
            <a:r>
              <a:rPr lang="en-US" dirty="0" smtClean="0"/>
              <a:t>LSP – Design By Contract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Maintainable code</a:t>
            </a:r>
          </a:p>
          <a:p>
            <a:r>
              <a:rPr lang="en-US" dirty="0" smtClean="0"/>
              <a:t>Flexible code</a:t>
            </a:r>
          </a:p>
          <a:p>
            <a:r>
              <a:rPr lang="en-US" dirty="0" smtClean="0"/>
              <a:t>Readable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directly visible, hard to sell!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SOLID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noProof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ingle Responsibility Principle</a:t>
            </a:r>
          </a:p>
          <a:p>
            <a:pPr>
              <a:buNone/>
            </a:pP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pen Closed Principle</a:t>
            </a:r>
          </a:p>
          <a:p>
            <a:pPr>
              <a:buNone/>
            </a:pP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iskov Substitution Principle</a:t>
            </a:r>
          </a:p>
          <a:p>
            <a:pPr>
              <a:buNone/>
            </a:pP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nterface Segregation Principle</a:t>
            </a:r>
          </a:p>
          <a:p>
            <a:pPr>
              <a:buNone/>
            </a:pP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ependency Inversion Principle</a:t>
            </a:r>
          </a:p>
          <a:p>
            <a:pPr>
              <a:buNone/>
            </a:pPr>
            <a:endParaRPr lang="en-US" noProof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Object-oriented design principles</a:t>
            </a: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Robert C. Martin in 1995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Awareness</a:t>
            </a:r>
          </a:p>
          <a:p>
            <a:pPr lvl="1"/>
            <a:r>
              <a:rPr lang="en-US" dirty="0" smtClean="0"/>
              <a:t>Terminology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65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600</Words>
  <Application>Microsoft Office PowerPoint</Application>
  <PresentationFormat>On-screen Show (4:3)</PresentationFormat>
  <Paragraphs>271</Paragraphs>
  <Slides>60</Slides>
  <Notes>4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Practical SOLID in C#</vt:lpstr>
      <vt:lpstr>Introduction</vt:lpstr>
      <vt:lpstr>Agenda</vt:lpstr>
      <vt:lpstr>Feature Cost</vt:lpstr>
      <vt:lpstr>Software decay?</vt:lpstr>
      <vt:lpstr>Why does software decay?</vt:lpstr>
      <vt:lpstr>What do we want?</vt:lpstr>
      <vt:lpstr>SOLID</vt:lpstr>
      <vt:lpstr>SOLID</vt:lpstr>
      <vt:lpstr>What won’t SOLID do for you?</vt:lpstr>
      <vt:lpstr>SOLID and TDD</vt:lpstr>
      <vt:lpstr>Open Closed Principle</vt:lpstr>
      <vt:lpstr>Open Closed Principle</vt:lpstr>
      <vt:lpstr>Flexibility</vt:lpstr>
      <vt:lpstr>Seams - Inheritance</vt:lpstr>
      <vt:lpstr>Seams - Composition</vt:lpstr>
      <vt:lpstr>Open Closed Principle</vt:lpstr>
      <vt:lpstr>OCP</vt:lpstr>
      <vt:lpstr>OCP</vt:lpstr>
      <vt:lpstr>OCP</vt:lpstr>
      <vt:lpstr>Single Responsibility Principle</vt:lpstr>
      <vt:lpstr>Single Responsibility Principle</vt:lpstr>
      <vt:lpstr>SRP</vt:lpstr>
      <vt:lpstr>Slide 24</vt:lpstr>
      <vt:lpstr>SRP</vt:lpstr>
      <vt:lpstr>SRP / OCP - Extending</vt:lpstr>
      <vt:lpstr>Single Responsibility Principle</vt:lpstr>
      <vt:lpstr>Composition vs Inheritance</vt:lpstr>
      <vt:lpstr>Composition</vt:lpstr>
      <vt:lpstr>Inheritance</vt:lpstr>
      <vt:lpstr>Inheritance</vt:lpstr>
      <vt:lpstr>Liskov Substitution Principle</vt:lpstr>
      <vt:lpstr>Liskov Substitution Principle</vt:lpstr>
      <vt:lpstr>Design By Contract</vt:lpstr>
      <vt:lpstr>LSP</vt:lpstr>
      <vt:lpstr>LSP - Client</vt:lpstr>
      <vt:lpstr>LSP - Internal</vt:lpstr>
      <vt:lpstr>Dependency Inversion Principle</vt:lpstr>
      <vt:lpstr>Dependency Inversion Principle</vt:lpstr>
      <vt:lpstr>Dependency Inversion Principle</vt:lpstr>
      <vt:lpstr>Dependency Injection</vt:lpstr>
      <vt:lpstr>Interface Segregation Principle</vt:lpstr>
      <vt:lpstr>Interface Segregation Principle</vt:lpstr>
      <vt:lpstr>ISP</vt:lpstr>
      <vt:lpstr>Interface Segregation Principle</vt:lpstr>
      <vt:lpstr>ISP Refactoring</vt:lpstr>
      <vt:lpstr>ISP Refactoring (ISP/DIP)</vt:lpstr>
      <vt:lpstr>ISP Refactoring (ISP/DIP)</vt:lpstr>
      <vt:lpstr>ISP Refactoring (SRP)</vt:lpstr>
      <vt:lpstr>”Real Life” Example</vt:lpstr>
      <vt:lpstr>Slide 51</vt:lpstr>
      <vt:lpstr>JC3IEDM Schema</vt:lpstr>
      <vt:lpstr>Slide 53</vt:lpstr>
      <vt:lpstr>Slide 54</vt:lpstr>
      <vt:lpstr>Slide 55</vt:lpstr>
      <vt:lpstr>More Information</vt:lpstr>
      <vt:lpstr>DONE</vt:lpstr>
      <vt:lpstr>Principles / Laws / Rules</vt:lpstr>
      <vt:lpstr>CODE</vt:lpstr>
      <vt:lpstr>Maybe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Praktisk SOLID i C#</dc:title>
  <dc:creator>rasmuskl</dc:creator>
  <cp:lastModifiedBy>RasmusKL</cp:lastModifiedBy>
  <cp:revision>633</cp:revision>
  <dcterms:created xsi:type="dcterms:W3CDTF">2006-08-16T00:00:00Z</dcterms:created>
  <dcterms:modified xsi:type="dcterms:W3CDTF">2009-10-14T13:33:53Z</dcterms:modified>
</cp:coreProperties>
</file>