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3"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19BE-8217-814A-8D44-4BCD04F77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82B892-CFF2-2149-8D38-34C225C80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7B7FF-B986-B84C-9C53-E14C4729A386}"/>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5" name="Footer Placeholder 4">
            <a:extLst>
              <a:ext uri="{FF2B5EF4-FFF2-40B4-BE49-F238E27FC236}">
                <a16:creationId xmlns:a16="http://schemas.microsoft.com/office/drawing/2014/main" id="{3DDE32BC-400F-2141-A6A0-837DF8A3F7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4150F3-DF87-644C-9E07-B5B4297CF7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049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EC78-25C4-684E-B533-80C99544A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3968DB-66AC-6744-AEB2-F8332EE51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F086B-2F90-7648-BBD2-B7F6E5DE97AD}"/>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5" name="Footer Placeholder 4">
            <a:extLst>
              <a:ext uri="{FF2B5EF4-FFF2-40B4-BE49-F238E27FC236}">
                <a16:creationId xmlns:a16="http://schemas.microsoft.com/office/drawing/2014/main" id="{C364410E-A5AF-AA4F-A7A2-3FC8699634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7494D1-4767-D74C-AE02-F8610209DE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628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84A23-0900-1542-8B64-C99D871F6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86A93D-3DD8-6749-80D9-3BC519E0F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166C6-831D-4B45-AE62-3C651333CB01}"/>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5" name="Footer Placeholder 4">
            <a:extLst>
              <a:ext uri="{FF2B5EF4-FFF2-40B4-BE49-F238E27FC236}">
                <a16:creationId xmlns:a16="http://schemas.microsoft.com/office/drawing/2014/main" id="{F02A8617-3293-7747-A226-BEB7476932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3DE1CF-CC59-3542-8D81-0956B40725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96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6CC8-C9CB-F347-AB6B-6B28DDDE2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2A4E6-2B63-1C4C-98E2-9681487BF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490F7-C0DB-2E43-8BAB-DA40C3636FB3}"/>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5" name="Footer Placeholder 4">
            <a:extLst>
              <a:ext uri="{FF2B5EF4-FFF2-40B4-BE49-F238E27FC236}">
                <a16:creationId xmlns:a16="http://schemas.microsoft.com/office/drawing/2014/main" id="{D4D42A6D-4AE7-6E4C-A065-9246D48488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5C8240-B3DF-F043-A4A5-396A7DD3E0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463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283E-6D54-F54C-9B19-838EB7DCA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B5EA3D-26D8-DD43-86BC-E6F462075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3F8679-FE17-7D44-B20A-53C9B8CBC7AE}"/>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5" name="Footer Placeholder 4">
            <a:extLst>
              <a:ext uri="{FF2B5EF4-FFF2-40B4-BE49-F238E27FC236}">
                <a16:creationId xmlns:a16="http://schemas.microsoft.com/office/drawing/2014/main" id="{119833FD-06FC-1C42-8916-A1770C17D3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A86142-D0F1-FC47-B151-9B471CB9A8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031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E346-B8B7-2747-AF24-4A06E481B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1DA98-8904-FF47-9DAE-F2F1F6FB6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5DEF42-D3B8-574E-AF4A-2A24F9657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7ED7F1-D861-7442-A21C-C33E19FB88F4}"/>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6" name="Footer Placeholder 5">
            <a:extLst>
              <a:ext uri="{FF2B5EF4-FFF2-40B4-BE49-F238E27FC236}">
                <a16:creationId xmlns:a16="http://schemas.microsoft.com/office/drawing/2014/main" id="{BF151316-731D-6545-B37A-7CFB584460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812063-8A32-E14F-9AD8-F9E2B89236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119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0B53-D0B3-9746-AF2F-A62B1895A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E9D4EA-03AC-4A4A-BD98-8A87C9BF4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D19A0-9E05-5B4A-83A5-F7059582FB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622CCA-F046-E940-9733-C31D71B04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36349-BD01-794A-AD25-983CC362DB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AE0C0-E291-6346-9D6F-4F24D431E1DC}"/>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8" name="Footer Placeholder 7">
            <a:extLst>
              <a:ext uri="{FF2B5EF4-FFF2-40B4-BE49-F238E27FC236}">
                <a16:creationId xmlns:a16="http://schemas.microsoft.com/office/drawing/2014/main" id="{879CCE4E-2E38-1C49-B03A-CA119F8F2C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FA9ECE-B792-8B4B-B5F3-33C95B0F320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8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95BA-8CEA-1E49-934A-FCB50DC89C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8ECDA-6DF0-E442-A100-7A1034EE21EE}"/>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4" name="Footer Placeholder 3">
            <a:extLst>
              <a:ext uri="{FF2B5EF4-FFF2-40B4-BE49-F238E27FC236}">
                <a16:creationId xmlns:a16="http://schemas.microsoft.com/office/drawing/2014/main" id="{393A4667-D554-F24B-8D79-7FC51D984F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A416DB-4EF1-064F-ADA1-E6875F5266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4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53727-F4FA-0A4A-B777-F2D7BD2DE707}"/>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3" name="Footer Placeholder 2">
            <a:extLst>
              <a:ext uri="{FF2B5EF4-FFF2-40B4-BE49-F238E27FC236}">
                <a16:creationId xmlns:a16="http://schemas.microsoft.com/office/drawing/2014/main" id="{8B1C1174-9704-0243-AE73-88ED43BDCD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8EB71FC-60CA-E242-943C-33CA121D997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62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73A7-EEE9-1E45-AD11-75FCA97A4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D5216-A181-A24A-9045-301A92F5E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AF975-3D89-DC4E-A355-DFCD3D493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6FA55-FBF6-C44F-A960-3D37A875DF47}"/>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6" name="Footer Placeholder 5">
            <a:extLst>
              <a:ext uri="{FF2B5EF4-FFF2-40B4-BE49-F238E27FC236}">
                <a16:creationId xmlns:a16="http://schemas.microsoft.com/office/drawing/2014/main" id="{927839E8-7FE5-4747-A0DC-0229D6080C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84D6E1-93AC-5A43-BB2F-8EAB16F4C6D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10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247B-F584-A44B-AC02-8457AEB89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F9764-B897-764D-850E-816D0A234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DAB3E1-82F5-F949-B599-5398A6FD7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97E79-A9FE-7345-BD9C-A079BCC128CE}"/>
              </a:ext>
            </a:extLst>
          </p:cNvPr>
          <p:cNvSpPr>
            <a:spLocks noGrp="1"/>
          </p:cNvSpPr>
          <p:nvPr>
            <p:ph type="dt" sz="half" idx="10"/>
          </p:nvPr>
        </p:nvSpPr>
        <p:spPr/>
        <p:txBody>
          <a:bodyPr/>
          <a:lstStyle/>
          <a:p>
            <a:fld id="{48A87A34-81AB-432B-8DAE-1953F412C126}" type="datetimeFigureOut">
              <a:rPr lang="en-US" smtClean="0"/>
              <a:t>6/9/19</a:t>
            </a:fld>
            <a:endParaRPr lang="en-US" dirty="0"/>
          </a:p>
        </p:txBody>
      </p:sp>
      <p:sp>
        <p:nvSpPr>
          <p:cNvPr id="6" name="Footer Placeholder 5">
            <a:extLst>
              <a:ext uri="{FF2B5EF4-FFF2-40B4-BE49-F238E27FC236}">
                <a16:creationId xmlns:a16="http://schemas.microsoft.com/office/drawing/2014/main" id="{B0277CFA-3B73-C446-9BCD-A680D51065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D01779-DF02-CD4E-825A-C82DB848038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953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877A-1278-5B46-99F0-1758565DD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8C4A7-61F1-0448-82E6-6E47C805E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ED95B-9AFB-BD40-8F78-B22C6B2F7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6/9/19</a:t>
            </a:fld>
            <a:endParaRPr lang="en-US" dirty="0"/>
          </a:p>
        </p:txBody>
      </p:sp>
      <p:sp>
        <p:nvSpPr>
          <p:cNvPr id="5" name="Footer Placeholder 4">
            <a:extLst>
              <a:ext uri="{FF2B5EF4-FFF2-40B4-BE49-F238E27FC236}">
                <a16:creationId xmlns:a16="http://schemas.microsoft.com/office/drawing/2014/main" id="{B591653C-FEB8-3F47-83A5-6695C416E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80F476C-05C2-2047-9687-73EFA85C4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0595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E745-6301-1F4D-8FE7-48EB0805420E}"/>
              </a:ext>
            </a:extLst>
          </p:cNvPr>
          <p:cNvSpPr>
            <a:spLocks noGrp="1"/>
          </p:cNvSpPr>
          <p:nvPr>
            <p:ph type="ctrTitle"/>
          </p:nvPr>
        </p:nvSpPr>
        <p:spPr/>
        <p:txBody>
          <a:bodyPr>
            <a:normAutofit fontScale="90000"/>
          </a:bodyPr>
          <a:lstStyle/>
          <a:p>
            <a:pPr algn="ctr"/>
            <a:r>
              <a:rPr lang="en-US" dirty="0" err="1"/>
              <a:t>Codeacademy</a:t>
            </a:r>
            <a:r>
              <a:rPr lang="en-US" dirty="0"/>
              <a:t> intro to data analysis capstone: </a:t>
            </a:r>
            <a:r>
              <a:rPr lang="en-US" b="1" dirty="0"/>
              <a:t>Biodiversity</a:t>
            </a:r>
          </a:p>
        </p:txBody>
      </p:sp>
      <p:sp>
        <p:nvSpPr>
          <p:cNvPr id="3" name="Subtitle 2">
            <a:extLst>
              <a:ext uri="{FF2B5EF4-FFF2-40B4-BE49-F238E27FC236}">
                <a16:creationId xmlns:a16="http://schemas.microsoft.com/office/drawing/2014/main" id="{44894398-2A3D-EF49-A496-2C2EF7D3EAFC}"/>
              </a:ext>
            </a:extLst>
          </p:cNvPr>
          <p:cNvSpPr>
            <a:spLocks noGrp="1"/>
          </p:cNvSpPr>
          <p:nvPr>
            <p:ph type="subTitle" idx="1"/>
          </p:nvPr>
        </p:nvSpPr>
        <p:spPr/>
        <p:txBody>
          <a:bodyPr/>
          <a:lstStyle/>
          <a:p>
            <a:pPr algn="ctr"/>
            <a:r>
              <a:rPr lang="en-US" dirty="0"/>
              <a:t>By Faith Rasmussen</a:t>
            </a:r>
          </a:p>
        </p:txBody>
      </p:sp>
    </p:spTree>
    <p:extLst>
      <p:ext uri="{BB962C8B-B14F-4D97-AF65-F5344CB8AC3E}">
        <p14:creationId xmlns:p14="http://schemas.microsoft.com/office/powerpoint/2010/main" val="30540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518F1-8B7E-C64C-A376-770368799F72}"/>
              </a:ext>
            </a:extLst>
          </p:cNvPr>
          <p:cNvSpPr>
            <a:spLocks noGrp="1"/>
          </p:cNvSpPr>
          <p:nvPr>
            <p:ph idx="1"/>
          </p:nvPr>
        </p:nvSpPr>
        <p:spPr>
          <a:xfrm>
            <a:off x="1142999" y="782231"/>
            <a:ext cx="9905999" cy="3541714"/>
          </a:xfrm>
        </p:spPr>
        <p:txBody>
          <a:bodyPr/>
          <a:lstStyle/>
          <a:p>
            <a:pPr marL="0" indent="0" algn="ctr">
              <a:buNone/>
            </a:pPr>
            <a:r>
              <a:rPr lang="en-US" dirty="0"/>
              <a:t>Based on the graph of sheep observations per week in each national park and the sample size necessary for decent data, it would take about 3 ½ weeks (let’s say 4) to gather enough data from Bryce National Park, and about 2 weeks to gather enough data from Yellowstone National Park. </a:t>
            </a:r>
          </a:p>
        </p:txBody>
      </p:sp>
      <p:pic>
        <p:nvPicPr>
          <p:cNvPr id="5" name="Picture 4">
            <a:extLst>
              <a:ext uri="{FF2B5EF4-FFF2-40B4-BE49-F238E27FC236}">
                <a16:creationId xmlns:a16="http://schemas.microsoft.com/office/drawing/2014/main" id="{6AE215D1-EDA8-BF42-A5E5-91CE7D92AE0E}"/>
              </a:ext>
            </a:extLst>
          </p:cNvPr>
          <p:cNvPicPr>
            <a:picLocks noChangeAspect="1"/>
          </p:cNvPicPr>
          <p:nvPr/>
        </p:nvPicPr>
        <p:blipFill>
          <a:blip r:embed="rId2"/>
          <a:stretch>
            <a:fillRect/>
          </a:stretch>
        </p:blipFill>
        <p:spPr>
          <a:xfrm>
            <a:off x="3714749" y="2933295"/>
            <a:ext cx="4762500" cy="2781300"/>
          </a:xfrm>
          <a:prstGeom prst="rect">
            <a:avLst/>
          </a:prstGeom>
        </p:spPr>
      </p:pic>
    </p:spTree>
    <p:extLst>
      <p:ext uri="{BB962C8B-B14F-4D97-AF65-F5344CB8AC3E}">
        <p14:creationId xmlns:p14="http://schemas.microsoft.com/office/powerpoint/2010/main" val="282582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85ACA6-B2E7-114E-9E00-7158FB397482}"/>
              </a:ext>
            </a:extLst>
          </p:cNvPr>
          <p:cNvPicPr>
            <a:picLocks noGrp="1" noChangeAspect="1"/>
          </p:cNvPicPr>
          <p:nvPr>
            <p:ph idx="1"/>
          </p:nvPr>
        </p:nvPicPr>
        <p:blipFill>
          <a:blip r:embed="rId2"/>
          <a:stretch>
            <a:fillRect/>
          </a:stretch>
        </p:blipFill>
        <p:spPr>
          <a:xfrm>
            <a:off x="1228962" y="335959"/>
            <a:ext cx="9369209" cy="3541712"/>
          </a:xfrm>
        </p:spPr>
      </p:pic>
      <p:sp>
        <p:nvSpPr>
          <p:cNvPr id="7" name="TextBox 6">
            <a:extLst>
              <a:ext uri="{FF2B5EF4-FFF2-40B4-BE49-F238E27FC236}">
                <a16:creationId xmlns:a16="http://schemas.microsoft.com/office/drawing/2014/main" id="{63FD0219-BB71-4A45-814F-B197150A582B}"/>
              </a:ext>
            </a:extLst>
          </p:cNvPr>
          <p:cNvSpPr txBox="1"/>
          <p:nvPr/>
        </p:nvSpPr>
        <p:spPr>
          <a:xfrm>
            <a:off x="1020553" y="4215388"/>
            <a:ext cx="9786026" cy="1569660"/>
          </a:xfrm>
          <a:prstGeom prst="rect">
            <a:avLst/>
          </a:prstGeom>
          <a:noFill/>
        </p:spPr>
        <p:txBody>
          <a:bodyPr wrap="square" rtlCol="0">
            <a:spAutoFit/>
          </a:bodyPr>
          <a:lstStyle/>
          <a:p>
            <a:pPr algn="ctr"/>
            <a:r>
              <a:rPr lang="en-US" sz="2400" dirty="0"/>
              <a:t>The data contained within </a:t>
            </a:r>
            <a:r>
              <a:rPr lang="en-US" sz="2400" dirty="0" err="1"/>
              <a:t>species_info.csv</a:t>
            </a:r>
            <a:r>
              <a:rPr lang="en-US" sz="2400" dirty="0"/>
              <a:t> includes the category of species, it’s common and scientific names, and it’s conservation status. There are 5,541 unique scientific names. The category of the majority of the species held within the file are vascular plants. </a:t>
            </a:r>
          </a:p>
        </p:txBody>
      </p:sp>
    </p:spTree>
    <p:extLst>
      <p:ext uri="{BB962C8B-B14F-4D97-AF65-F5344CB8AC3E}">
        <p14:creationId xmlns:p14="http://schemas.microsoft.com/office/powerpoint/2010/main" val="50542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B63F55-ECD7-B746-8EA4-6BF4F0AE48F8}"/>
              </a:ext>
            </a:extLst>
          </p:cNvPr>
          <p:cNvSpPr txBox="1"/>
          <p:nvPr/>
        </p:nvSpPr>
        <p:spPr>
          <a:xfrm>
            <a:off x="4776720" y="741057"/>
            <a:ext cx="5837249" cy="3508653"/>
          </a:xfrm>
          <a:prstGeom prst="rect">
            <a:avLst/>
          </a:prstGeom>
          <a:noFill/>
        </p:spPr>
        <p:txBody>
          <a:bodyPr wrap="square" rtlCol="0">
            <a:spAutoFit/>
          </a:bodyPr>
          <a:lstStyle/>
          <a:p>
            <a:pPr algn="ctr"/>
            <a:r>
              <a:rPr lang="en-US" sz="2400" dirty="0"/>
              <a:t>Grouping the species by their conservation status, we see that less than 200 of them are listed under any sort of special conservation status.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Content Placeholder 9">
            <a:extLst>
              <a:ext uri="{FF2B5EF4-FFF2-40B4-BE49-F238E27FC236}">
                <a16:creationId xmlns:a16="http://schemas.microsoft.com/office/drawing/2014/main" id="{ACF06A44-1C28-C245-918F-CB4C13D10AC3}"/>
              </a:ext>
            </a:extLst>
          </p:cNvPr>
          <p:cNvPicPr>
            <a:picLocks noGrp="1" noChangeAspect="1"/>
          </p:cNvPicPr>
          <p:nvPr>
            <p:ph idx="1"/>
          </p:nvPr>
        </p:nvPicPr>
        <p:blipFill>
          <a:blip r:embed="rId2"/>
          <a:stretch>
            <a:fillRect/>
          </a:stretch>
        </p:blipFill>
        <p:spPr>
          <a:xfrm>
            <a:off x="1002388" y="361784"/>
            <a:ext cx="3238500" cy="2133600"/>
          </a:xfrm>
        </p:spPr>
      </p:pic>
      <p:pic>
        <p:nvPicPr>
          <p:cNvPr id="14" name="Picture 13">
            <a:extLst>
              <a:ext uri="{FF2B5EF4-FFF2-40B4-BE49-F238E27FC236}">
                <a16:creationId xmlns:a16="http://schemas.microsoft.com/office/drawing/2014/main" id="{BDD18B88-D257-F24F-B410-B15268A38F9F}"/>
              </a:ext>
            </a:extLst>
          </p:cNvPr>
          <p:cNvPicPr>
            <a:picLocks noChangeAspect="1"/>
          </p:cNvPicPr>
          <p:nvPr/>
        </p:nvPicPr>
        <p:blipFill>
          <a:blip r:embed="rId3"/>
          <a:stretch>
            <a:fillRect/>
          </a:stretch>
        </p:blipFill>
        <p:spPr>
          <a:xfrm>
            <a:off x="4621077" y="2889114"/>
            <a:ext cx="5837249" cy="3495891"/>
          </a:xfrm>
          <a:prstGeom prst="rect">
            <a:avLst/>
          </a:prstGeom>
        </p:spPr>
      </p:pic>
    </p:spTree>
    <p:extLst>
      <p:ext uri="{BB962C8B-B14F-4D97-AF65-F5344CB8AC3E}">
        <p14:creationId xmlns:p14="http://schemas.microsoft.com/office/powerpoint/2010/main" val="230913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4ACDF-F7F6-4149-9912-84F2BB330045}"/>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lgn="ctr">
              <a:buNone/>
            </a:pPr>
            <a:r>
              <a:rPr lang="en-US" dirty="0"/>
              <a:t>Pivoting the table, re-naming columns, and grouping them by category </a:t>
            </a:r>
            <a:r>
              <a:rPr lang="en-US" b="1" dirty="0"/>
              <a:t>as well as </a:t>
            </a:r>
            <a:r>
              <a:rPr lang="en-US" dirty="0"/>
              <a:t>conservation status, we see that there is a higher percentage of protected species within the mammal and bird categories. But is it significant?</a:t>
            </a:r>
          </a:p>
          <a:p>
            <a:endParaRPr lang="en-US" dirty="0"/>
          </a:p>
        </p:txBody>
      </p:sp>
      <p:pic>
        <p:nvPicPr>
          <p:cNvPr id="4" name="Picture 3">
            <a:extLst>
              <a:ext uri="{FF2B5EF4-FFF2-40B4-BE49-F238E27FC236}">
                <a16:creationId xmlns:a16="http://schemas.microsoft.com/office/drawing/2014/main" id="{D8C2379A-5109-C641-A055-8A311F7E6803}"/>
              </a:ext>
            </a:extLst>
          </p:cNvPr>
          <p:cNvPicPr>
            <a:picLocks noChangeAspect="1"/>
          </p:cNvPicPr>
          <p:nvPr/>
        </p:nvPicPr>
        <p:blipFill>
          <a:blip r:embed="rId2"/>
          <a:stretch>
            <a:fillRect/>
          </a:stretch>
        </p:blipFill>
        <p:spPr>
          <a:xfrm>
            <a:off x="2308733" y="1477263"/>
            <a:ext cx="7162800" cy="1765300"/>
          </a:xfrm>
          <a:prstGeom prst="rect">
            <a:avLst/>
          </a:prstGeom>
        </p:spPr>
      </p:pic>
    </p:spTree>
    <p:extLst>
      <p:ext uri="{BB962C8B-B14F-4D97-AF65-F5344CB8AC3E}">
        <p14:creationId xmlns:p14="http://schemas.microsoft.com/office/powerpoint/2010/main" val="100235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3246E-B059-1C42-8684-6A10BFE6B098}"/>
              </a:ext>
            </a:extLst>
          </p:cNvPr>
          <p:cNvSpPr>
            <a:spLocks noGrp="1"/>
          </p:cNvSpPr>
          <p:nvPr>
            <p:ph idx="1"/>
          </p:nvPr>
        </p:nvSpPr>
        <p:spPr>
          <a:xfrm>
            <a:off x="1143000" y="1769470"/>
            <a:ext cx="9905999" cy="3541714"/>
          </a:xfrm>
        </p:spPr>
        <p:txBody>
          <a:bodyPr/>
          <a:lstStyle/>
          <a:p>
            <a:pPr marL="0" indent="0" algn="ctr">
              <a:buNone/>
            </a:pPr>
            <a:r>
              <a:rPr lang="en-US" dirty="0"/>
              <a:t>Compared to each other, no. There is no significant difference between the percent of protected mammals to the percent of protected birds, with a p-value above 0.05. </a:t>
            </a:r>
          </a:p>
          <a:p>
            <a:pPr marL="0" indent="0" algn="ctr">
              <a:buNone/>
            </a:pPr>
            <a:r>
              <a:rPr lang="en-US" dirty="0"/>
              <a:t>But what about mammals to reptiles?</a:t>
            </a:r>
          </a:p>
          <a:p>
            <a:pPr marL="0" indent="0" algn="ctr">
              <a:buNone/>
            </a:pPr>
            <a:endParaRPr lang="en-US" dirty="0"/>
          </a:p>
        </p:txBody>
      </p:sp>
      <p:pic>
        <p:nvPicPr>
          <p:cNvPr id="5" name="Picture 4">
            <a:extLst>
              <a:ext uri="{FF2B5EF4-FFF2-40B4-BE49-F238E27FC236}">
                <a16:creationId xmlns:a16="http://schemas.microsoft.com/office/drawing/2014/main" id="{9A6EC8F5-C25F-0C45-9BEC-CCF398B35C06}"/>
              </a:ext>
            </a:extLst>
          </p:cNvPr>
          <p:cNvPicPr>
            <a:picLocks noChangeAspect="1"/>
          </p:cNvPicPr>
          <p:nvPr/>
        </p:nvPicPr>
        <p:blipFill>
          <a:blip r:embed="rId2"/>
          <a:stretch>
            <a:fillRect/>
          </a:stretch>
        </p:blipFill>
        <p:spPr>
          <a:xfrm>
            <a:off x="3554514" y="405318"/>
            <a:ext cx="5118100" cy="965200"/>
          </a:xfrm>
          <a:prstGeom prst="rect">
            <a:avLst/>
          </a:prstGeom>
        </p:spPr>
      </p:pic>
      <p:pic>
        <p:nvPicPr>
          <p:cNvPr id="7" name="Picture 6">
            <a:extLst>
              <a:ext uri="{FF2B5EF4-FFF2-40B4-BE49-F238E27FC236}">
                <a16:creationId xmlns:a16="http://schemas.microsoft.com/office/drawing/2014/main" id="{994CCBF2-EF2E-3B4C-8BAB-07EAC150E8AE}"/>
              </a:ext>
            </a:extLst>
          </p:cNvPr>
          <p:cNvPicPr>
            <a:picLocks noChangeAspect="1"/>
          </p:cNvPicPr>
          <p:nvPr/>
        </p:nvPicPr>
        <p:blipFill>
          <a:blip r:embed="rId3"/>
          <a:stretch>
            <a:fillRect/>
          </a:stretch>
        </p:blipFill>
        <p:spPr>
          <a:xfrm>
            <a:off x="3313214" y="4141518"/>
            <a:ext cx="5359400" cy="1244600"/>
          </a:xfrm>
          <a:prstGeom prst="rect">
            <a:avLst/>
          </a:prstGeom>
        </p:spPr>
      </p:pic>
      <p:sp>
        <p:nvSpPr>
          <p:cNvPr id="8" name="TextBox 7">
            <a:extLst>
              <a:ext uri="{FF2B5EF4-FFF2-40B4-BE49-F238E27FC236}">
                <a16:creationId xmlns:a16="http://schemas.microsoft.com/office/drawing/2014/main" id="{1F35AACC-C1E9-324F-8278-2297DE768A4F}"/>
              </a:ext>
            </a:extLst>
          </p:cNvPr>
          <p:cNvSpPr txBox="1"/>
          <p:nvPr/>
        </p:nvSpPr>
        <p:spPr>
          <a:xfrm>
            <a:off x="817123" y="5710136"/>
            <a:ext cx="10564239" cy="830997"/>
          </a:xfrm>
          <a:prstGeom prst="rect">
            <a:avLst/>
          </a:prstGeom>
          <a:noFill/>
        </p:spPr>
        <p:txBody>
          <a:bodyPr wrap="square" rtlCol="0">
            <a:spAutoFit/>
          </a:bodyPr>
          <a:lstStyle/>
          <a:p>
            <a:pPr algn="ctr"/>
            <a:r>
              <a:rPr lang="en-US" sz="2400" dirty="0"/>
              <a:t>Yes! With a p-value below 0.05, we do show a significant difference between the percent of protected mammals and the percent of protected reptiles.</a:t>
            </a:r>
          </a:p>
        </p:txBody>
      </p:sp>
    </p:spTree>
    <p:extLst>
      <p:ext uri="{BB962C8B-B14F-4D97-AF65-F5344CB8AC3E}">
        <p14:creationId xmlns:p14="http://schemas.microsoft.com/office/powerpoint/2010/main" val="20140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626D-F4A5-0344-832A-EE974F34E173}"/>
              </a:ext>
            </a:extLst>
          </p:cNvPr>
          <p:cNvSpPr>
            <a:spLocks noGrp="1"/>
          </p:cNvSpPr>
          <p:nvPr>
            <p:ph type="title"/>
          </p:nvPr>
        </p:nvSpPr>
        <p:spPr/>
        <p:txBody>
          <a:bodyPr/>
          <a:lstStyle/>
          <a:p>
            <a:pPr algn="ctr"/>
            <a:r>
              <a:rPr lang="en-US" dirty="0"/>
              <a:t>National park sheep observation data</a:t>
            </a:r>
          </a:p>
        </p:txBody>
      </p:sp>
      <p:sp>
        <p:nvSpPr>
          <p:cNvPr id="3" name="Content Placeholder 2">
            <a:extLst>
              <a:ext uri="{FF2B5EF4-FFF2-40B4-BE49-F238E27FC236}">
                <a16:creationId xmlns:a16="http://schemas.microsoft.com/office/drawing/2014/main" id="{CC813F04-3D07-2F46-910D-D374738C7B4C}"/>
              </a:ext>
            </a:extLst>
          </p:cNvPr>
          <p:cNvSpPr>
            <a:spLocks noGrp="1"/>
          </p:cNvSpPr>
          <p:nvPr>
            <p:ph idx="1"/>
          </p:nvPr>
        </p:nvSpPr>
        <p:spPr>
          <a:xfrm>
            <a:off x="719848" y="2025751"/>
            <a:ext cx="10950133" cy="3541714"/>
          </a:xfrm>
        </p:spPr>
        <p:txBody>
          <a:bodyPr/>
          <a:lstStyle/>
          <a:p>
            <a:pPr marL="0" indent="0">
              <a:buNone/>
            </a:pPr>
            <a:r>
              <a:rPr lang="en-US" dirty="0"/>
              <a:t>By reading each line of the </a:t>
            </a:r>
            <a:r>
              <a:rPr lang="en-US" dirty="0" err="1"/>
              <a:t>species_info.csv</a:t>
            </a:r>
            <a:r>
              <a:rPr lang="en-US" dirty="0"/>
              <a:t> for the word “sheep” and creating a column that either reads “True” or “False” for the presence of that word in the row, then only displaying rows for which that column reads “True”, and further specifying to only display the rows where </a:t>
            </a:r>
            <a:r>
              <a:rPr lang="en-US" dirty="0" err="1"/>
              <a:t>is_sheep</a:t>
            </a:r>
            <a:r>
              <a:rPr lang="en-US" dirty="0"/>
              <a:t> is “True” and category = mammal, we can display only the observations done on actual sheep in these national parks. </a:t>
            </a:r>
          </a:p>
        </p:txBody>
      </p:sp>
      <p:pic>
        <p:nvPicPr>
          <p:cNvPr id="5" name="Picture 4">
            <a:extLst>
              <a:ext uri="{FF2B5EF4-FFF2-40B4-BE49-F238E27FC236}">
                <a16:creationId xmlns:a16="http://schemas.microsoft.com/office/drawing/2014/main" id="{61963BD8-7CE6-D64A-AD75-F372EA4AE12E}"/>
              </a:ext>
            </a:extLst>
          </p:cNvPr>
          <p:cNvPicPr>
            <a:picLocks noChangeAspect="1"/>
          </p:cNvPicPr>
          <p:nvPr/>
        </p:nvPicPr>
        <p:blipFill>
          <a:blip r:embed="rId2"/>
          <a:stretch>
            <a:fillRect/>
          </a:stretch>
        </p:blipFill>
        <p:spPr>
          <a:xfrm>
            <a:off x="323888" y="4640093"/>
            <a:ext cx="11541048" cy="1525622"/>
          </a:xfrm>
          <a:prstGeom prst="rect">
            <a:avLst/>
          </a:prstGeom>
        </p:spPr>
      </p:pic>
    </p:spTree>
    <p:extLst>
      <p:ext uri="{BB962C8B-B14F-4D97-AF65-F5344CB8AC3E}">
        <p14:creationId xmlns:p14="http://schemas.microsoft.com/office/powerpoint/2010/main" val="11608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447E7-729C-3B4E-8D7B-113EE66F9D3B}"/>
              </a:ext>
            </a:extLst>
          </p:cNvPr>
          <p:cNvSpPr>
            <a:spLocks noGrp="1"/>
          </p:cNvSpPr>
          <p:nvPr>
            <p:ph idx="1"/>
          </p:nvPr>
        </p:nvSpPr>
        <p:spPr>
          <a:xfrm>
            <a:off x="1142999" y="780610"/>
            <a:ext cx="9905999" cy="3541714"/>
          </a:xfrm>
        </p:spPr>
        <p:txBody>
          <a:bodyPr/>
          <a:lstStyle/>
          <a:p>
            <a:pPr marL="0" indent="0">
              <a:buNone/>
            </a:pPr>
            <a:r>
              <a:rPr lang="en-US" dirty="0"/>
              <a:t>Using the .merge command, we can merge the data frames of </a:t>
            </a:r>
            <a:r>
              <a:rPr lang="en-US" dirty="0" err="1"/>
              <a:t>sheep_species.csv</a:t>
            </a:r>
            <a:r>
              <a:rPr lang="en-US" dirty="0"/>
              <a:t> and </a:t>
            </a:r>
            <a:r>
              <a:rPr lang="en-US" dirty="0" err="1"/>
              <a:t>observations.csv</a:t>
            </a:r>
            <a:r>
              <a:rPr lang="en-US" dirty="0"/>
              <a:t> to fill in observational data about these sheep in national parks. </a:t>
            </a:r>
          </a:p>
        </p:txBody>
      </p:sp>
      <p:pic>
        <p:nvPicPr>
          <p:cNvPr id="5" name="Picture 4">
            <a:extLst>
              <a:ext uri="{FF2B5EF4-FFF2-40B4-BE49-F238E27FC236}">
                <a16:creationId xmlns:a16="http://schemas.microsoft.com/office/drawing/2014/main" id="{6C52427E-6B99-2342-B9C3-D71CC8E6B325}"/>
              </a:ext>
            </a:extLst>
          </p:cNvPr>
          <p:cNvPicPr>
            <a:picLocks noChangeAspect="1"/>
          </p:cNvPicPr>
          <p:nvPr/>
        </p:nvPicPr>
        <p:blipFill>
          <a:blip r:embed="rId2"/>
          <a:stretch>
            <a:fillRect/>
          </a:stretch>
        </p:blipFill>
        <p:spPr>
          <a:xfrm>
            <a:off x="1143000" y="2446033"/>
            <a:ext cx="9905999" cy="3365053"/>
          </a:xfrm>
          <a:prstGeom prst="rect">
            <a:avLst/>
          </a:prstGeom>
        </p:spPr>
      </p:pic>
    </p:spTree>
    <p:extLst>
      <p:ext uri="{BB962C8B-B14F-4D97-AF65-F5344CB8AC3E}">
        <p14:creationId xmlns:p14="http://schemas.microsoft.com/office/powerpoint/2010/main" val="38094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97479-AD52-0443-8BFA-602D10B8C2B7}"/>
              </a:ext>
            </a:extLst>
          </p:cNvPr>
          <p:cNvSpPr>
            <a:spLocks noGrp="1"/>
          </p:cNvSpPr>
          <p:nvPr>
            <p:ph idx="1"/>
          </p:nvPr>
        </p:nvSpPr>
        <p:spPr/>
        <p:txBody>
          <a:bodyPr/>
          <a:lstStyle/>
          <a:p>
            <a:pPr marL="0" indent="0" algn="ctr">
              <a:buNone/>
            </a:pPr>
            <a:endParaRPr lang="en-US" dirty="0"/>
          </a:p>
          <a:p>
            <a:pPr marL="0" indent="0" algn="ctr">
              <a:buNone/>
            </a:pPr>
            <a:r>
              <a:rPr lang="en-US" dirty="0"/>
              <a:t>It’s then possible to group the observations by the park that they occurred in, giving us the data needed to make a graph of how many observations of sheep occurred in each park. </a:t>
            </a:r>
          </a:p>
        </p:txBody>
      </p:sp>
      <p:pic>
        <p:nvPicPr>
          <p:cNvPr id="5" name="Picture 4">
            <a:extLst>
              <a:ext uri="{FF2B5EF4-FFF2-40B4-BE49-F238E27FC236}">
                <a16:creationId xmlns:a16="http://schemas.microsoft.com/office/drawing/2014/main" id="{317E4626-9341-4A4B-9A30-F9686D7523EF}"/>
              </a:ext>
            </a:extLst>
          </p:cNvPr>
          <p:cNvPicPr>
            <a:picLocks noChangeAspect="1"/>
          </p:cNvPicPr>
          <p:nvPr/>
        </p:nvPicPr>
        <p:blipFill>
          <a:blip r:embed="rId2"/>
          <a:stretch>
            <a:fillRect/>
          </a:stretch>
        </p:blipFill>
        <p:spPr>
          <a:xfrm>
            <a:off x="2642037" y="404101"/>
            <a:ext cx="6904747" cy="1845386"/>
          </a:xfrm>
          <a:prstGeom prst="rect">
            <a:avLst/>
          </a:prstGeom>
        </p:spPr>
      </p:pic>
      <p:pic>
        <p:nvPicPr>
          <p:cNvPr id="7" name="Picture 6">
            <a:extLst>
              <a:ext uri="{FF2B5EF4-FFF2-40B4-BE49-F238E27FC236}">
                <a16:creationId xmlns:a16="http://schemas.microsoft.com/office/drawing/2014/main" id="{DE06DDF2-5A76-FE44-A29C-63CFD4757522}"/>
              </a:ext>
            </a:extLst>
          </p:cNvPr>
          <p:cNvPicPr>
            <a:picLocks noChangeAspect="1"/>
          </p:cNvPicPr>
          <p:nvPr/>
        </p:nvPicPr>
        <p:blipFill>
          <a:blip r:embed="rId3"/>
          <a:stretch>
            <a:fillRect/>
          </a:stretch>
        </p:blipFill>
        <p:spPr>
          <a:xfrm>
            <a:off x="2989665" y="3806311"/>
            <a:ext cx="6209489" cy="2774320"/>
          </a:xfrm>
          <a:prstGeom prst="rect">
            <a:avLst/>
          </a:prstGeom>
        </p:spPr>
      </p:pic>
    </p:spTree>
    <p:extLst>
      <p:ext uri="{BB962C8B-B14F-4D97-AF65-F5344CB8AC3E}">
        <p14:creationId xmlns:p14="http://schemas.microsoft.com/office/powerpoint/2010/main" val="37652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972FF0-4AFC-6A42-9520-B6DA799EB596}"/>
              </a:ext>
            </a:extLst>
          </p:cNvPr>
          <p:cNvPicPr>
            <a:picLocks noGrp="1" noChangeAspect="1"/>
          </p:cNvPicPr>
          <p:nvPr>
            <p:ph idx="1"/>
          </p:nvPr>
        </p:nvPicPr>
        <p:blipFill>
          <a:blip r:embed="rId2"/>
          <a:stretch>
            <a:fillRect/>
          </a:stretch>
        </p:blipFill>
        <p:spPr>
          <a:xfrm>
            <a:off x="859310" y="1068776"/>
            <a:ext cx="9906000" cy="2654097"/>
          </a:xfrm>
        </p:spPr>
      </p:pic>
      <p:sp>
        <p:nvSpPr>
          <p:cNvPr id="6" name="TextBox 5">
            <a:extLst>
              <a:ext uri="{FF2B5EF4-FFF2-40B4-BE49-F238E27FC236}">
                <a16:creationId xmlns:a16="http://schemas.microsoft.com/office/drawing/2014/main" id="{B9BF655E-DCBA-5C42-AB47-FFF108EAE295}"/>
              </a:ext>
            </a:extLst>
          </p:cNvPr>
          <p:cNvSpPr txBox="1"/>
          <p:nvPr/>
        </p:nvSpPr>
        <p:spPr>
          <a:xfrm>
            <a:off x="729575" y="4219564"/>
            <a:ext cx="10903119" cy="1569660"/>
          </a:xfrm>
          <a:prstGeom prst="rect">
            <a:avLst/>
          </a:prstGeom>
          <a:noFill/>
        </p:spPr>
        <p:txBody>
          <a:bodyPr wrap="square" rtlCol="0">
            <a:spAutoFit/>
          </a:bodyPr>
          <a:lstStyle/>
          <a:p>
            <a:r>
              <a:rPr lang="en-US" sz="2400" dirty="0"/>
              <a:t>To determine the sample size necessary for statistically significant results, minimum detectable effect was calculated based on a 15% prevalence of foot and mouth disease and detectable limit of 5 percentage points. This gave a necessary sample size of 870 sheep. </a:t>
            </a:r>
          </a:p>
        </p:txBody>
      </p:sp>
    </p:spTree>
    <p:extLst>
      <p:ext uri="{BB962C8B-B14F-4D97-AF65-F5344CB8AC3E}">
        <p14:creationId xmlns:p14="http://schemas.microsoft.com/office/powerpoint/2010/main" val="1112891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456</Words>
  <Application>Microsoft Macintosh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Codeacademy intro to data analysis capstone: Biodiversity</vt:lpstr>
      <vt:lpstr>PowerPoint Presentation</vt:lpstr>
      <vt:lpstr>PowerPoint Presentation</vt:lpstr>
      <vt:lpstr>PowerPoint Presentation</vt:lpstr>
      <vt:lpstr>PowerPoint Presentation</vt:lpstr>
      <vt:lpstr>National park sheep observation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Codeacademy intro to data analysis capstone: Biodiversity</dc:title>
  <dc:creator>Faith Rasmussen</dc:creator>
  <cp:lastModifiedBy>Faith Rasmussen</cp:lastModifiedBy>
  <cp:revision>9</cp:revision>
  <cp:lastPrinted>2019-06-10T06:57:07Z</cp:lastPrinted>
  <dcterms:created xsi:type="dcterms:W3CDTF">2019-06-10T05:23:04Z</dcterms:created>
  <dcterms:modified xsi:type="dcterms:W3CDTF">2019-06-10T08:55:08Z</dcterms:modified>
</cp:coreProperties>
</file>