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  <p:sldMasterId id="2147483900" r:id="rId2"/>
    <p:sldMasterId id="2147483799" r:id="rId3"/>
    <p:sldMasterId id="214748391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72" r:id="rId9"/>
    <p:sldId id="265" r:id="rId10"/>
    <p:sldId id="266" r:id="rId11"/>
    <p:sldId id="267" r:id="rId12"/>
    <p:sldId id="262" r:id="rId13"/>
    <p:sldId id="263" r:id="rId14"/>
    <p:sldId id="261" r:id="rId15"/>
    <p:sldId id="264" r:id="rId16"/>
    <p:sldId id="271" r:id="rId17"/>
    <p:sldId id="269" r:id="rId18"/>
    <p:sldId id="270" r:id="rId19"/>
    <p:sldId id="260" r:id="rId20"/>
    <p:sldId id="268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da-DK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185B71"/>
    <a:srgbClr val="32A5C4"/>
    <a:srgbClr val="6F9F17"/>
    <a:srgbClr val="4F81BD"/>
    <a:srgbClr val="EAEFF1"/>
    <a:srgbClr val="606062"/>
    <a:srgbClr val="FFCC99"/>
    <a:srgbClr val="00969E"/>
    <a:srgbClr val="4E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894" autoAdjust="0"/>
  </p:normalViewPr>
  <p:slideViewPr>
    <p:cSldViewPr>
      <p:cViewPr>
        <p:scale>
          <a:sx n="100" d="100"/>
          <a:sy n="100" d="100"/>
        </p:scale>
        <p:origin x="-1950" y="-432"/>
      </p:cViewPr>
      <p:guideLst>
        <p:guide orient="horz" pos="119"/>
        <p:guide orient="horz" pos="4247"/>
        <p:guide orient="horz"/>
        <p:guide orient="horz" pos="1480"/>
        <p:guide pos="2880"/>
        <p:guide pos="295"/>
        <p:guide pos="5644"/>
        <p:guide pos="17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C2FE-BA7B-41D2-B892-E5AC5FCF854B}" type="datetimeFigureOut">
              <a:rPr lang="da-DK" smtClean="0"/>
              <a:pPr/>
              <a:t>27-10-2014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6348-E2F5-4E8C-992E-B3C1A09CFF0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6616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83E1-46E1-47A5-84FB-98D3EDCCF46E}" type="datetimeFigureOut">
              <a:rPr lang="da-DK" smtClean="0"/>
              <a:pPr/>
              <a:t>27-10-2014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E9F3D-A14C-45AC-A493-1976F2830599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62115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Well</a:t>
            </a:r>
            <a:r>
              <a:rPr lang="da-DK" dirty="0" smtClean="0"/>
              <a:t> it </a:t>
            </a:r>
            <a:r>
              <a:rPr lang="da-DK" dirty="0" err="1" smtClean="0"/>
              <a:t>depends</a:t>
            </a:r>
            <a:r>
              <a:rPr lang="da-DK" dirty="0" smtClean="0"/>
              <a:t> on the </a:t>
            </a:r>
            <a:r>
              <a:rPr lang="da-DK" dirty="0" err="1" smtClean="0"/>
              <a:t>call</a:t>
            </a:r>
            <a:r>
              <a:rPr lang="da-DK" dirty="0" smtClean="0"/>
              <a:t> site: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new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)? If so, this is the newly constructed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new 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 call or apply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even hidden inside a bind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If so, this is the explicitly specified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foo.call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obj2 )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function called with a context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otherwise known as an owning or containing object? If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so,this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context object.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obj1.foo()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Otherwise, default the this 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binding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If in strict mode, pick undefined, otherwise pick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 = foo()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524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r>
              <a:rPr lang="da-DK" dirty="0" smtClean="0"/>
              <a:t>: </a:t>
            </a:r>
            <a:r>
              <a:rPr lang="da-DK" dirty="0" err="1" smtClean="0"/>
              <a:t>if</a:t>
            </a:r>
            <a:r>
              <a:rPr lang="da-DK" dirty="0" smtClean="0"/>
              <a:t>, </a:t>
            </a:r>
            <a:r>
              <a:rPr lang="da-DK" dirty="0" err="1" smtClean="0"/>
              <a:t>while</a:t>
            </a:r>
            <a:r>
              <a:rPr lang="da-DK" dirty="0" smtClean="0"/>
              <a:t>,</a:t>
            </a:r>
            <a:r>
              <a:rPr lang="da-DK" baseline="0" dirty="0" smtClean="0"/>
              <a:t> switch, for</a:t>
            </a:r>
          </a:p>
          <a:p>
            <a:r>
              <a:rPr lang="da-DK" baseline="0" dirty="0" smtClean="0"/>
              <a:t>Dynamic: x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later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string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, etc.</a:t>
            </a:r>
          </a:p>
          <a:p>
            <a:r>
              <a:rPr lang="da-DK" baseline="0" dirty="0" err="1" smtClean="0"/>
              <a:t>Functional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Functions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first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bound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curried</a:t>
            </a:r>
            <a:r>
              <a:rPr lang="da-DK" baseline="0" dirty="0" smtClean="0"/>
              <a:t>, etc.</a:t>
            </a:r>
          </a:p>
          <a:p>
            <a:endParaRPr lang="da-DK" baseline="0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714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More on </a:t>
            </a:r>
            <a:r>
              <a:rPr lang="da-DK" dirty="0" err="1" smtClean="0"/>
              <a:t>that</a:t>
            </a:r>
            <a:r>
              <a:rPr lang="da-DK" dirty="0" smtClean="0"/>
              <a:t> in </a:t>
            </a:r>
            <a:r>
              <a:rPr lang="da-DK" dirty="0" err="1" smtClean="0"/>
              <a:t>later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2758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Count + i?</a:t>
            </a:r>
          </a:p>
          <a:p>
            <a:r>
              <a:rPr lang="da-DK" dirty="0" smtClean="0"/>
              <a:t>Console.log(i);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861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Lex1 – is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dirty="0" smtClean="0"/>
              <a:t>?</a:t>
            </a:r>
          </a:p>
          <a:p>
            <a:r>
              <a:rPr lang="da-DK" dirty="0" smtClean="0"/>
              <a:t>Closure1 - &gt; </a:t>
            </a:r>
            <a:r>
              <a:rPr lang="da-DK" dirty="0" err="1" smtClean="0"/>
              <a:t>observed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closure</a:t>
            </a:r>
            <a:endParaRPr lang="da-DK" baseline="0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12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, </a:t>
            </a:r>
            <a:r>
              <a:rPr lang="da-DK" dirty="0" err="1" smtClean="0"/>
              <a:t>see</a:t>
            </a:r>
            <a:r>
              <a:rPr lang="da-DK" dirty="0" smtClean="0"/>
              <a:t> </a:t>
            </a:r>
            <a:r>
              <a:rPr lang="da-DK" dirty="0" err="1" smtClean="0"/>
              <a:t>closure</a:t>
            </a:r>
            <a:r>
              <a:rPr lang="da-DK" baseline="0" dirty="0" smtClean="0"/>
              <a:t> 3</a:t>
            </a:r>
          </a:p>
          <a:p>
            <a:r>
              <a:rPr lang="da-DK" baseline="0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70971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Proto3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439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57260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Show hoisting1,</a:t>
            </a:r>
            <a:r>
              <a:rPr lang="da-DK" baseline="0" dirty="0" smtClean="0"/>
              <a:t> hoisting2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bullet</a:t>
            </a:r>
            <a:r>
              <a:rPr lang="da-DK" baseline="0" dirty="0" smtClean="0"/>
              <a:t>,</a:t>
            </a:r>
          </a:p>
          <a:p>
            <a:r>
              <a:rPr lang="da-DK" baseline="0" dirty="0" err="1" smtClean="0"/>
              <a:t>Then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hoisting</a:t>
            </a:r>
            <a:r>
              <a:rPr lang="da-DK" baseline="0" dirty="0" smtClean="0"/>
              <a:t> 1a, 2a</a:t>
            </a:r>
          </a:p>
          <a:p>
            <a:r>
              <a:rPr lang="da-DK" baseline="0" dirty="0" smtClean="0"/>
              <a:t>The 3a – Note </a:t>
            </a:r>
            <a:r>
              <a:rPr lang="da-DK" baseline="0" dirty="0" err="1" smtClean="0"/>
              <a:t>typeError</a:t>
            </a:r>
            <a:r>
              <a:rPr lang="da-DK" baseline="0" dirty="0" smtClean="0"/>
              <a:t>, not </a:t>
            </a:r>
            <a:r>
              <a:rPr lang="da-DK" baseline="0" dirty="0" err="1" smtClean="0"/>
              <a:t>referenceError</a:t>
            </a:r>
            <a:endParaRPr lang="da-DK" baseline="0" dirty="0" smtClean="0"/>
          </a:p>
          <a:p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declarations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hoisted</a:t>
            </a:r>
            <a:r>
              <a:rPr lang="da-DK" baseline="0" dirty="0" smtClean="0"/>
              <a:t>, but </a:t>
            </a:r>
            <a:r>
              <a:rPr lang="da-DK" baseline="0" dirty="0" err="1" smtClean="0"/>
              <a:t>function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expressions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not!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879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000"/>
            <a:ext cx="9144000" cy="50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90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s- head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583865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1"/>
          </p:nvPr>
        </p:nvSpPr>
        <p:spPr>
          <a:xfrm>
            <a:off x="2611370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12"/>
          </p:nvPr>
        </p:nvSpPr>
        <p:spPr>
          <a:xfrm>
            <a:off x="4671907" y="4500000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6732443" y="4490816"/>
            <a:ext cx="1827692" cy="1368152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7780" indent="-177780">
              <a:buClr>
                <a:srgbClr val="009DDC"/>
              </a:buClr>
              <a:buFont typeface="Wingdings" pitchFamily="2" charset="2"/>
              <a:buChar char="§"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83865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61137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65940" y="17816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443" y="1772816"/>
            <a:ext cx="1827692" cy="2520000"/>
          </a:xfrm>
          <a:prstGeom prst="rect">
            <a:avLst/>
          </a:prstGeom>
        </p:spPr>
        <p:txBody>
          <a:bodyPr lIns="91429" tIns="45715" rIns="91429" bIns="45715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583225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4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2577932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2"/>
          </p:nvPr>
        </p:nvSpPr>
        <p:spPr>
          <a:xfrm>
            <a:off x="4638471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765474" y="1260000"/>
            <a:ext cx="1795097" cy="4318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1200" b="1"/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1200" b="1"/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1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6 pics-3Drotated-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0636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901382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1879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242500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13247" y="2700006"/>
            <a:ext cx="1329503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lang="en-US" sz="1200" dirty="0"/>
            </a:lvl1pPr>
          </a:lstStyle>
          <a:p>
            <a:pPr lvl="0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3865" y="2700006"/>
            <a:ext cx="1329231" cy="1439863"/>
          </a:xfrm>
          <a:prstGeom prst="rect">
            <a:avLst/>
          </a:prstGeom>
          <a:effectLst>
            <a:outerShdw blurRad="76200" dir="18900000" algn="ctr" rotWithShape="0">
              <a:srgbClr val="000000">
                <a:alpha val="20000"/>
              </a:srgbClr>
            </a:outerShdw>
            <a:reflection blurRad="6350" stA="52000" endPos="35000" dir="5400000" sy="-100000" algn="bl" rotWithShape="0"/>
          </a:effectLst>
          <a:scene3d>
            <a:camera prst="perspectiveContrastingLeftFacing"/>
            <a:lightRig rig="threePt" dir="t"/>
          </a:scene3d>
          <a:sp3d>
            <a:bevelT/>
          </a:sp3d>
        </p:spPr>
        <p:txBody>
          <a:bodyPr lIns="91429" tIns="45715" rIns="91429" bIns="45715"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83865" y="4869166"/>
            <a:ext cx="1263162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913247" y="4869166"/>
            <a:ext cx="1148329" cy="35934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42622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547829" y="4869166"/>
            <a:ext cx="1087674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901382" y="4869166"/>
            <a:ext cx="1027247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230760" y="4869166"/>
            <a:ext cx="1148329" cy="360065"/>
          </a:xfrm>
          <a:prstGeom prst="rect">
            <a:avLst/>
          </a:prstGeom>
        </p:spPr>
        <p:txBody>
          <a:bodyPr lIns="0" tIns="45715" rIns="91429" bIns="45715">
            <a:noAutofit/>
          </a:bodyPr>
          <a:lstStyle>
            <a:lvl1pPr marL="0" indent="0">
              <a:buFontTx/>
              <a:buNone/>
              <a:defRPr sz="1400" b="0"/>
            </a:lvl1pPr>
            <a:lvl2pPr>
              <a:defRPr sz="1500" b="1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20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771407" y="1916832"/>
            <a:ext cx="3788308" cy="40324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  <a:alpha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txBody>
          <a:bodyPr lIns="91429" tIns="45715" rIns="91429" bIns="45715"/>
          <a:lstStyle/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add picture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29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olum vide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8554" y="720000"/>
            <a:ext cx="6646892" cy="54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895446" y="1340768"/>
            <a:ext cx="797627" cy="4392488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895449" y="1340768"/>
            <a:ext cx="1063503" cy="2088232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sz="800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028845" y="720006"/>
            <a:ext cx="930519" cy="1657351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299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-213762" y="4860000"/>
            <a:ext cx="4785762" cy="130530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719918" tIns="179980" rIns="179980" bIns="179980">
            <a:noAutofit/>
          </a:bodyPr>
          <a:lstStyle>
            <a:lvl1pPr marL="0" indent="0">
              <a:buNone/>
              <a:defRPr sz="23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45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and su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2150"/>
            <a:ext cx="9144000" cy="56165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70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stematic Corp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1" y="2289178"/>
            <a:ext cx="7833946" cy="2279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6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neslide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endParaRPr lang="da-DK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85813" y="284163"/>
            <a:ext cx="7929562" cy="787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endParaRPr lang="da-DK" sz="1900" dirty="0"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428625" y="1712259"/>
            <a:ext cx="8715375" cy="4013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20000" y="571480"/>
            <a:ext cx="6765529" cy="646331"/>
          </a:xfrm>
          <a:prstGeom prst="rect">
            <a:avLst/>
          </a:prstGeom>
        </p:spPr>
        <p:txBody>
          <a:bodyPr>
            <a:spAutoFit/>
          </a:bodyPr>
          <a:lstStyle>
            <a:lvl1pPr algn="l">
              <a:defRPr sz="3600" b="0" spc="-150">
                <a:latin typeface="Verdana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54763215"/>
      </p:ext>
    </p:extLst>
  </p:cSld>
  <p:clrMapOvr>
    <a:masterClrMapping/>
  </p:clrMapOvr>
  <p:transition spd="med" advClick="0"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3200" y="1844674"/>
            <a:ext cx="8221133" cy="4392637"/>
          </a:xfrm>
          <a:prstGeom prst="rect">
            <a:avLst/>
          </a:prstGeom>
        </p:spPr>
        <p:txBody>
          <a:bodyPr lIns="90000" tIns="46800" rIns="90000" bIns="46800"/>
          <a:lstStyle>
            <a:lvl1pPr marL="342861" indent="-342861">
              <a:buClr>
                <a:srgbClr val="009DDC"/>
              </a:buClr>
              <a:buFont typeface="Wingdings" pitchFamily="2" charset="2"/>
              <a:buChar char="§"/>
              <a:defRPr sz="2600">
                <a:latin typeface="Verdana" pitchFamily="34" charset="0"/>
              </a:defRPr>
            </a:lvl1pPr>
            <a:lvl2pPr marL="742866" indent="-285717">
              <a:buClr>
                <a:srgbClr val="009DDC"/>
              </a:buClr>
              <a:buFont typeface="Wingdings" pitchFamily="2" charset="2"/>
              <a:buChar char="§"/>
              <a:defRPr sz="2400">
                <a:latin typeface="Verdana" pitchFamily="34" charset="0"/>
              </a:defRPr>
            </a:lvl2pPr>
            <a:lvl3pPr marL="1142870" indent="-228574">
              <a:buClr>
                <a:srgbClr val="009DDC"/>
              </a:buClr>
              <a:buFont typeface="Wingdings" pitchFamily="2" charset="2"/>
              <a:buChar char="§"/>
              <a:defRPr sz="2000">
                <a:latin typeface="Verdana" pitchFamily="34" charset="0"/>
              </a:defRPr>
            </a:lvl3pPr>
            <a:lvl4pPr marL="1600017" indent="-228574">
              <a:buClr>
                <a:srgbClr val="009DDC"/>
              </a:buClr>
              <a:buFont typeface="Wingdings" pitchFamily="2" charset="2"/>
              <a:buChar char="§"/>
              <a:defRPr sz="1600">
                <a:latin typeface="Verdana" pitchFamily="34" charset="0"/>
              </a:defRPr>
            </a:lvl4pPr>
            <a:lvl5pPr marL="2057166" indent="-228574">
              <a:buClr>
                <a:srgbClr val="009DDC"/>
              </a:buClr>
              <a:buFont typeface="Wingdings" pitchFamily="2" charset="2"/>
              <a:buChar char="§"/>
              <a:defRPr sz="1400" b="0"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4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83865" y="1080000"/>
            <a:ext cx="6646892" cy="10795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 err="1" smtClean="0"/>
              <a:t>Defence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8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Intro-slide-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692155"/>
            <a:ext cx="9144000" cy="51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582627" y="6597352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se_logo_corpblue_cmyk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5" name="Picture 4" descr="sse_tag_line_corpblue_rgb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7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689711"/>
            <a:ext cx="2160000" cy="87255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216" y="4503182"/>
            <a:ext cx="2315591" cy="17202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46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59183"/>
            <a:ext cx="2160000" cy="871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vider Def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Placeholder 3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00"/>
            <a:ext cx="9144000" cy="5094000"/>
          </a:xfrm>
          <a:prstGeom prst="rect">
            <a:avLst/>
          </a:prstGeom>
          <a:effectLst/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00" y="4588443"/>
            <a:ext cx="1511456" cy="10580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8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583223" y="5949280"/>
            <a:ext cx="7977554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9DDC"/>
              </a:buClr>
              <a:buFont typeface="Wingdings" pitchFamily="2" charset="2"/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583225" y="6309320"/>
            <a:ext cx="4654062" cy="216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917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Graphic-t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034316" y="1340768"/>
            <a:ext cx="1861130" cy="1196832"/>
          </a:xfrm>
          <a:prstGeom prst="wedgeRectCallout">
            <a:avLst/>
          </a:prstGeom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34316" y="4392408"/>
            <a:ext cx="1861130" cy="1196832"/>
          </a:xfrm>
          <a:prstGeom prst="wedgeRectCallout">
            <a:avLst/>
          </a:prstGeom>
          <a:gradFill flip="none" rotWithShape="1">
            <a:gsLst>
              <a:gs pos="0">
                <a:srgbClr val="009DDC">
                  <a:shade val="30000"/>
                  <a:satMod val="115000"/>
                </a:srgbClr>
              </a:gs>
              <a:gs pos="50000">
                <a:srgbClr val="009DDC">
                  <a:shade val="67500"/>
                  <a:satMod val="115000"/>
                </a:srgbClr>
              </a:gs>
              <a:gs pos="100000">
                <a:srgbClr val="009D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34316" y="2866588"/>
            <a:ext cx="1861130" cy="1196832"/>
          </a:xfrm>
          <a:prstGeom prst="wedgeRectCallout">
            <a:avLst/>
          </a:prstGeom>
          <a:solidFill>
            <a:srgbClr val="009DDC"/>
          </a:solidFill>
          <a:ln>
            <a:solidFill>
              <a:srgbClr val="009DD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179980" tIns="179980" rIns="179980" bIns="179980">
            <a:noAutofit/>
          </a:bodyPr>
          <a:lstStyle>
            <a:lvl1pPr marL="0" indent="0">
              <a:buNone/>
              <a:defRPr sz="14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8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83200" y="2276873"/>
            <a:ext cx="3988800" cy="3709808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 sub-1 wide 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276873"/>
            <a:ext cx="8028458" cy="3777283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 marL="171431" indent="-171431">
              <a:spcBef>
                <a:spcPts val="12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2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00" y="2556000"/>
            <a:ext cx="3855198" cy="3456000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4941" y="2556007"/>
            <a:ext cx="3855197" cy="3456383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spcBef>
                <a:spcPts val="600"/>
              </a:spcBef>
              <a:buClr>
                <a:srgbClr val="009DDC"/>
              </a:buClr>
              <a:buFont typeface="Wingdings" pitchFamily="2" charset="2"/>
              <a:buChar char="§"/>
              <a:defRPr sz="1400" i="0"/>
            </a:lvl1pPr>
            <a:lvl2pPr>
              <a:defRPr sz="1200" i="0"/>
            </a:lvl2pPr>
            <a:lvl3pPr>
              <a:defRPr sz="1200" i="0"/>
            </a:lvl3pPr>
            <a:lvl4pPr>
              <a:defRPr sz="1200" i="0"/>
            </a:lvl4pPr>
            <a:lvl5pPr>
              <a:defRPr sz="1200" b="0" i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3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267437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3434885" y="2700005"/>
            <a:ext cx="2599435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233726" y="2700005"/>
            <a:ext cx="2658757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4 t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 userDrawn="1"/>
        </p:nvSpPr>
        <p:spPr>
          <a:xfrm>
            <a:off x="228576" y="171432"/>
            <a:ext cx="1587020" cy="633416"/>
          </a:xfrm>
          <a:prstGeom prst="rect">
            <a:avLst/>
          </a:prstGeom>
        </p:spPr>
        <p:txBody>
          <a:bodyPr vert="horz" wrap="square" lIns="91429" tIns="45715" rIns="91429" bIns="45715" rtlCol="0">
            <a:normAutofit/>
          </a:bodyPr>
          <a:lstStyle/>
          <a:p>
            <a:pPr marL="342861" marR="0" indent="-342861" algn="l" defTabSz="91429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da-DK" sz="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568246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2637254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706265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775270" y="2700005"/>
            <a:ext cx="1921120" cy="3286675"/>
          </a:xfrm>
          <a:prstGeom prst="rect">
            <a:avLst/>
          </a:prstGeom>
        </p:spPr>
        <p:txBody>
          <a:bodyPr lIns="91429" tIns="45715" rIns="91429" bIns="45715">
            <a:noAutofit/>
          </a:bodyPr>
          <a:lstStyle>
            <a:lvl1pPr marL="171431" indent="-171431">
              <a:buClr>
                <a:srgbClr val="009DDC"/>
              </a:buClr>
              <a:buSzPct val="113000"/>
              <a:buFont typeface="Wingdings" pitchFamily="2" charset="2"/>
              <a:buChar char="§"/>
              <a:defRPr sz="1400"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83223" y="1340768"/>
            <a:ext cx="5317881" cy="36036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59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98873"/>
            <a:ext cx="1402589" cy="280075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83200" y="720000"/>
            <a:ext cx="8229600" cy="47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93710" y="198872"/>
            <a:ext cx="3194314" cy="28007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1400" b="1" dirty="0" smtClean="0">
                <a:solidFill>
                  <a:schemeClr val="accent5">
                    <a:lumMod val="75000"/>
                  </a:schemeClr>
                </a:solidFill>
              </a:rPr>
              <a:t>JavaScript</a:t>
            </a:r>
            <a:r>
              <a:rPr lang="da-DK" sz="1400" b="1" baseline="0" dirty="0" smtClean="0">
                <a:solidFill>
                  <a:schemeClr val="accent5">
                    <a:lumMod val="75000"/>
                  </a:schemeClr>
                </a:solidFill>
              </a:rPr>
              <a:t> Fundamentals</a:t>
            </a:r>
            <a:endParaRPr lang="da-DK" sz="1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Image result for 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60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17" r:id="rId2"/>
    <p:sldLayoutId id="2147483918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3200" b="0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Clr>
          <a:srgbClr val="009DDC"/>
        </a:buClr>
        <a:buFont typeface="Wingdings" pitchFamily="2" charset="2"/>
        <a:buChar char="§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576880" y="-387424"/>
            <a:ext cx="864096" cy="186144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da-DK" sz="800" b="1" strike="noStrike" spc="0" dirty="0" smtClean="0"/>
              <a:t>DEFENCE</a:t>
            </a:r>
            <a:endParaRPr lang="en-US" sz="800" b="1" strike="noStrike" spc="0" dirty="0" smtClean="0"/>
          </a:p>
        </p:txBody>
      </p:sp>
      <p:pic>
        <p:nvPicPr>
          <p:cNvPr id="18" name="Picture 17" descr="sse_logo_corpblue_cmyk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9" name="Picture 18" descr="sse_tag_line_corpblue_rgb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" y="0"/>
            <a:ext cx="844062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5716" y="2489039"/>
            <a:ext cx="11879719" cy="2408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34" y="2489039"/>
            <a:ext cx="2232477" cy="24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0"/>
            <a:ext cx="1402590" cy="303414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1593186" y="3284984"/>
            <a:ext cx="6348081" cy="3981472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endParaRPr lang="da-DK" sz="800" dirty="0"/>
          </a:p>
        </p:txBody>
      </p:sp>
      <p:pic>
        <p:nvPicPr>
          <p:cNvPr id="11" name="Picture 10" descr="sse_logo_corpblue_cmyk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14" name="Picture 13" descr="sse_tag_line_corpblue_rgb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6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08" r:id="rId2"/>
    <p:sldLayoutId id="214748382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 rot="-5400000">
            <a:off x="-218294" y="6485530"/>
            <a:ext cx="576066" cy="18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lIns="91429" tIns="45715" rIns="91429" bIns="45715">
            <a:spAutoFit/>
          </a:bodyPr>
          <a:lstStyle/>
          <a:p>
            <a:pPr algn="ctr">
              <a:spcBef>
                <a:spcPct val="20000"/>
              </a:spcBef>
              <a:buClr>
                <a:srgbClr val="009DDC"/>
              </a:buClr>
              <a:buFont typeface="Wingdings" pitchFamily="2" charset="2"/>
              <a:buNone/>
            </a:pPr>
            <a:r>
              <a:rPr lang="da-DK" sz="60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page</a:t>
            </a:r>
            <a:r>
              <a:rPr lang="da-DK" sz="600" baseline="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9685974C-054A-4A62-80E4-BE1C81D2DBED}" type="slidenum">
              <a:rPr lang="da-DK" sz="60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algn="ctr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None/>
              </a:pPr>
              <a:t>‹#›</a:t>
            </a:fld>
            <a:endParaRPr lang="da-DK" sz="600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1" name="Picture 20" descr="sse_logo_corpblue_cmyk.eps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9721" y="6481312"/>
            <a:ext cx="1329231" cy="193103"/>
          </a:xfrm>
          <a:prstGeom prst="rect">
            <a:avLst/>
          </a:prstGeom>
        </p:spPr>
      </p:pic>
      <p:pic>
        <p:nvPicPr>
          <p:cNvPr id="22" name="Picture 21" descr="sse_tag_line_corpblue_rgb.eps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12671" y="188648"/>
            <a:ext cx="1336438" cy="913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6" y="187204"/>
            <a:ext cx="1402590" cy="303414"/>
          </a:xfrm>
          <a:prstGeom prst="rect">
            <a:avLst/>
          </a:prstGeom>
        </p:spPr>
      </p:pic>
      <p:sp>
        <p:nvSpPr>
          <p:cNvPr id="13" name="Text Box 41"/>
          <p:cNvSpPr txBox="1">
            <a:spLocks noChangeArrowheads="1"/>
          </p:cNvSpPr>
          <p:nvPr/>
        </p:nvSpPr>
        <p:spPr bwMode="auto">
          <a:xfrm rot="16200000">
            <a:off x="-1252232" y="4892539"/>
            <a:ext cx="2664298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SSE/XXXXX/YYY/ZZZZ 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da-DK" sz="500" kern="1200" dirty="0" smtClean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Revision: xx.xx </a:t>
            </a:r>
            <a:r>
              <a:rPr lang="da-DK" sz="5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+mn-lt"/>
                <a:ea typeface="+mn-ea"/>
                <a:cs typeface="+mn-cs"/>
              </a:rPr>
              <a:t>$</a:t>
            </a:r>
            <a:endParaRPr lang="en-GB" sz="5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1920" y="6620554"/>
            <a:ext cx="143482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700" b="0" dirty="0" smtClean="0">
                <a:solidFill>
                  <a:schemeClr val="bg1">
                    <a:lumMod val="65000"/>
                  </a:schemeClr>
                </a:solidFill>
              </a:rPr>
              <a:t>COMMERCIAL IN CONFIDENCE</a:t>
            </a:r>
            <a:endParaRPr lang="en-GB" sz="7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296" rtl="0" eaLnBrk="1" latinLnBrk="0" hangingPunct="1">
        <a:lnSpc>
          <a:spcPct val="100000"/>
        </a:lnSpc>
        <a:spcBef>
          <a:spcPct val="0"/>
        </a:spcBef>
        <a:buNone/>
        <a:defRPr sz="5400" b="1" kern="1200" spc="-15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866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017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heritance_(programming)" TargetMode="External"/><Relationship Id="rId7" Type="http://schemas.openxmlformats.org/officeDocument/2006/relationships/hyperlink" Target="http://en.wikipedia.org/wiki/Delegation_(programming)" TargetMode="External"/><Relationship Id="rId2" Type="http://schemas.openxmlformats.org/officeDocument/2006/relationships/hyperlink" Target="http://en.wikipedia.org/wiki/Object-orient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rototype" TargetMode="External"/><Relationship Id="rId5" Type="http://schemas.openxmlformats.org/officeDocument/2006/relationships/hyperlink" Target="http://en.wikipedia.org/wiki/Object_(programming)" TargetMode="External"/><Relationship Id="rId4" Type="http://schemas.openxmlformats.org/officeDocument/2006/relationships/hyperlink" Target="http://en.wikipedia.org/wiki/Cloning_(programming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wars.com/kata/anonymous-returns" TargetMode="External"/><Relationship Id="rId3" Type="http://schemas.openxmlformats.org/officeDocument/2006/relationships/hyperlink" Target="http://www.codewars.com/kata/even-or-odd" TargetMode="External"/><Relationship Id="rId7" Type="http://schemas.openxmlformats.org/officeDocument/2006/relationships/hyperlink" Target="http://www.codewars.com/kata/shifty-closures" TargetMode="External"/><Relationship Id="rId2" Type="http://schemas.openxmlformats.org/officeDocument/2006/relationships/hyperlink" Target="http://www.codewars.com/kata/basic-training-add-item-to-an-arra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dewars.com/kata/max-headroom-and-javascript-style" TargetMode="External"/><Relationship Id="rId5" Type="http://schemas.openxmlformats.org/officeDocument/2006/relationships/hyperlink" Target="http://www.codewars.com/kata/a-function-within-a-function" TargetMode="External"/><Relationship Id="rId10" Type="http://schemas.openxmlformats.org/officeDocument/2006/relationships/hyperlink" Target="http://jhusain.github.io/learnrx/" TargetMode="External"/><Relationship Id="rId4" Type="http://schemas.openxmlformats.org/officeDocument/2006/relationships/hyperlink" Target="http://www.codewars.com/kata/are-you-playing-banjo" TargetMode="External"/><Relationship Id="rId9" Type="http://schemas.openxmlformats.org/officeDocument/2006/relationships/hyperlink" Target="http://www.codewars.com/kata/uniquepush-no-dup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JavaScript" TargetMode="External"/><Relationship Id="rId3" Type="http://schemas.openxmlformats.org/officeDocument/2006/relationships/hyperlink" Target="http://en.wikipedia.org/wiki/Scripting_language" TargetMode="External"/><Relationship Id="rId7" Type="http://schemas.openxmlformats.org/officeDocument/2006/relationships/hyperlink" Target="http://en.wikipedia.org/wiki/Object-oriented_programming" TargetMode="External"/><Relationship Id="rId2" Type="http://schemas.openxmlformats.org/officeDocument/2006/relationships/hyperlink" Target="http://en.wikipedia.org/wiki/Prototype-bas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ulti-paradigm" TargetMode="External"/><Relationship Id="rId5" Type="http://schemas.openxmlformats.org/officeDocument/2006/relationships/hyperlink" Target="http://en.wikipedia.org/wiki/First-class_functions" TargetMode="External"/><Relationship Id="rId10" Type="http://schemas.openxmlformats.org/officeDocument/2006/relationships/hyperlink" Target="http://en.wikipedia.org/wiki/Functional_programming" TargetMode="External"/><Relationship Id="rId4" Type="http://schemas.openxmlformats.org/officeDocument/2006/relationships/hyperlink" Target="http://en.wikipedia.org/wiki/Dynamic_language" TargetMode="External"/><Relationship Id="rId9" Type="http://schemas.openxmlformats.org/officeDocument/2006/relationships/hyperlink" Target="http://en.wikipedia.org/wiki/Imperative_programm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eVpVHGiELf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JavaScript Fundamentals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By Rasmus Vestergaard Hansen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loop () {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var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console.log(i);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Some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other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logic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taking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up a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lot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of lines	</a:t>
            </a:r>
          </a:p>
          <a:p>
            <a:pPr marL="0" indent="0">
              <a:buNone/>
            </a:pPr>
            <a:endParaRPr lang="da-DK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for(var i=0; i&lt;100; i++) {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++;	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da-DK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+ i;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loop(); // </a:t>
            </a:r>
            <a:r>
              <a:rPr lang="da-DK" sz="18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= ?</a:t>
            </a:r>
            <a:endParaRPr lang="da-DK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 - </a:t>
            </a:r>
            <a:r>
              <a:rPr lang="da-DK" dirty="0" err="1" smtClean="0"/>
              <a:t>Function</a:t>
            </a:r>
            <a:r>
              <a:rPr lang="da-DK" dirty="0" smtClean="0"/>
              <a:t>, not </a:t>
            </a:r>
            <a:r>
              <a:rPr lang="da-DK" dirty="0" err="1" smtClean="0"/>
              <a:t>block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r>
              <a:rPr lang="da-DK" dirty="0" smtClean="0"/>
              <a:t>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5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Closure </a:t>
            </a:r>
            <a:r>
              <a:rPr lang="en-US" dirty="0"/>
              <a:t>is when a function is able to remember and access its lexical scope even when that function is executing outside its lexical scope</a:t>
            </a:r>
            <a:r>
              <a:rPr lang="en-US" dirty="0" smtClean="0"/>
              <a:t>.”</a:t>
            </a:r>
            <a:endParaRPr lang="da-DK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Closures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9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Immediately</a:t>
            </a:r>
            <a:r>
              <a:rPr lang="da-DK" dirty="0" smtClean="0"/>
              <a:t> </a:t>
            </a:r>
            <a:r>
              <a:rPr lang="da-DK" dirty="0" err="1" smtClean="0"/>
              <a:t>Invoked</a:t>
            </a:r>
            <a:r>
              <a:rPr lang="da-DK" dirty="0" smtClean="0"/>
              <a:t> </a:t>
            </a:r>
            <a:r>
              <a:rPr lang="da-DK" dirty="0" err="1" smtClean="0"/>
              <a:t>Function</a:t>
            </a:r>
            <a:r>
              <a:rPr lang="da-DK" dirty="0" smtClean="0"/>
              <a:t> Expressions</a:t>
            </a:r>
          </a:p>
          <a:p>
            <a:r>
              <a:rPr lang="da-DK" dirty="0" err="1" smtClean="0"/>
              <a:t>Modules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02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dirty="0" smtClean="0"/>
              <a:t>”</a:t>
            </a:r>
            <a:r>
              <a:rPr lang="en-US" sz="2000" b="1" dirty="0" smtClean="0"/>
              <a:t>Prototype-based </a:t>
            </a:r>
            <a:r>
              <a:rPr lang="en-US" sz="2000" b="1" dirty="0"/>
              <a:t>programming</a:t>
            </a:r>
            <a:r>
              <a:rPr lang="en-US" sz="2000" dirty="0"/>
              <a:t> is a style of </a:t>
            </a:r>
            <a:r>
              <a:rPr lang="en-US" sz="2000" dirty="0">
                <a:hlinkClick r:id="rId2" tooltip="Object-oriented programming"/>
              </a:rPr>
              <a:t>object-oriented programming</a:t>
            </a:r>
            <a:r>
              <a:rPr lang="en-US" sz="2000" dirty="0"/>
              <a:t> in which </a:t>
            </a:r>
            <a:r>
              <a:rPr lang="en-US" sz="2000" dirty="0" err="1"/>
              <a:t>behaviour</a:t>
            </a:r>
            <a:r>
              <a:rPr lang="en-US" sz="2000" dirty="0"/>
              <a:t> reuse (known as </a:t>
            </a:r>
            <a:r>
              <a:rPr lang="en-US" sz="2000" dirty="0">
                <a:hlinkClick r:id="rId3" tooltip="Inheritance (programming)"/>
              </a:rPr>
              <a:t>inheritance</a:t>
            </a:r>
            <a:r>
              <a:rPr lang="en-US" sz="2000" dirty="0"/>
              <a:t>) is performed via a process of </a:t>
            </a:r>
            <a:r>
              <a:rPr lang="en-US" sz="2000" dirty="0">
                <a:hlinkClick r:id="rId4" tooltip="Cloning (programming)"/>
              </a:rPr>
              <a:t>cloning</a:t>
            </a:r>
            <a:r>
              <a:rPr lang="en-US" sz="2000" dirty="0"/>
              <a:t> existing </a:t>
            </a:r>
            <a:r>
              <a:rPr lang="en-US" sz="2000" dirty="0">
                <a:hlinkClick r:id="rId5" tooltip="Object (programming)"/>
              </a:rPr>
              <a:t>objects</a:t>
            </a:r>
            <a:r>
              <a:rPr lang="en-US" sz="2000" dirty="0"/>
              <a:t> that serve as </a:t>
            </a:r>
            <a:r>
              <a:rPr lang="en-US" sz="2000" dirty="0">
                <a:hlinkClick r:id="rId6" tooltip="Prototype"/>
              </a:rPr>
              <a:t>prototypes</a:t>
            </a:r>
            <a:r>
              <a:rPr lang="en-US" sz="2000" dirty="0"/>
              <a:t>. This model can also be known as </a:t>
            </a:r>
            <a:r>
              <a:rPr lang="en-US" sz="2000" i="1" dirty="0"/>
              <a:t>prototypal</a:t>
            </a:r>
            <a:r>
              <a:rPr lang="en-US" sz="2000" dirty="0"/>
              <a:t>, </a:t>
            </a:r>
            <a:r>
              <a:rPr lang="en-US" sz="2000" i="1" dirty="0"/>
              <a:t>prototype-oriented,</a:t>
            </a:r>
            <a:r>
              <a:rPr lang="en-US" sz="2000" dirty="0"/>
              <a:t> </a:t>
            </a:r>
            <a:r>
              <a:rPr lang="en-US" sz="2000" i="1" dirty="0"/>
              <a:t>classless</a:t>
            </a:r>
            <a:r>
              <a:rPr lang="en-US" sz="2000" dirty="0"/>
              <a:t>, or </a:t>
            </a:r>
            <a:r>
              <a:rPr lang="en-US" sz="2000" i="1" dirty="0"/>
              <a:t>instance-based</a:t>
            </a:r>
            <a:r>
              <a:rPr lang="en-US" sz="2000" dirty="0"/>
              <a:t> programming. </a:t>
            </a:r>
            <a:r>
              <a:rPr lang="en-US" sz="2000" dirty="0">
                <a:hlinkClick r:id="rId7" tooltip="Delegation (programming)"/>
              </a:rPr>
              <a:t>Delegation</a:t>
            </a:r>
            <a:r>
              <a:rPr lang="en-US" sz="2000" dirty="0"/>
              <a:t> is the language feature that supports prototype-based programming</a:t>
            </a:r>
            <a:r>
              <a:rPr lang="en-US" sz="2000" dirty="0" smtClean="0"/>
              <a:t>.”</a:t>
            </a:r>
            <a:endParaRPr lang="da-DK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003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</a:t>
            </a:r>
          </a:p>
          <a:p>
            <a:pPr marL="0" indent="0">
              <a:buNone/>
            </a:pPr>
            <a:r>
              <a:rPr lang="da-DK" dirty="0" smtClean="0"/>
              <a:t>of standard</a:t>
            </a:r>
          </a:p>
          <a:p>
            <a:pPr marL="0" indent="0">
              <a:buNone/>
            </a:pPr>
            <a:r>
              <a:rPr lang="da-DK" dirty="0" err="1"/>
              <a:t>p</a:t>
            </a:r>
            <a:r>
              <a:rPr lang="da-DK" dirty="0" err="1" smtClean="0"/>
              <a:t>rototypal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err="1" smtClean="0"/>
              <a:t>Prototypal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Prototypes</a:t>
            </a:r>
            <a:endParaRPr lang="da-DK" dirty="0"/>
          </a:p>
        </p:txBody>
      </p:sp>
      <p:pic>
        <p:nvPicPr>
          <p:cNvPr id="3076" name="Picture 4" descr="https://raw.githubusercontent.com/getify/You-Dont-Know-JS/master/this%20&amp;%20object%20prototypes/fig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20688"/>
            <a:ext cx="6276975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Mental model for</a:t>
            </a:r>
            <a:br>
              <a:rPr lang="da-DK" dirty="0" smtClean="0"/>
            </a:br>
            <a:r>
              <a:rPr lang="da-DK" dirty="0" smtClean="0"/>
              <a:t>OLOO </a:t>
            </a:r>
            <a:r>
              <a:rPr lang="da-DK" dirty="0" err="1" smtClean="0"/>
              <a:t>style</a:t>
            </a:r>
            <a:r>
              <a:rPr lang="da-DK" dirty="0" smtClean="0"/>
              <a:t> delegation</a:t>
            </a:r>
          </a:p>
          <a:p>
            <a:pPr marL="0" indent="0">
              <a:buNone/>
            </a:pP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”Objects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Linked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da-DK" sz="1600" i="1" dirty="0" err="1" smtClean="0">
                <a:solidFill>
                  <a:schemeClr val="bg1">
                    <a:lumMod val="65000"/>
                  </a:schemeClr>
                </a:solidFill>
              </a:rPr>
              <a:t>Other</a:t>
            </a:r>
            <a:r>
              <a:rPr lang="da-DK" sz="1600" i="1" dirty="0" smtClean="0">
                <a:solidFill>
                  <a:schemeClr val="bg1">
                    <a:lumMod val="65000"/>
                  </a:schemeClr>
                </a:solidFill>
              </a:rPr>
              <a:t> Objects”</a:t>
            </a:r>
            <a:endParaRPr lang="da-DK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/>
              <a:t>OLOO Delegation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098" name="Picture 2" descr="https://raw.githubusercontent.com/getify/You-Dont-Know-JS/master/this%20&amp;%20object%20prototypes/fig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0688"/>
            <a:ext cx="49530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r>
              <a:rPr lang="da-DK" dirty="0" smtClean="0"/>
              <a:t> of </a:t>
            </a:r>
            <a:r>
              <a:rPr lang="da-DK" dirty="0" err="1" smtClean="0"/>
              <a:t>functions</a:t>
            </a:r>
            <a:r>
              <a:rPr lang="da-DK" dirty="0" smtClean="0"/>
              <a:t> and </a:t>
            </a:r>
            <a:r>
              <a:rPr lang="da-DK" dirty="0" err="1" smtClean="0"/>
              <a:t>vars</a:t>
            </a:r>
            <a:endParaRPr lang="da-DK" dirty="0" smtClean="0"/>
          </a:p>
          <a:p>
            <a:r>
              <a:rPr lang="da-DK" dirty="0" err="1" smtClean="0"/>
              <a:t>Coercion</a:t>
            </a:r>
            <a:endParaRPr lang="da-DK" dirty="0" smtClean="0"/>
          </a:p>
          <a:p>
            <a:r>
              <a:rPr lang="da-DK" dirty="0" err="1" smtClean="0"/>
              <a:t>Truthy</a:t>
            </a:r>
            <a:r>
              <a:rPr lang="da-DK" dirty="0" smtClean="0"/>
              <a:t> and </a:t>
            </a:r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/>
              <a:t>- Or </a:t>
            </a:r>
            <a:r>
              <a:rPr lang="da-DK" dirty="0" err="1" smtClean="0"/>
              <a:t>common</a:t>
            </a:r>
            <a:r>
              <a:rPr lang="da-DK" dirty="0" smtClean="0"/>
              <a:t> </a:t>
            </a:r>
            <a:r>
              <a:rPr lang="da-DK" dirty="0" err="1" smtClean="0"/>
              <a:t>misunderstandings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76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Compiler processes variable and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endParaRPr lang="da-DK" dirty="0" smtClean="0"/>
          </a:p>
          <a:p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declarations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hoisted</a:t>
            </a:r>
            <a:r>
              <a:rPr lang="da-DK" dirty="0" smtClean="0"/>
              <a:t> – </a:t>
            </a:r>
            <a:r>
              <a:rPr lang="da-DK" dirty="0" err="1" smtClean="0"/>
              <a:t>function</a:t>
            </a:r>
            <a:r>
              <a:rPr lang="da-DK" dirty="0" smtClean="0"/>
              <a:t> </a:t>
            </a:r>
            <a:r>
              <a:rPr lang="da-DK" dirty="0" err="1" smtClean="0"/>
              <a:t>expressions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not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Hoisting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60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Values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implicitly</a:t>
            </a:r>
            <a:r>
              <a:rPr lang="da-DK" dirty="0" smtClean="0"/>
              <a:t> or </a:t>
            </a:r>
            <a:r>
              <a:rPr lang="da-DK" dirty="0" err="1" smtClean="0"/>
              <a:t>explicitly</a:t>
            </a:r>
            <a:r>
              <a:rPr lang="da-DK" dirty="0" smtClean="0"/>
              <a:t> </a:t>
            </a:r>
            <a:r>
              <a:rPr lang="da-DK" dirty="0" err="1" smtClean="0"/>
              <a:t>coerced</a:t>
            </a:r>
            <a:r>
              <a:rPr lang="da-DK" dirty="0" smtClean="0"/>
              <a:t> to </a:t>
            </a:r>
            <a:r>
              <a:rPr lang="da-DK" dirty="0" err="1" smtClean="0"/>
              <a:t>other</a:t>
            </a:r>
            <a:r>
              <a:rPr lang="da-DK" dirty="0" smtClean="0"/>
              <a:t> types</a:t>
            </a:r>
          </a:p>
          <a:p>
            <a:r>
              <a:rPr lang="da-DK" dirty="0" smtClean="0"/>
              <a:t>== </a:t>
            </a:r>
            <a:r>
              <a:rPr lang="da-DK" dirty="0" err="1" smtClean="0"/>
              <a:t>vs</a:t>
            </a:r>
            <a:r>
              <a:rPr lang="da-DK" dirty="0" smtClean="0"/>
              <a:t> ===</a:t>
            </a:r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Coercion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93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All of JavaScript's values can be divided into two </a:t>
            </a:r>
            <a:r>
              <a:rPr lang="en-US" sz="2000" dirty="0" smtClean="0"/>
              <a:t>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V</a:t>
            </a:r>
            <a:r>
              <a:rPr lang="en-US" sz="2000" dirty="0" smtClean="0"/>
              <a:t>alues </a:t>
            </a:r>
            <a:r>
              <a:rPr lang="en-US" sz="2000" dirty="0"/>
              <a:t>that will become false if coerced to </a:t>
            </a:r>
            <a:r>
              <a:rPr lang="en-US" sz="2000" dirty="0" err="1" smtClean="0"/>
              <a:t>boolean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</a:t>
            </a:r>
            <a:r>
              <a:rPr lang="en-US" sz="2000" dirty="0" smtClean="0"/>
              <a:t>verything </a:t>
            </a:r>
            <a:r>
              <a:rPr lang="en-US" sz="2000" dirty="0"/>
              <a:t>else (which will obviously become true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Falsy</a:t>
            </a:r>
            <a:r>
              <a:rPr lang="en-US" sz="2000" dirty="0" smtClean="0"/>
              <a:t> values:</a:t>
            </a:r>
          </a:p>
          <a:p>
            <a:r>
              <a:rPr lang="en-US" sz="2000" dirty="0" smtClean="0"/>
              <a:t>undefined</a:t>
            </a:r>
            <a:endParaRPr lang="en-US" sz="2000" dirty="0"/>
          </a:p>
          <a:p>
            <a:r>
              <a:rPr lang="en-US" sz="2000" dirty="0"/>
              <a:t>null</a:t>
            </a:r>
          </a:p>
          <a:p>
            <a:r>
              <a:rPr lang="en-US" sz="2000" dirty="0"/>
              <a:t>false</a:t>
            </a:r>
          </a:p>
          <a:p>
            <a:r>
              <a:rPr lang="en-US" sz="2000" dirty="0" smtClean="0"/>
              <a:t>0, </a:t>
            </a:r>
            <a:r>
              <a:rPr lang="en-US" sz="2000" dirty="0"/>
              <a:t>and 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 smtClean="0"/>
              <a:t>“”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Falsy</a:t>
            </a:r>
            <a:r>
              <a:rPr lang="da-DK" dirty="0" smtClean="0"/>
              <a:t> </a:t>
            </a:r>
            <a:r>
              <a:rPr lang="da-DK" dirty="0" err="1" smtClean="0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2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Part 1: </a:t>
            </a:r>
            <a:r>
              <a:rPr lang="da-DK" dirty="0" err="1" smtClean="0"/>
              <a:t>Introduction</a:t>
            </a:r>
            <a:endParaRPr lang="da-DK" dirty="0" smtClean="0"/>
          </a:p>
          <a:p>
            <a:pPr lvl="1"/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 smtClean="0"/>
          </a:p>
          <a:p>
            <a:pPr lvl="1"/>
            <a:r>
              <a:rPr lang="da-DK" dirty="0" smtClean="0"/>
              <a:t>Language Features</a:t>
            </a:r>
          </a:p>
          <a:p>
            <a:pPr lvl="1"/>
            <a:r>
              <a:rPr lang="da-DK" dirty="0" smtClean="0"/>
              <a:t>Language </a:t>
            </a:r>
            <a:r>
              <a:rPr lang="da-DK" dirty="0" err="1" smtClean="0"/>
              <a:t>Quirks</a:t>
            </a:r>
            <a:endParaRPr lang="da-DK" dirty="0" smtClean="0"/>
          </a:p>
          <a:p>
            <a:r>
              <a:rPr lang="da-DK" dirty="0" smtClean="0"/>
              <a:t>Part 2: </a:t>
            </a:r>
            <a:r>
              <a:rPr lang="da-DK" dirty="0" err="1" smtClean="0"/>
              <a:t>Excercises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0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f</a:t>
            </a:r>
            <a:r>
              <a:rPr lang="da-DK" dirty="0" err="1" smtClean="0"/>
              <a:t>unction</a:t>
            </a:r>
            <a:r>
              <a:rPr lang="da-DK" dirty="0" smtClean="0"/>
              <a:t> f(val) {</a:t>
            </a:r>
          </a:p>
          <a:p>
            <a:pPr marL="0" indent="0">
              <a:buNone/>
            </a:pPr>
            <a:r>
              <a:rPr lang="da-DK" dirty="0"/>
              <a:t> </a:t>
            </a:r>
            <a:r>
              <a:rPr lang="da-DK" dirty="0" smtClean="0"/>
              <a:t> </a:t>
            </a:r>
            <a:r>
              <a:rPr lang="da-DK" dirty="0" err="1" smtClean="0"/>
              <a:t>this.value</a:t>
            </a:r>
            <a:r>
              <a:rPr lang="da-DK" dirty="0" smtClean="0"/>
              <a:t> = val; // </a:t>
            </a:r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this</a:t>
            </a:r>
            <a:r>
              <a:rPr lang="da-DK" dirty="0" smtClean="0"/>
              <a:t>? 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this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157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400" dirty="0" smtClean="0">
                <a:hlinkClick r:id="rId2"/>
              </a:rPr>
              <a:t>http</a:t>
            </a:r>
            <a:r>
              <a:rPr lang="da-DK" sz="1400" dirty="0">
                <a:hlinkClick r:id="rId2"/>
              </a:rPr>
              <a:t>://</a:t>
            </a:r>
            <a:r>
              <a:rPr lang="da-DK" sz="1400" dirty="0" smtClean="0">
                <a:hlinkClick r:id="rId2"/>
              </a:rPr>
              <a:t>www.codewars.com/kata/basic-training-add-item-to-an-array</a:t>
            </a:r>
            <a:endParaRPr lang="da-DK" sz="1400" dirty="0" smtClean="0"/>
          </a:p>
          <a:p>
            <a:r>
              <a:rPr lang="da-DK" sz="1400" dirty="0">
                <a:hlinkClick r:id="rId3"/>
              </a:rPr>
              <a:t>http://</a:t>
            </a:r>
            <a:r>
              <a:rPr lang="da-DK" sz="1400" dirty="0" smtClean="0">
                <a:hlinkClick r:id="rId3"/>
              </a:rPr>
              <a:t>www.codewars.com/kata/even-or-odd</a:t>
            </a:r>
            <a:endParaRPr lang="da-DK" sz="1400" dirty="0" smtClean="0"/>
          </a:p>
          <a:p>
            <a:r>
              <a:rPr lang="da-DK" sz="1400" dirty="0">
                <a:hlinkClick r:id="rId4"/>
              </a:rPr>
              <a:t>http://</a:t>
            </a:r>
            <a:r>
              <a:rPr lang="da-DK" sz="1400" dirty="0" smtClean="0">
                <a:hlinkClick r:id="rId4"/>
              </a:rPr>
              <a:t>www.codewars.com/kata/are-you-playing-banjo</a:t>
            </a:r>
            <a:endParaRPr lang="da-DK" sz="1400" dirty="0" smtClean="0"/>
          </a:p>
          <a:p>
            <a:r>
              <a:rPr lang="da-DK" sz="1400" dirty="0">
                <a:hlinkClick r:id="rId5"/>
              </a:rPr>
              <a:t>http://</a:t>
            </a:r>
            <a:r>
              <a:rPr lang="da-DK" sz="1400" dirty="0" smtClean="0">
                <a:hlinkClick r:id="rId5"/>
              </a:rPr>
              <a:t>www.codewars.com/kata/a-function-within-a-function</a:t>
            </a:r>
            <a:endParaRPr lang="da-DK" sz="1400" dirty="0" smtClean="0"/>
          </a:p>
          <a:p>
            <a:r>
              <a:rPr lang="da-DK" sz="1400" dirty="0">
                <a:hlinkClick r:id="rId3"/>
              </a:rPr>
              <a:t>http://</a:t>
            </a:r>
            <a:r>
              <a:rPr lang="da-DK" sz="1400" dirty="0" smtClean="0">
                <a:hlinkClick r:id="rId3"/>
              </a:rPr>
              <a:t>www.codewars.com/kata/even-or-odd</a:t>
            </a:r>
            <a:endParaRPr lang="da-DK" sz="1400" dirty="0" smtClean="0"/>
          </a:p>
          <a:p>
            <a:r>
              <a:rPr lang="da-DK" sz="1400" dirty="0">
                <a:hlinkClick r:id="rId6"/>
              </a:rPr>
              <a:t>http://</a:t>
            </a:r>
            <a:r>
              <a:rPr lang="da-DK" sz="1400" dirty="0" smtClean="0">
                <a:hlinkClick r:id="rId6"/>
              </a:rPr>
              <a:t>www.codewars.com/kata/max-headroom-and-javascript-style</a:t>
            </a:r>
            <a:endParaRPr lang="da-DK" sz="1400" dirty="0" smtClean="0"/>
          </a:p>
          <a:p>
            <a:r>
              <a:rPr lang="da-DK" sz="1400" dirty="0">
                <a:hlinkClick r:id="rId7"/>
              </a:rPr>
              <a:t>http://</a:t>
            </a:r>
            <a:r>
              <a:rPr lang="da-DK" sz="1400" dirty="0" smtClean="0">
                <a:hlinkClick r:id="rId7"/>
              </a:rPr>
              <a:t>www.codewars.com/kata/shifty-closures</a:t>
            </a:r>
            <a:endParaRPr lang="da-DK" sz="1400" dirty="0" smtClean="0"/>
          </a:p>
          <a:p>
            <a:r>
              <a:rPr lang="da-DK" sz="1400" dirty="0">
                <a:hlinkClick r:id="rId8"/>
              </a:rPr>
              <a:t>http://</a:t>
            </a:r>
            <a:r>
              <a:rPr lang="da-DK" sz="1400" dirty="0" smtClean="0">
                <a:hlinkClick r:id="rId8"/>
              </a:rPr>
              <a:t>www.codewars.com/kata/anonymous-returns</a:t>
            </a:r>
            <a:endParaRPr lang="da-DK" sz="1400" dirty="0" smtClean="0"/>
          </a:p>
          <a:p>
            <a:r>
              <a:rPr lang="da-DK" sz="1400" dirty="0">
                <a:hlinkClick r:id="rId9"/>
              </a:rPr>
              <a:t>http://</a:t>
            </a:r>
            <a:r>
              <a:rPr lang="da-DK" sz="1400" dirty="0" smtClean="0">
                <a:hlinkClick r:id="rId9"/>
              </a:rPr>
              <a:t>www.codewars.com/kata/uniquepush-no-dupes</a:t>
            </a:r>
            <a:endParaRPr lang="da-DK" sz="1400" dirty="0" smtClean="0"/>
          </a:p>
          <a:p>
            <a:endParaRPr lang="da-DK" sz="1400" dirty="0"/>
          </a:p>
          <a:p>
            <a:r>
              <a:rPr lang="da-DK" sz="1400" dirty="0">
                <a:hlinkClick r:id="rId10"/>
              </a:rPr>
              <a:t>http://jhusain.github.io/learnrx/</a:t>
            </a:r>
            <a:endParaRPr lang="da-DK" sz="1400" dirty="0"/>
          </a:p>
          <a:p>
            <a:endParaRPr lang="da-DK" sz="1400" dirty="0"/>
          </a:p>
          <a:p>
            <a:endParaRPr lang="da-DK" sz="1400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84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05" lvl="1" indent="0">
              <a:buNone/>
            </a:pPr>
            <a:r>
              <a:rPr lang="da-DK" dirty="0" smtClean="0"/>
              <a:t>”</a:t>
            </a:r>
            <a:r>
              <a:rPr lang="en-US" dirty="0" smtClean="0"/>
              <a:t>JavaScript </a:t>
            </a:r>
            <a:r>
              <a:rPr lang="en-US" dirty="0"/>
              <a:t>is classified as a </a:t>
            </a:r>
            <a:r>
              <a:rPr lang="en-US" dirty="0">
                <a:hlinkClick r:id="rId2" tooltip="Prototype-based programming"/>
              </a:rPr>
              <a:t>prototype-based</a:t>
            </a:r>
            <a:r>
              <a:rPr lang="en-US" dirty="0"/>
              <a:t> </a:t>
            </a:r>
            <a:r>
              <a:rPr lang="en-US" dirty="0">
                <a:hlinkClick r:id="rId3" tooltip="Scripting language"/>
              </a:rPr>
              <a:t>scripting language</a:t>
            </a:r>
            <a:r>
              <a:rPr lang="en-US" dirty="0"/>
              <a:t> with </a:t>
            </a:r>
            <a:r>
              <a:rPr lang="en-US" dirty="0">
                <a:hlinkClick r:id="rId4" tooltip="Dynamic language"/>
              </a:rPr>
              <a:t>dynamic</a:t>
            </a:r>
            <a:r>
              <a:rPr lang="en-US" dirty="0"/>
              <a:t> typing and </a:t>
            </a:r>
            <a:r>
              <a:rPr lang="en-US" dirty="0">
                <a:hlinkClick r:id="rId5" tooltip="First-class functions"/>
              </a:rPr>
              <a:t>first-class functions</a:t>
            </a:r>
            <a:r>
              <a:rPr lang="en-US" dirty="0"/>
              <a:t>. This mix of features makes it a </a:t>
            </a:r>
            <a:r>
              <a:rPr lang="en-US" dirty="0">
                <a:hlinkClick r:id="rId6" tooltip="Multi-paradigm"/>
              </a:rPr>
              <a:t>multi-paradigm</a:t>
            </a:r>
            <a:r>
              <a:rPr lang="en-US" dirty="0"/>
              <a:t> language, supporting </a:t>
            </a:r>
            <a:r>
              <a:rPr lang="en-US" dirty="0">
                <a:hlinkClick r:id="rId7" tooltip="Object-oriented programming"/>
              </a:rPr>
              <a:t>object-oriented</a:t>
            </a:r>
            <a:r>
              <a:rPr lang="en-US" dirty="0"/>
              <a:t>,</a:t>
            </a:r>
            <a:r>
              <a:rPr lang="en-US" baseline="30000" dirty="0">
                <a:hlinkClick r:id="rId8"/>
              </a:rPr>
              <a:t>[6]</a:t>
            </a:r>
            <a:r>
              <a:rPr lang="en-US" dirty="0"/>
              <a:t> </a:t>
            </a:r>
            <a:r>
              <a:rPr lang="en-US" dirty="0">
                <a:hlinkClick r:id="rId9" tooltip="Imperative programming"/>
              </a:rPr>
              <a:t>imperative</a:t>
            </a:r>
            <a:r>
              <a:rPr lang="en-US" dirty="0"/>
              <a:t>, and </a:t>
            </a:r>
            <a:r>
              <a:rPr lang="en-US" dirty="0">
                <a:hlinkClick r:id="rId10" tooltip="Functional programming"/>
              </a:rPr>
              <a:t>functional</a:t>
            </a:r>
            <a:r>
              <a:rPr lang="en-US" baseline="30000" dirty="0">
                <a:hlinkClick r:id="rId8"/>
              </a:rPr>
              <a:t>[1][7]</a:t>
            </a:r>
            <a:r>
              <a:rPr lang="en-US" dirty="0"/>
              <a:t> programming styles</a:t>
            </a:r>
            <a:r>
              <a:rPr lang="en-US" dirty="0" smtClean="0"/>
              <a:t>.” [Wikipedia]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</a:t>
            </a:r>
            <a:r>
              <a:rPr lang="da-DK" dirty="0" err="1" smtClean="0"/>
              <a:t>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570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</a:p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 smtClean="0"/>
          </a:p>
          <a:p>
            <a:r>
              <a:rPr lang="da-DK" dirty="0" smtClean="0"/>
              <a:t>Dynamic</a:t>
            </a:r>
          </a:p>
          <a:p>
            <a:pPr lvl="1"/>
            <a:r>
              <a:rPr lang="da-DK" dirty="0"/>
              <a:t>Values have types, variables do </a:t>
            </a:r>
            <a:r>
              <a:rPr lang="da-DK" dirty="0" smtClean="0"/>
              <a:t>not</a:t>
            </a:r>
          </a:p>
          <a:p>
            <a:r>
              <a:rPr lang="da-DK" dirty="0" err="1" smtClean="0"/>
              <a:t>Functional</a:t>
            </a:r>
            <a:endParaRPr lang="da-DK" dirty="0" smtClean="0"/>
          </a:p>
          <a:p>
            <a:pPr lvl="1"/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 smtClean="0"/>
          </a:p>
          <a:p>
            <a:r>
              <a:rPr lang="da-DK" dirty="0" err="1" smtClean="0"/>
              <a:t>Closures</a:t>
            </a:r>
            <a:endParaRPr lang="da-DK" dirty="0" smtClean="0"/>
          </a:p>
          <a:p>
            <a:r>
              <a:rPr lang="da-DK" dirty="0" err="1" smtClean="0"/>
              <a:t>IIFEs</a:t>
            </a:r>
            <a:r>
              <a:rPr lang="da-DK" dirty="0" smtClean="0"/>
              <a:t> and </a:t>
            </a:r>
            <a:r>
              <a:rPr lang="da-DK" dirty="0" err="1" smtClean="0"/>
              <a:t>Modules</a:t>
            </a:r>
            <a:endParaRPr lang="da-DK" dirty="0" smtClean="0"/>
          </a:p>
          <a:p>
            <a:r>
              <a:rPr lang="da-DK" dirty="0" smtClean="0"/>
              <a:t>Object </a:t>
            </a:r>
            <a:r>
              <a:rPr lang="da-DK" dirty="0" err="1" smtClean="0"/>
              <a:t>oriented</a:t>
            </a:r>
            <a:r>
              <a:rPr lang="da-DK" dirty="0"/>
              <a:t> </a:t>
            </a:r>
            <a:r>
              <a:rPr lang="da-DK" dirty="0" smtClean="0"/>
              <a:t>– but NOT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oriented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Language Features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lvl="1"/>
            <a:r>
              <a:rPr lang="en-US" dirty="0" smtClean="0"/>
              <a:t>array</a:t>
            </a:r>
            <a:endParaRPr lang="en-US" dirty="0"/>
          </a:p>
          <a:p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a-DK" dirty="0" smtClean="0">
                <a:hlinkClick r:id="rId2"/>
              </a:rPr>
              <a:t>WAT</a:t>
            </a:r>
            <a:endParaRPr lang="da-DK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Types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75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Control </a:t>
            </a:r>
            <a:r>
              <a:rPr lang="da-DK" dirty="0" err="1" smtClean="0"/>
              <a:t>structures</a:t>
            </a:r>
            <a:endParaRPr lang="da-DK" dirty="0" smtClean="0"/>
          </a:p>
          <a:p>
            <a:r>
              <a:rPr lang="da-DK" smtClean="0"/>
              <a:t>Variables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Imperative and </a:t>
            </a:r>
            <a:r>
              <a:rPr lang="da-DK" dirty="0" err="1" smtClean="0"/>
              <a:t>structured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480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Dynamic Typing</a:t>
            </a:r>
          </a:p>
          <a:p>
            <a:r>
              <a:rPr lang="da-DK" dirty="0" smtClean="0"/>
              <a:t>Object </a:t>
            </a:r>
            <a:r>
              <a:rPr lang="da-DK" dirty="0" err="1" smtClean="0"/>
              <a:t>based</a:t>
            </a:r>
            <a:endParaRPr lang="da-DK" dirty="0" smtClean="0"/>
          </a:p>
          <a:p>
            <a:r>
              <a:rPr lang="da-DK" dirty="0" err="1" smtClean="0"/>
              <a:t>Run-time</a:t>
            </a:r>
            <a:r>
              <a:rPr lang="da-DK" dirty="0" smtClean="0"/>
              <a:t> </a:t>
            </a:r>
            <a:r>
              <a:rPr lang="da-DK" dirty="0" err="1" smtClean="0"/>
              <a:t>evaluation</a:t>
            </a:r>
            <a:r>
              <a:rPr lang="da-DK" dirty="0" smtClean="0"/>
              <a:t> (</a:t>
            </a:r>
            <a:r>
              <a:rPr lang="da-DK" dirty="0" err="1" smtClean="0"/>
              <a:t>considered</a:t>
            </a:r>
            <a:r>
              <a:rPr lang="da-DK" dirty="0" smtClean="0"/>
              <a:t> </a:t>
            </a:r>
            <a:r>
              <a:rPr lang="da-DK" dirty="0" err="1" smtClean="0"/>
              <a:t>evil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Dynamic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8589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Functions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citizens</a:t>
            </a:r>
            <a:r>
              <a:rPr lang="da-DK" dirty="0" smtClean="0"/>
              <a:t>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passed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, have properties, and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nested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Powerful</a:t>
            </a:r>
            <a:r>
              <a:rPr lang="da-DK" dirty="0" smtClean="0"/>
              <a:t> features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Functional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624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function foo()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 = 2;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function bar() {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console.log( a ); // 2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bar();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foo();</a:t>
            </a:r>
            <a:endParaRPr lang="da-DK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Lexical</a:t>
            </a:r>
            <a:r>
              <a:rPr lang="da-DK" dirty="0" smtClean="0"/>
              <a:t> </a:t>
            </a:r>
            <a:r>
              <a:rPr lang="da-DK" dirty="0" err="1" smtClean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90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ence (DK)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efence SSE 2011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Neutral Basic SSE 2012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Dividers Defence">
  <a:themeElements>
    <a:clrScheme name="Systematic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09DDC"/>
      </a:accent1>
      <a:accent2>
        <a:srgbClr val="5D87A1"/>
      </a:accent2>
      <a:accent3>
        <a:srgbClr val="E09C3B"/>
      </a:accent3>
      <a:accent4>
        <a:srgbClr val="619393"/>
      </a:accent4>
      <a:accent5>
        <a:srgbClr val="FFFFFF"/>
      </a:accent5>
      <a:accent6>
        <a:srgbClr val="FFFFFF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342900" marR="0" indent="-34290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sz="800" b="1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Defence_dk</Template>
  <TotalTime>5991</TotalTime>
  <Words>471</Words>
  <Application>Microsoft Office PowerPoint</Application>
  <PresentationFormat>On-screen Show (4:3)</PresentationFormat>
  <Paragraphs>147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Defence (DK)</vt:lpstr>
      <vt:lpstr>Defence SSE 2011</vt:lpstr>
      <vt:lpstr>Neutral Basic SSE 2012</vt:lpstr>
      <vt:lpstr>Dividers Defence</vt:lpstr>
      <vt:lpstr>PowerPoint Presentation</vt:lpstr>
      <vt:lpstr>Agenda</vt:lpstr>
      <vt:lpstr>Language Overview</vt:lpstr>
      <vt:lpstr>Language Features</vt:lpstr>
      <vt:lpstr>Types</vt:lpstr>
      <vt:lpstr>Imperative and structured</vt:lpstr>
      <vt:lpstr>Dynamic</vt:lpstr>
      <vt:lpstr>Functional</vt:lpstr>
      <vt:lpstr>Lexical Scope</vt:lpstr>
      <vt:lpstr>Lexical Scope 2</vt:lpstr>
      <vt:lpstr>Closures</vt:lpstr>
      <vt:lpstr>IIFEs and Modules</vt:lpstr>
      <vt:lpstr>Prototypes</vt:lpstr>
      <vt:lpstr>Prototypes</vt:lpstr>
      <vt:lpstr>PowerPoint Presentation</vt:lpstr>
      <vt:lpstr>Language Quirks</vt:lpstr>
      <vt:lpstr>Hoisting</vt:lpstr>
      <vt:lpstr>Coercion</vt:lpstr>
      <vt:lpstr>Falsy values</vt:lpstr>
      <vt:lpstr>this</vt:lpstr>
      <vt:lpstr>Exercises</vt:lpstr>
    </vt:vector>
  </TitlesOfParts>
  <Company>Systematic A/S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Vestergaard Hansen</dc:creator>
  <cp:lastModifiedBy>Rasmus Vestergaard Hansen</cp:lastModifiedBy>
  <cp:revision>46</cp:revision>
  <dcterms:created xsi:type="dcterms:W3CDTF">2014-10-23T09:02:21Z</dcterms:created>
  <dcterms:modified xsi:type="dcterms:W3CDTF">2014-10-27T14:49:07Z</dcterms:modified>
</cp:coreProperties>
</file>