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3900" r:id="rId2"/>
    <p:sldMasterId id="2147483799" r:id="rId3"/>
    <p:sldMasterId id="2147483911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5" r:id="rId9"/>
    <p:sldId id="272" r:id="rId10"/>
    <p:sldId id="266" r:id="rId11"/>
    <p:sldId id="267" r:id="rId12"/>
    <p:sldId id="262" r:id="rId13"/>
    <p:sldId id="263" r:id="rId14"/>
    <p:sldId id="277" r:id="rId15"/>
    <p:sldId id="261" r:id="rId16"/>
    <p:sldId id="264" r:id="rId17"/>
    <p:sldId id="271" r:id="rId18"/>
    <p:sldId id="269" r:id="rId19"/>
    <p:sldId id="270" r:id="rId20"/>
    <p:sldId id="278" r:id="rId21"/>
    <p:sldId id="260" r:id="rId22"/>
    <p:sldId id="268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da-DK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185B71"/>
    <a:srgbClr val="32A5C4"/>
    <a:srgbClr val="6F9F17"/>
    <a:srgbClr val="4F81BD"/>
    <a:srgbClr val="EAEFF1"/>
    <a:srgbClr val="606062"/>
    <a:srgbClr val="FFCC99"/>
    <a:srgbClr val="00969E"/>
    <a:srgbClr val="4E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7721" autoAdjust="0"/>
  </p:normalViewPr>
  <p:slideViewPr>
    <p:cSldViewPr>
      <p:cViewPr>
        <p:scale>
          <a:sx n="100" d="100"/>
          <a:sy n="100" d="100"/>
        </p:scale>
        <p:origin x="-1932" y="-156"/>
      </p:cViewPr>
      <p:guideLst>
        <p:guide orient="horz" pos="119"/>
        <p:guide orient="horz" pos="4247"/>
        <p:guide orient="horz"/>
        <p:guide orient="horz" pos="1480"/>
        <p:guide pos="2880"/>
        <p:guide pos="295"/>
        <p:guide pos="5644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5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C2FE-BA7B-41D2-B892-E5AC5FCF854B}" type="datetimeFigureOut">
              <a:rPr lang="da-DK" smtClean="0"/>
              <a:pPr/>
              <a:t>30-10-2014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6348-E2F5-4E8C-992E-B3C1A09CFF0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46616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83E1-46E1-47A5-84FB-98D3EDCCF46E}" type="datetimeFigureOut">
              <a:rPr lang="da-DK" smtClean="0"/>
              <a:pPr/>
              <a:t>30-10-2014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9F3D-A14C-45AC-A493-1976F28305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62115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tement_(computer_scienc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State_(computer_science)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Lex1 – is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dirty="0" smtClean="0"/>
              <a:t>?</a:t>
            </a:r>
          </a:p>
          <a:p>
            <a:r>
              <a:rPr lang="da-DK" dirty="0" smtClean="0"/>
              <a:t>Closure1 - &gt; </a:t>
            </a:r>
            <a:r>
              <a:rPr lang="da-DK" dirty="0" err="1" smtClean="0"/>
              <a:t>observed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closure</a:t>
            </a:r>
            <a:endParaRPr lang="da-DK" baseline="0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12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, </a:t>
            </a:r>
            <a:r>
              <a:rPr lang="da-DK" dirty="0" err="1" smtClean="0"/>
              <a:t>see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baseline="0" dirty="0" smtClean="0"/>
              <a:t> 3</a:t>
            </a:r>
          </a:p>
          <a:p>
            <a:r>
              <a:rPr lang="da-DK" baseline="0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097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Most </a:t>
            </a:r>
            <a:r>
              <a:rPr lang="da-DK" dirty="0" err="1" smtClean="0"/>
              <a:t>people</a:t>
            </a:r>
            <a:r>
              <a:rPr lang="da-DK" dirty="0" smtClean="0"/>
              <a:t> </a:t>
            </a:r>
            <a:r>
              <a:rPr lang="da-DK" dirty="0" err="1" smtClean="0"/>
              <a:t>make</a:t>
            </a:r>
            <a:r>
              <a:rPr lang="da-DK" dirty="0" smtClean="0"/>
              <a:t> the </a:t>
            </a:r>
            <a:r>
              <a:rPr lang="da-DK" dirty="0" err="1" smtClean="0"/>
              <a:t>mistake</a:t>
            </a:r>
            <a:r>
              <a:rPr lang="da-DK" dirty="0" smtClean="0"/>
              <a:t> of </a:t>
            </a:r>
            <a:r>
              <a:rPr lang="da-DK" dirty="0" err="1" smtClean="0"/>
              <a:t>trying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cram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javascript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classical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paradigm</a:t>
            </a:r>
            <a:r>
              <a:rPr lang="da-DK" baseline="0" dirty="0" smtClean="0"/>
              <a:t>. It is not </a:t>
            </a:r>
            <a:r>
              <a:rPr lang="da-DK" baseline="0" dirty="0" err="1" smtClean="0"/>
              <a:t>very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suited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that</a:t>
            </a:r>
            <a:endParaRPr lang="da-DK" baseline="0" dirty="0" smtClean="0"/>
          </a:p>
          <a:p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working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against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language</a:t>
            </a:r>
            <a:r>
              <a:rPr lang="da-DK" baseline="0" dirty="0" smtClean="0"/>
              <a:t>.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proto0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prototype3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028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439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Proto4</a:t>
            </a:r>
          </a:p>
          <a:p>
            <a:endParaRPr lang="da-DK" dirty="0" smtClean="0"/>
          </a:p>
          <a:p>
            <a:r>
              <a:rPr lang="da-DK" dirty="0" err="1" smtClean="0"/>
              <a:t>Then</a:t>
            </a:r>
            <a:r>
              <a:rPr lang="da-DK" dirty="0" smtClean="0"/>
              <a:t> show proto1 and proto2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721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 will not go too</a:t>
            </a:r>
            <a:r>
              <a:rPr lang="da-DK" baseline="0" dirty="0" smtClean="0"/>
              <a:t> much into detail with the dom, since hopefully you will not be doing too much dom manipulation when you are using AngularJS</a:t>
            </a:r>
          </a:p>
          <a:p>
            <a:endParaRPr lang="da-DK" baseline="0" dirty="0" smtClean="0"/>
          </a:p>
          <a:p>
            <a:r>
              <a:rPr lang="da-DK" baseline="0" dirty="0" smtClean="0"/>
              <a:t>Simple dom manipulation in console</a:t>
            </a:r>
          </a:p>
          <a:p>
            <a:r>
              <a:rPr lang="da-DK" baseline="0" dirty="0" smtClean="0"/>
              <a:t>$(‘d1’).append(‘&lt;p&gt;YO&lt;/p&gt;’)</a:t>
            </a:r>
          </a:p>
          <a:p>
            <a:endParaRPr lang="da-DK" baseline="0" dirty="0" smtClean="0"/>
          </a:p>
          <a:p>
            <a:r>
              <a:rPr lang="da-DK" baseline="0" dirty="0" smtClean="0"/>
              <a:t>$(‘d1’).insertAfter($(‘div’))</a:t>
            </a:r>
          </a:p>
          <a:p>
            <a:endParaRPr lang="da-DK" baseline="0" dirty="0" smtClean="0"/>
          </a:p>
          <a:p>
            <a:r>
              <a:rPr lang="da-DK" baseline="0" smtClean="0"/>
              <a:t>dom2.html build simple youtube search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9447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7260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hoisting1,</a:t>
            </a:r>
            <a:r>
              <a:rPr lang="da-DK" baseline="0" dirty="0" smtClean="0"/>
              <a:t> hoisting2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bullet</a:t>
            </a:r>
            <a:r>
              <a:rPr lang="da-DK" baseline="0" dirty="0" smtClean="0"/>
              <a:t>,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hoisting</a:t>
            </a:r>
            <a:r>
              <a:rPr lang="da-DK" baseline="0" dirty="0" smtClean="0"/>
              <a:t> 1a, 2a</a:t>
            </a:r>
          </a:p>
          <a:p>
            <a:r>
              <a:rPr lang="da-DK" baseline="0" dirty="0" smtClean="0"/>
              <a:t>The 3a – Note </a:t>
            </a:r>
            <a:r>
              <a:rPr lang="da-DK" baseline="0" dirty="0" err="1" smtClean="0"/>
              <a:t>typeError</a:t>
            </a:r>
            <a:r>
              <a:rPr lang="da-DK" baseline="0" dirty="0" smtClean="0"/>
              <a:t>, not </a:t>
            </a:r>
            <a:r>
              <a:rPr lang="da-DK" baseline="0" dirty="0" err="1" smtClean="0"/>
              <a:t>referenceError</a:t>
            </a:r>
            <a:endParaRPr lang="da-DK" baseline="0" dirty="0" smtClean="0"/>
          </a:p>
          <a:p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declarations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hoisted</a:t>
            </a:r>
            <a:r>
              <a:rPr lang="da-DK" baseline="0" dirty="0" smtClean="0"/>
              <a:t>, but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not!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8790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Well</a:t>
            </a:r>
            <a:r>
              <a:rPr lang="da-DK" dirty="0" smtClean="0"/>
              <a:t> it </a:t>
            </a:r>
            <a:r>
              <a:rPr lang="da-DK" dirty="0" err="1" smtClean="0"/>
              <a:t>depends</a:t>
            </a:r>
            <a:r>
              <a:rPr lang="da-DK" dirty="0" smtClean="0"/>
              <a:t> on the </a:t>
            </a:r>
            <a:r>
              <a:rPr lang="da-DK" dirty="0" err="1" smtClean="0"/>
              <a:t>call</a:t>
            </a:r>
            <a:r>
              <a:rPr lang="da-DK" dirty="0" smtClean="0"/>
              <a:t> site: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new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)? If so, this is the newly constructed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new 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call or apply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even hidden inside a bind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If so, this is the explicitly specified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foo.call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obj2 )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 a context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otherwise known as an owning or containing object? 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so,this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context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obj1.foo()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default the this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If in strict mode, pick undefined, otherwise pick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foo()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524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Start med at spørge hvad deres erfaring er med JavaScript,</a:t>
            </a:r>
            <a:r>
              <a:rPr lang="da-DK" baseline="0" dirty="0" smtClean="0"/>
              <a:t> html, css etc.</a:t>
            </a:r>
          </a:p>
          <a:p>
            <a:endParaRPr lang="da-DK" baseline="0" dirty="0" smtClean="0"/>
          </a:p>
          <a:p>
            <a:r>
              <a:rPr lang="da-DK" dirty="0" smtClean="0"/>
              <a:t>I</a:t>
            </a:r>
            <a:r>
              <a:rPr lang="da-DK" baseline="0" dirty="0" smtClean="0"/>
              <a:t> will dive a bit deeper than most ”fundamentals” courses might do. The reason for this, is that I think it is important to understand how javascript works in order to be efficient and avoid pitfalls.</a:t>
            </a:r>
          </a:p>
          <a:p>
            <a:r>
              <a:rPr lang="da-DK" baseline="0" dirty="0" smtClean="0"/>
              <a:t>You are all seasoned developers, so we will go quickly through the basic stuff, and focus on how to be efficient in javascript.</a:t>
            </a:r>
          </a:p>
          <a:p>
            <a:endParaRPr lang="da-DK" baseline="0" dirty="0" smtClean="0"/>
          </a:p>
          <a:p>
            <a:r>
              <a:rPr lang="da-DK" baseline="0" dirty="0" smtClean="0"/>
              <a:t>Fundamentals != the basic stuff</a:t>
            </a:r>
          </a:p>
          <a:p>
            <a:r>
              <a:rPr lang="da-DK" baseline="0" dirty="0" smtClean="0"/>
              <a:t>Fundamentals == the important stuff, fundamental to understanding and learning javascript properly.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787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Prototypebased</a:t>
            </a:r>
            <a:r>
              <a:rPr lang="da-DK" baseline="0" dirty="0" smtClean="0"/>
              <a:t>: ”Inheritance” is obtained through delegation to other objects. </a:t>
            </a:r>
          </a:p>
          <a:p>
            <a:r>
              <a:rPr lang="da-DK" baseline="0" dirty="0" smtClean="0"/>
              <a:t>Scripting language: Interpreted – ie. Not compiled ahead of time. But compile by the js runtime</a:t>
            </a:r>
          </a:p>
          <a:p>
            <a:r>
              <a:rPr lang="da-DK" baseline="0" dirty="0" smtClean="0"/>
              <a:t>Dynamic typing: Types are not checked before runtime. Vars don’t have types, values have types.</a:t>
            </a:r>
          </a:p>
          <a:p>
            <a:r>
              <a:rPr lang="da-DK" baseline="0" dirty="0" smtClean="0"/>
              <a:t>Object oriented in the literal sense of the word, NOT class oriented. </a:t>
            </a:r>
          </a:p>
          <a:p>
            <a:r>
              <a:rPr lang="da-DK" baseline="0" dirty="0" smtClean="0"/>
              <a:t>Imperative: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describes computation in terms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ement (computer science)"/>
              </a:rPr>
              <a:t>statements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change a program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ate (computer science)"/>
              </a:rPr>
              <a:t>state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Declarative or functional: describes desired result.</a:t>
            </a:r>
            <a:endParaRPr lang="da-DK" baseline="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661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Types:</a:t>
            </a:r>
            <a:r>
              <a:rPr lang="da-DK" baseline="0" dirty="0" smtClean="0"/>
              <a:t> Javascript has types contrary to what some people are saying. Coercion and dynamic typing might make it seem like there are no types.</a:t>
            </a:r>
            <a:endParaRPr lang="da-DK" dirty="0" smtClean="0"/>
          </a:p>
          <a:p>
            <a:r>
              <a:rPr lang="da-DK" dirty="0" smtClean="0"/>
              <a:t>Imperative and structured: if, while,</a:t>
            </a:r>
            <a:r>
              <a:rPr lang="da-DK" baseline="0" dirty="0" smtClean="0"/>
              <a:t> switch, for</a:t>
            </a:r>
          </a:p>
          <a:p>
            <a:r>
              <a:rPr lang="da-DK" baseline="0" dirty="0" smtClean="0"/>
              <a:t>Dynamic: x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number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later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string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, etc.</a:t>
            </a:r>
          </a:p>
          <a:p>
            <a:r>
              <a:rPr lang="da-DK" baseline="0" dirty="0" smtClean="0"/>
              <a:t>Functional: Functions are first class, and can be passed around, bound, curried, etc. -&gt; Declarative programming</a:t>
            </a:r>
          </a:p>
          <a:p>
            <a:endParaRPr lang="da-DK" baseline="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714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imperative1.js</a:t>
            </a:r>
          </a:p>
          <a:p>
            <a:endParaRPr lang="da-DK" dirty="0" smtClean="0"/>
          </a:p>
          <a:p>
            <a:r>
              <a:rPr lang="da-DK" dirty="0" smtClean="0"/>
              <a:t>Show node repl.</a:t>
            </a:r>
            <a:r>
              <a:rPr lang="da-DK" baseline="0" dirty="0" smtClean="0"/>
              <a:t> Declare string, length, array, object</a:t>
            </a:r>
            <a:endParaRPr lang="da-DK" dirty="0" smtClean="0"/>
          </a:p>
          <a:p>
            <a:r>
              <a:rPr lang="da-DK" dirty="0" smtClean="0"/>
              <a:t>Get people to play around</a:t>
            </a:r>
            <a:r>
              <a:rPr lang="da-DK" baseline="0" dirty="0" smtClean="0"/>
              <a:t> with a node repl for a few minutes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099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types.js</a:t>
            </a:r>
          </a:p>
          <a:p>
            <a:endParaRPr lang="da-DK" dirty="0" smtClean="0"/>
          </a:p>
          <a:p>
            <a:r>
              <a:rPr lang="da-DK" dirty="0" smtClean="0"/>
              <a:t>Objects are property bags pretty</a:t>
            </a:r>
            <a:r>
              <a:rPr lang="da-DK" baseline="0" dirty="0" smtClean="0"/>
              <a:t> much. Good for hashmaps</a:t>
            </a:r>
          </a:p>
          <a:p>
            <a:endParaRPr lang="da-DK" baseline="0" dirty="0" smtClean="0"/>
          </a:p>
          <a:p>
            <a:r>
              <a:rPr lang="da-DK" baseline="0" dirty="0" smtClean="0"/>
              <a:t>Functions are callable objects</a:t>
            </a:r>
          </a:p>
          <a:p>
            <a:endParaRPr lang="da-DK" baseline="0" dirty="0" smtClean="0"/>
          </a:p>
          <a:p>
            <a:r>
              <a:rPr lang="da-DK" baseline="0" dirty="0" smtClean="0"/>
              <a:t>Arrays are also objects, but they have a length property, and should only be used as arrays to avoid confusion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58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Object </a:t>
            </a:r>
            <a:r>
              <a:rPr lang="da-DK" dirty="0" err="1" smtClean="0"/>
              <a:t>based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passed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around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1218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composition</a:t>
            </a:r>
            <a:r>
              <a:rPr lang="da-DK" dirty="0" smtClean="0"/>
              <a:t>,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chaining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currying</a:t>
            </a:r>
            <a:r>
              <a:rPr lang="da-DK" baseline="0" dirty="0" smtClean="0"/>
              <a:t>, etc.</a:t>
            </a:r>
            <a:endParaRPr lang="da-DK" dirty="0" smtClean="0"/>
          </a:p>
          <a:p>
            <a:r>
              <a:rPr lang="da-DK" dirty="0" smtClean="0"/>
              <a:t>More on </a:t>
            </a:r>
            <a:r>
              <a:rPr lang="da-DK" dirty="0" err="1" smtClean="0"/>
              <a:t>that</a:t>
            </a:r>
            <a:r>
              <a:rPr lang="da-DK" dirty="0" smtClean="0"/>
              <a:t> in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7587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Count + i?</a:t>
            </a:r>
          </a:p>
          <a:p>
            <a:r>
              <a:rPr lang="da-DK" dirty="0" smtClean="0"/>
              <a:t>Console.log(i);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861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00"/>
            <a:ext cx="9144000" cy="50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0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- head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583865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11370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2"/>
          </p:nvPr>
        </p:nvSpPr>
        <p:spPr>
          <a:xfrm>
            <a:off x="4671907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732443" y="4490816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83865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61137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6594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443" y="17728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583225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4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2577932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4638471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765474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1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pics-3Drotated-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0636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01382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1879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42500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13247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3865" y="2700006"/>
            <a:ext cx="1329231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83865" y="4869166"/>
            <a:ext cx="1263162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913247" y="4869166"/>
            <a:ext cx="1148329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42622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547829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5901382" y="4869166"/>
            <a:ext cx="1027247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230760" y="4869166"/>
            <a:ext cx="1148329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8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lum vide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554" y="720000"/>
            <a:ext cx="6646892" cy="54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895446" y="1340768"/>
            <a:ext cx="797627" cy="4392488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95449" y="1340768"/>
            <a:ext cx="1063503" cy="2088232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028845" y="720006"/>
            <a:ext cx="930519" cy="1657351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99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-213762" y="4860000"/>
            <a:ext cx="4785762" cy="130530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719918" tIns="179980" rIns="179980" bIns="179980">
            <a:noAutofit/>
          </a:bodyPr>
          <a:lstStyle>
            <a:lvl1pPr marL="0" indent="0">
              <a:buNone/>
              <a:defRPr sz="23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45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0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tematic Corp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1" y="2289178"/>
            <a:ext cx="7833946" cy="227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6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nesli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28625" y="1712259"/>
            <a:ext cx="8715375" cy="4013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0000" y="571480"/>
            <a:ext cx="6765529" cy="6463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 b="0" spc="-150">
                <a:latin typeface="Verdan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763215"/>
      </p:ext>
    </p:extLst>
  </p:cSld>
  <p:clrMapOvr>
    <a:masterClrMapping/>
  </p:clrMapOvr>
  <p:transition spd="med" advClick="0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3200" y="1844674"/>
            <a:ext cx="8221133" cy="4392637"/>
          </a:xfrm>
          <a:prstGeom prst="rect">
            <a:avLst/>
          </a:prstGeom>
        </p:spPr>
        <p:txBody>
          <a:bodyPr lIns="90000" tIns="46800" rIns="90000" bIns="46800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2600">
                <a:latin typeface="Verdana" pitchFamily="34" charset="0"/>
              </a:defRPr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2000">
                <a:latin typeface="Verdana" pitchFamily="34" charset="0"/>
              </a:defRPr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600">
                <a:latin typeface="Verdana" pitchFamily="34" charset="0"/>
              </a:defRPr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400" b="0"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4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80000"/>
            <a:ext cx="6646892" cy="1079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 smtClean="0"/>
              <a:t>Defence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8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Intro-slide-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692155"/>
            <a:ext cx="9144000" cy="51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75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e_logo_corpblue_cmyk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5" name="Picture 4" descr="sse_tag_line_corpblue_rgb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689711"/>
            <a:ext cx="2160000" cy="8725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16" y="4503182"/>
            <a:ext cx="2315591" cy="17202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6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59183"/>
            <a:ext cx="2160000" cy="8719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6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88443"/>
            <a:ext cx="1511456" cy="10580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8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17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Graphic-t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34316" y="1340768"/>
            <a:ext cx="1861130" cy="1196832"/>
          </a:xfrm>
          <a:prstGeom prst="wedgeRectCallout">
            <a:avLst/>
          </a:prstGeom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34316" y="4392408"/>
            <a:ext cx="1861130" cy="1196832"/>
          </a:xfrm>
          <a:prstGeom prst="wedgeRectCallout">
            <a:avLst/>
          </a:prstGeom>
          <a:gradFill flip="none" rotWithShape="1">
            <a:gsLst>
              <a:gs pos="0">
                <a:srgbClr val="009DDC">
                  <a:shade val="30000"/>
                  <a:satMod val="115000"/>
                </a:srgbClr>
              </a:gs>
              <a:gs pos="50000">
                <a:srgbClr val="009DDC">
                  <a:shade val="67500"/>
                  <a:satMod val="115000"/>
                </a:srgbClr>
              </a:gs>
              <a:gs pos="100000">
                <a:srgbClr val="009D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34316" y="2866588"/>
            <a:ext cx="1861130" cy="1196832"/>
          </a:xfrm>
          <a:prstGeom prst="wedgeRectCallout">
            <a:avLst/>
          </a:prstGeom>
          <a:solidFill>
            <a:srgbClr val="009DDC"/>
          </a:solidFill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1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 sub-1 wide 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276873"/>
            <a:ext cx="8028458" cy="3777283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56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4941" y="2556007"/>
            <a:ext cx="3855197" cy="3456383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 i="0"/>
            </a:lvl1pPr>
            <a:lvl2pPr>
              <a:defRPr sz="1200" i="0"/>
            </a:lvl2pPr>
            <a:lvl3pPr>
              <a:defRPr sz="1200" i="0"/>
            </a:lvl3pPr>
            <a:lvl4pPr>
              <a:defRPr sz="1200" i="0"/>
            </a:lvl4pPr>
            <a:lvl5pPr>
              <a:defRPr sz="12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3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267437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3434885" y="2700005"/>
            <a:ext cx="259943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233726" y="2700005"/>
            <a:ext cx="2658757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4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2637254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706265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775270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98873"/>
            <a:ext cx="1402589" cy="280075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93710" y="198872"/>
            <a:ext cx="3194314" cy="2800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1400" b="1" dirty="0" smtClean="0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r>
              <a:rPr lang="da-DK" sz="1400" b="1" baseline="0" dirty="0" smtClean="0">
                <a:solidFill>
                  <a:schemeClr val="accent5">
                    <a:lumMod val="75000"/>
                  </a:schemeClr>
                </a:solidFill>
              </a:rPr>
              <a:t> Fundamentals</a:t>
            </a:r>
            <a:endParaRPr lang="da-DK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AutoShape 2" descr="Image result for 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60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17" r:id="rId2"/>
    <p:sldLayoutId id="2147483918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3200" b="0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6880" y="-387424"/>
            <a:ext cx="864096" cy="186144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800" b="1" strike="noStrike" spc="0" dirty="0" smtClean="0"/>
              <a:t>DEFENCE</a:t>
            </a:r>
            <a:endParaRPr lang="en-US" sz="800" b="1" strike="noStrike" spc="0" dirty="0" smtClean="0"/>
          </a:p>
        </p:txBody>
      </p:sp>
      <p:pic>
        <p:nvPicPr>
          <p:cNvPr id="18" name="Picture 17" descr="sse_logo_corpblue_cmyk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9" name="Picture 18" descr="sse_tag_line_corpblue_rgb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" y="0"/>
            <a:ext cx="844062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5716" y="2489039"/>
            <a:ext cx="11879719" cy="240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34" y="2489039"/>
            <a:ext cx="2232477" cy="24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0"/>
            <a:ext cx="1402590" cy="303414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pic>
        <p:nvPicPr>
          <p:cNvPr id="11" name="Picture 10" descr="sse_logo_corpblue_cmyk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4" name="Picture 13" descr="sse_tag_line_corpblue_rgb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08" r:id="rId2"/>
    <p:sldLayoutId id="214748382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4"/>
            <a:ext cx="1402590" cy="303414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legation_(programming)" TargetMode="External"/><Relationship Id="rId3" Type="http://schemas.openxmlformats.org/officeDocument/2006/relationships/hyperlink" Target="http://en.wikipedia.org/wiki/Object-oriented_programming" TargetMode="External"/><Relationship Id="rId7" Type="http://schemas.openxmlformats.org/officeDocument/2006/relationships/hyperlink" Target="http://en.wikipedia.org/wiki/Prototyp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Object_(programming)" TargetMode="External"/><Relationship Id="rId5" Type="http://schemas.openxmlformats.org/officeDocument/2006/relationships/hyperlink" Target="http://en.wikipedia.org/wiki/Cloning_(programming)" TargetMode="External"/><Relationship Id="rId4" Type="http://schemas.openxmlformats.org/officeDocument/2006/relationships/hyperlink" Target="http://en.wikipedia.org/wiki/Inheritance_(programming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ss-tricks.com/d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rasmusvhansen/javascript-course/master/samples/domManipulation/dom2-exercise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programming" TargetMode="External"/><Relationship Id="rId3" Type="http://schemas.openxmlformats.org/officeDocument/2006/relationships/hyperlink" Target="http://en.wikipedia.org/wiki/Prototype-based_programming" TargetMode="External"/><Relationship Id="rId7" Type="http://schemas.openxmlformats.org/officeDocument/2006/relationships/hyperlink" Target="http://en.wikipedia.org/wiki/Multi-paradig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rst-class_functions" TargetMode="External"/><Relationship Id="rId11" Type="http://schemas.openxmlformats.org/officeDocument/2006/relationships/hyperlink" Target="http://en.wikipedia.org/wiki/Functional_programming" TargetMode="External"/><Relationship Id="rId5" Type="http://schemas.openxmlformats.org/officeDocument/2006/relationships/hyperlink" Target="http://en.wikipedia.org/wiki/Dynamic_language" TargetMode="External"/><Relationship Id="rId10" Type="http://schemas.openxmlformats.org/officeDocument/2006/relationships/hyperlink" Target="http://en.wikipedia.org/wiki/Imperative_programming" TargetMode="External"/><Relationship Id="rId4" Type="http://schemas.openxmlformats.org/officeDocument/2006/relationships/hyperlink" Target="http://en.wikipedia.org/wiki/Scripting_language" TargetMode="External"/><Relationship Id="rId9" Type="http://schemas.openxmlformats.org/officeDocument/2006/relationships/hyperlink" Target="http://en.wikipedia.org/wiki/JavaScrip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VpVHGiELf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Operators/typeo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By Rasmus Vestergaard Hansen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loop () {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console.log(i);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other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logic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taking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up a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of lines	</a:t>
            </a:r>
          </a:p>
          <a:p>
            <a:pPr marL="0" indent="0">
              <a:buNone/>
            </a:pPr>
            <a:endParaRPr lang="da-DK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for(var i=0; i&lt;100; i++) {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++;	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+ i;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loop();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 - </a:t>
            </a:r>
            <a:r>
              <a:rPr lang="da-DK" dirty="0" err="1" smtClean="0"/>
              <a:t>Function</a:t>
            </a:r>
            <a:r>
              <a:rPr lang="da-DK" dirty="0" smtClean="0"/>
              <a:t>, not </a:t>
            </a:r>
            <a:r>
              <a:rPr lang="da-DK" dirty="0" err="1" smtClean="0"/>
              <a:t>block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5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bit.ly/</a:t>
            </a:r>
            <a:r>
              <a:rPr lang="da-DK" dirty="0" err="1"/>
              <a:t>jsCourse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- To </a:t>
            </a:r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feet</a:t>
            </a:r>
            <a:r>
              <a:rPr lang="da-DK" dirty="0" smtClean="0"/>
              <a:t> </a:t>
            </a:r>
            <a:r>
              <a:rPr lang="da-DK" dirty="0" err="1" smtClean="0"/>
              <a:t>wet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r>
              <a:rPr lang="da-DK" dirty="0" smtClean="0"/>
              <a:t> Part 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104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Closure </a:t>
            </a:r>
            <a:r>
              <a:rPr lang="en-US" dirty="0"/>
              <a:t>is when a function is able to remember and access its lexical scope even when that function is executing outside its lexical scope</a:t>
            </a:r>
            <a:r>
              <a:rPr lang="en-US" dirty="0" smtClean="0"/>
              <a:t>.”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Closures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9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Immediately</a:t>
            </a:r>
            <a:r>
              <a:rPr lang="da-DK" dirty="0" smtClean="0"/>
              <a:t> </a:t>
            </a:r>
            <a:r>
              <a:rPr lang="da-DK" dirty="0" err="1" smtClean="0"/>
              <a:t>Invoked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Expressions</a:t>
            </a:r>
          </a:p>
          <a:p>
            <a:r>
              <a:rPr lang="da-DK" dirty="0" err="1" smtClean="0"/>
              <a:t>Modules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02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 smtClean="0"/>
              <a:t>”</a:t>
            </a:r>
            <a:r>
              <a:rPr lang="en-US" sz="2000" b="1" dirty="0" smtClean="0"/>
              <a:t>Prototype-based </a:t>
            </a:r>
            <a:r>
              <a:rPr lang="en-US" sz="2000" b="1" dirty="0"/>
              <a:t>programming</a:t>
            </a:r>
            <a:r>
              <a:rPr lang="en-US" sz="2000" dirty="0"/>
              <a:t> is a style of </a:t>
            </a:r>
            <a:r>
              <a:rPr lang="en-US" sz="2000" dirty="0">
                <a:hlinkClick r:id="rId3" tooltip="Object-oriented programming"/>
              </a:rPr>
              <a:t>object-oriented programming</a:t>
            </a:r>
            <a:r>
              <a:rPr lang="en-US" sz="2000" dirty="0"/>
              <a:t> in which </a:t>
            </a:r>
            <a:r>
              <a:rPr lang="en-US" sz="2000" dirty="0" err="1"/>
              <a:t>behaviour</a:t>
            </a:r>
            <a:r>
              <a:rPr lang="en-US" sz="2000" dirty="0"/>
              <a:t> reuse (known as </a:t>
            </a:r>
            <a:r>
              <a:rPr lang="en-US" sz="2000" dirty="0">
                <a:hlinkClick r:id="rId4" tooltip="Inheritance (programming)"/>
              </a:rPr>
              <a:t>inheritance</a:t>
            </a:r>
            <a:r>
              <a:rPr lang="en-US" sz="2000" dirty="0"/>
              <a:t>) is performed via a process of </a:t>
            </a:r>
            <a:r>
              <a:rPr lang="en-US" sz="2000" dirty="0">
                <a:hlinkClick r:id="rId5" tooltip="Cloning (programming)"/>
              </a:rPr>
              <a:t>cloning</a:t>
            </a:r>
            <a:r>
              <a:rPr lang="en-US" sz="2000" dirty="0"/>
              <a:t> existing </a:t>
            </a:r>
            <a:r>
              <a:rPr lang="en-US" sz="2000" dirty="0">
                <a:hlinkClick r:id="rId6" tooltip="Object (programming)"/>
              </a:rPr>
              <a:t>objects</a:t>
            </a:r>
            <a:r>
              <a:rPr lang="en-US" sz="2000" dirty="0"/>
              <a:t> that serve as </a:t>
            </a:r>
            <a:r>
              <a:rPr lang="en-US" sz="2000" dirty="0">
                <a:hlinkClick r:id="rId7" tooltip="Prototype"/>
              </a:rPr>
              <a:t>prototypes</a:t>
            </a:r>
            <a:r>
              <a:rPr lang="en-US" sz="2000" dirty="0"/>
              <a:t>. This model can also be known as </a:t>
            </a:r>
            <a:r>
              <a:rPr lang="en-US" sz="2000" i="1" dirty="0"/>
              <a:t>prototypal</a:t>
            </a:r>
            <a:r>
              <a:rPr lang="en-US" sz="2000" dirty="0"/>
              <a:t>, </a:t>
            </a:r>
            <a:r>
              <a:rPr lang="en-US" sz="2000" i="1" dirty="0"/>
              <a:t>prototype-oriented,</a:t>
            </a:r>
            <a:r>
              <a:rPr lang="en-US" sz="2000" dirty="0"/>
              <a:t> </a:t>
            </a:r>
            <a:r>
              <a:rPr lang="en-US" sz="2000" i="1" dirty="0"/>
              <a:t>classless</a:t>
            </a:r>
            <a:r>
              <a:rPr lang="en-US" sz="2000" dirty="0"/>
              <a:t>, or </a:t>
            </a:r>
            <a:r>
              <a:rPr lang="en-US" sz="2000" i="1" dirty="0"/>
              <a:t>instance-based</a:t>
            </a:r>
            <a:r>
              <a:rPr lang="en-US" sz="2000" dirty="0"/>
              <a:t> programming. </a:t>
            </a:r>
            <a:r>
              <a:rPr lang="en-US" sz="2000" dirty="0">
                <a:hlinkClick r:id="rId8" tooltip="Delegation (programming)"/>
              </a:rPr>
              <a:t>Delegation</a:t>
            </a:r>
            <a:r>
              <a:rPr lang="en-US" sz="2000" dirty="0"/>
              <a:t> is the language feature that supports prototype-based programming</a:t>
            </a:r>
            <a:r>
              <a:rPr lang="en-US" sz="2000" dirty="0" smtClean="0"/>
              <a:t>.”</a:t>
            </a:r>
            <a:endParaRPr lang="da-DK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003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</a:t>
            </a:r>
          </a:p>
          <a:p>
            <a:pPr marL="0" indent="0">
              <a:buNone/>
            </a:pPr>
            <a:r>
              <a:rPr lang="da-DK" dirty="0" smtClean="0"/>
              <a:t>of standard</a:t>
            </a:r>
          </a:p>
          <a:p>
            <a:pPr marL="0" indent="0">
              <a:buNone/>
            </a:pPr>
            <a:r>
              <a:rPr lang="da-DK" dirty="0" err="1"/>
              <a:t>p</a:t>
            </a:r>
            <a:r>
              <a:rPr lang="da-DK" dirty="0" err="1" smtClean="0"/>
              <a:t>rototypal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err="1" smtClean="0"/>
              <a:t>Prototypal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  <p:pic>
        <p:nvPicPr>
          <p:cNvPr id="3076" name="Picture 4" descr="https://raw.githubusercontent.com/getify/You-Dont-Know-JS/master/this%20&amp;%20object%20prototypes/fi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20688"/>
            <a:ext cx="6276975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 for</a:t>
            </a:r>
            <a:br>
              <a:rPr lang="da-DK" dirty="0" smtClean="0"/>
            </a:br>
            <a:r>
              <a:rPr lang="da-DK" dirty="0" smtClean="0"/>
              <a:t>OLOO </a:t>
            </a:r>
            <a:r>
              <a:rPr lang="da-DK" dirty="0" err="1" smtClean="0"/>
              <a:t>style</a:t>
            </a:r>
            <a:r>
              <a:rPr lang="da-DK" dirty="0" smtClean="0"/>
              <a:t> delegation</a:t>
            </a:r>
          </a:p>
          <a:p>
            <a:pPr marL="0" indent="0">
              <a:buNone/>
            </a:pP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”Objects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Linked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Other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Objects”</a:t>
            </a:r>
            <a:endParaRPr lang="da-DK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OLOO Delegation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098" name="Picture 2" descr="https://raw.githubusercontent.com/getify/You-Dont-Know-JS/master/this%20&amp;%20object%20prototypes/fig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20688"/>
            <a:ext cx="4953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What is the </a:t>
            </a:r>
            <a:r>
              <a:rPr lang="da-DK" dirty="0" smtClean="0">
                <a:hlinkClick r:id="rId3"/>
              </a:rPr>
              <a:t>DOM?</a:t>
            </a:r>
            <a:endParaRPr lang="da-DK" dirty="0" smtClean="0"/>
          </a:p>
          <a:p>
            <a:r>
              <a:rPr lang="da-DK" dirty="0" smtClean="0"/>
              <a:t>JavaScript can be used to read the DOM, manipulate it, add event listeners to elements and much more.</a:t>
            </a:r>
          </a:p>
          <a:p>
            <a:r>
              <a:rPr lang="da-DK" dirty="0" smtClean="0"/>
              <a:t>Exercise – build a simple YouTube search using jQuery to manipulate the DOM. Start with </a:t>
            </a:r>
            <a:r>
              <a:rPr lang="da-DK" dirty="0" smtClean="0">
                <a:hlinkClick r:id="rId4"/>
              </a:rPr>
              <a:t>this skeleton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JavaScript and the DOM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491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r>
              <a:rPr lang="da-DK" dirty="0" smtClean="0"/>
              <a:t> of </a:t>
            </a:r>
            <a:r>
              <a:rPr lang="da-DK" dirty="0" err="1" smtClean="0"/>
              <a:t>functions</a:t>
            </a:r>
            <a:r>
              <a:rPr lang="da-DK" dirty="0" smtClean="0"/>
              <a:t> and </a:t>
            </a:r>
            <a:r>
              <a:rPr lang="da-DK" dirty="0" err="1" smtClean="0"/>
              <a:t>vars</a:t>
            </a:r>
            <a:endParaRPr lang="da-DK" dirty="0" smtClean="0"/>
          </a:p>
          <a:p>
            <a:r>
              <a:rPr lang="da-DK" dirty="0" err="1" smtClean="0"/>
              <a:t>Coercion</a:t>
            </a:r>
            <a:endParaRPr lang="da-DK" dirty="0" smtClean="0"/>
          </a:p>
          <a:p>
            <a:r>
              <a:rPr lang="da-DK" dirty="0" err="1" smtClean="0"/>
              <a:t>Truthy</a:t>
            </a:r>
            <a:r>
              <a:rPr lang="da-DK" dirty="0" smtClean="0"/>
              <a:t> and </a:t>
            </a:r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r>
              <a:rPr lang="da-DK" dirty="0" err="1" smtClean="0"/>
              <a:t>this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/>
              <a:t>- Or </a:t>
            </a:r>
            <a:r>
              <a:rPr lang="da-DK" dirty="0" err="1" smtClean="0"/>
              <a:t>common</a:t>
            </a:r>
            <a:r>
              <a:rPr lang="da-DK" dirty="0" smtClean="0"/>
              <a:t> </a:t>
            </a:r>
            <a:r>
              <a:rPr lang="da-DK" dirty="0" err="1" smtClean="0"/>
              <a:t>misunderstandings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Compiler processes variable and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endParaRPr lang="da-DK" dirty="0" smtClean="0"/>
          </a:p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hoisted</a:t>
            </a:r>
            <a:r>
              <a:rPr lang="da-DK" dirty="0" smtClean="0"/>
              <a:t> –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expressions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not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60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 smtClean="0"/>
          </a:p>
          <a:p>
            <a:r>
              <a:rPr lang="da-DK" dirty="0" smtClean="0"/>
              <a:t>Language </a:t>
            </a:r>
            <a:r>
              <a:rPr lang="da-DK" dirty="0" err="1"/>
              <a:t>O</a:t>
            </a:r>
            <a:r>
              <a:rPr lang="da-DK" dirty="0" err="1" smtClean="0"/>
              <a:t>verview</a:t>
            </a:r>
            <a:endParaRPr lang="da-DK" dirty="0" smtClean="0"/>
          </a:p>
          <a:p>
            <a:r>
              <a:rPr lang="da-DK" dirty="0" smtClean="0"/>
              <a:t>Language Features (mixed with samples and exercises)</a:t>
            </a:r>
          </a:p>
          <a:p>
            <a:r>
              <a:rPr lang="da-DK" dirty="0" smtClean="0"/>
              <a:t>JavaScript and the dom</a:t>
            </a:r>
          </a:p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r>
              <a:rPr lang="da-DK" dirty="0" smtClean="0"/>
              <a:t> (mixed with samples and </a:t>
            </a:r>
            <a:r>
              <a:rPr lang="da-DK" dirty="0" err="1" smtClean="0"/>
              <a:t>exercises</a:t>
            </a:r>
            <a:r>
              <a:rPr lang="da-DK" dirty="0" smtClean="0"/>
              <a:t>)</a:t>
            </a:r>
          </a:p>
          <a:p>
            <a:r>
              <a:rPr lang="da-DK" dirty="0" smtClean="0"/>
              <a:t>More </a:t>
            </a:r>
            <a:r>
              <a:rPr lang="da-DK" dirty="0" err="1" smtClean="0"/>
              <a:t>exercises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0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Values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implicitly</a:t>
            </a:r>
            <a:r>
              <a:rPr lang="da-DK" dirty="0" smtClean="0"/>
              <a:t> or </a:t>
            </a:r>
            <a:r>
              <a:rPr lang="da-DK" dirty="0" err="1" smtClean="0"/>
              <a:t>explicitly</a:t>
            </a:r>
            <a:r>
              <a:rPr lang="da-DK" dirty="0" smtClean="0"/>
              <a:t> </a:t>
            </a:r>
            <a:r>
              <a:rPr lang="da-DK" dirty="0" err="1" smtClean="0"/>
              <a:t>coerced</a:t>
            </a:r>
            <a:r>
              <a:rPr lang="da-DK" dirty="0" smtClean="0"/>
              <a:t> to </a:t>
            </a:r>
            <a:r>
              <a:rPr lang="da-DK" dirty="0" err="1" smtClean="0"/>
              <a:t>other</a:t>
            </a:r>
            <a:r>
              <a:rPr lang="da-DK" dirty="0" smtClean="0"/>
              <a:t> types</a:t>
            </a:r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Coercion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93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All of JavaScript's values can be divided into two </a:t>
            </a:r>
            <a:r>
              <a:rPr lang="en-US" sz="2000" dirty="0" smtClean="0"/>
              <a:t>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V</a:t>
            </a:r>
            <a:r>
              <a:rPr lang="en-US" sz="2000" dirty="0" smtClean="0"/>
              <a:t>alues </a:t>
            </a:r>
            <a:r>
              <a:rPr lang="en-US" sz="2000" dirty="0"/>
              <a:t>that will become false if coerced to 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</a:t>
            </a:r>
            <a:r>
              <a:rPr lang="en-US" sz="2000" dirty="0" smtClean="0"/>
              <a:t>verything </a:t>
            </a:r>
            <a:r>
              <a:rPr lang="en-US" sz="2000" dirty="0"/>
              <a:t>else (which will obviously become true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Falsy</a:t>
            </a:r>
            <a:r>
              <a:rPr lang="en-US" sz="2000" dirty="0" smtClean="0"/>
              <a:t> values:</a:t>
            </a:r>
          </a:p>
          <a:p>
            <a:r>
              <a:rPr lang="en-US" sz="2000" dirty="0" smtClean="0"/>
              <a:t>undefined</a:t>
            </a:r>
            <a:endParaRPr lang="en-US" sz="2000" dirty="0"/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false</a:t>
            </a:r>
          </a:p>
          <a:p>
            <a:r>
              <a:rPr lang="en-US" sz="2000" dirty="0" smtClean="0"/>
              <a:t>0, </a:t>
            </a:r>
            <a:r>
              <a:rPr lang="en-US" sz="2000" dirty="0"/>
              <a:t>and </a:t>
            </a:r>
            <a:r>
              <a:rPr lang="en-US" sz="2000" dirty="0" err="1"/>
              <a:t>NaN</a:t>
            </a:r>
            <a:endParaRPr lang="en-US" sz="2000" dirty="0"/>
          </a:p>
          <a:p>
            <a:r>
              <a:rPr lang="en-US" sz="2000" dirty="0" smtClean="0"/>
              <a:t>“”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5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f</a:t>
            </a:r>
            <a:r>
              <a:rPr lang="da-DK" dirty="0" err="1" smtClean="0"/>
              <a:t>unction</a:t>
            </a:r>
            <a:r>
              <a:rPr lang="da-DK" dirty="0" smtClean="0"/>
              <a:t> f(val) {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</a:t>
            </a:r>
            <a:r>
              <a:rPr lang="da-DK" dirty="0" err="1" smtClean="0"/>
              <a:t>this.value</a:t>
            </a:r>
            <a:r>
              <a:rPr lang="da-DK" dirty="0" smtClean="0"/>
              <a:t> = val; // </a:t>
            </a:r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this</a:t>
            </a:r>
            <a:r>
              <a:rPr lang="da-DK" dirty="0" smtClean="0"/>
              <a:t>? 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15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z="1400" dirty="0"/>
          </a:p>
          <a:p>
            <a:r>
              <a:rPr lang="da-DK" dirty="0"/>
              <a:t>bit.ly/</a:t>
            </a:r>
            <a:r>
              <a:rPr lang="da-DK" dirty="0" err="1"/>
              <a:t>jsCourse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84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JavaScript </a:t>
            </a:r>
            <a:r>
              <a:rPr lang="en-US" dirty="0"/>
              <a:t>is classified as a </a:t>
            </a:r>
            <a:r>
              <a:rPr lang="en-US" dirty="0">
                <a:hlinkClick r:id="rId3" tooltip="Prototype-based programming"/>
              </a:rPr>
              <a:t>prototype-based</a:t>
            </a:r>
            <a:r>
              <a:rPr lang="en-US" dirty="0"/>
              <a:t> </a:t>
            </a:r>
            <a:r>
              <a:rPr lang="en-US" dirty="0">
                <a:hlinkClick r:id="rId4" tooltip="Scripting language"/>
              </a:rPr>
              <a:t>scripting language</a:t>
            </a:r>
            <a:r>
              <a:rPr lang="en-US" dirty="0"/>
              <a:t> with </a:t>
            </a:r>
            <a:r>
              <a:rPr lang="en-US" dirty="0">
                <a:hlinkClick r:id="rId5" tooltip="Dynamic language"/>
              </a:rPr>
              <a:t>dynamic</a:t>
            </a:r>
            <a:r>
              <a:rPr lang="en-US" dirty="0"/>
              <a:t> typing and </a:t>
            </a:r>
            <a:r>
              <a:rPr lang="en-US" dirty="0">
                <a:hlinkClick r:id="rId6" tooltip="First-class functions"/>
              </a:rPr>
              <a:t>first-class functions</a:t>
            </a:r>
            <a:r>
              <a:rPr lang="en-US" dirty="0"/>
              <a:t>. This mix of features makes it a </a:t>
            </a:r>
            <a:r>
              <a:rPr lang="en-US" dirty="0">
                <a:hlinkClick r:id="rId7" tooltip="Multi-paradigm"/>
              </a:rPr>
              <a:t>multi-paradigm</a:t>
            </a:r>
            <a:r>
              <a:rPr lang="en-US" dirty="0"/>
              <a:t> language, supporting </a:t>
            </a:r>
            <a:r>
              <a:rPr lang="en-US" dirty="0">
                <a:hlinkClick r:id="rId8" tooltip="Object-oriented programming"/>
              </a:rPr>
              <a:t>object-oriented</a:t>
            </a:r>
            <a:r>
              <a:rPr lang="en-US" dirty="0"/>
              <a:t>,</a:t>
            </a:r>
            <a:r>
              <a:rPr lang="en-US" baseline="30000" dirty="0">
                <a:hlinkClick r:id="rId9"/>
              </a:rPr>
              <a:t>[6]</a:t>
            </a:r>
            <a:r>
              <a:rPr lang="en-US" dirty="0"/>
              <a:t> </a:t>
            </a:r>
            <a:r>
              <a:rPr lang="en-US" dirty="0">
                <a:hlinkClick r:id="rId10" tooltip="Imperative programming"/>
              </a:rPr>
              <a:t>imperative</a:t>
            </a:r>
            <a:r>
              <a:rPr lang="en-US" dirty="0"/>
              <a:t>, and </a:t>
            </a:r>
            <a:r>
              <a:rPr lang="en-US" dirty="0">
                <a:hlinkClick r:id="rId11" tooltip="Functional programming"/>
              </a:rPr>
              <a:t>functional</a:t>
            </a:r>
            <a:r>
              <a:rPr lang="en-US" baseline="30000" dirty="0">
                <a:hlinkClick r:id="rId9"/>
              </a:rPr>
              <a:t>[1][7]</a:t>
            </a:r>
            <a:r>
              <a:rPr lang="en-US" dirty="0"/>
              <a:t> programming styles</a:t>
            </a:r>
            <a:r>
              <a:rPr lang="en-US" dirty="0" smtClean="0"/>
              <a:t>.” [Wikipedia]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70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Types</a:t>
            </a:r>
          </a:p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 smtClean="0"/>
          </a:p>
          <a:p>
            <a:r>
              <a:rPr lang="da-DK" dirty="0" smtClean="0"/>
              <a:t>Dynamic</a:t>
            </a:r>
          </a:p>
          <a:p>
            <a:pPr lvl="1"/>
            <a:r>
              <a:rPr lang="da-DK" dirty="0"/>
              <a:t>Values have types, variables do </a:t>
            </a:r>
            <a:r>
              <a:rPr lang="da-DK" dirty="0" smtClean="0"/>
              <a:t>not</a:t>
            </a:r>
          </a:p>
          <a:p>
            <a:r>
              <a:rPr lang="da-DK" dirty="0" err="1" smtClean="0"/>
              <a:t>Functional</a:t>
            </a:r>
            <a:endParaRPr lang="da-DK" dirty="0" smtClean="0"/>
          </a:p>
          <a:p>
            <a:pPr lvl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 smtClean="0"/>
          </a:p>
          <a:p>
            <a:r>
              <a:rPr lang="da-DK" dirty="0" err="1" smtClean="0"/>
              <a:t>Closures</a:t>
            </a:r>
            <a:endParaRPr lang="da-DK" dirty="0" smtClean="0"/>
          </a:p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 smtClean="0"/>
          </a:p>
          <a:p>
            <a:r>
              <a:rPr lang="da-DK" dirty="0" smtClean="0"/>
              <a:t>Object </a:t>
            </a:r>
            <a:r>
              <a:rPr lang="da-DK" dirty="0" err="1" smtClean="0"/>
              <a:t>oriented</a:t>
            </a:r>
            <a:r>
              <a:rPr lang="da-DK" dirty="0"/>
              <a:t> </a:t>
            </a:r>
            <a:r>
              <a:rPr lang="da-DK" dirty="0" smtClean="0"/>
              <a:t>– but NOT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oriented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Features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1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Control </a:t>
            </a:r>
            <a:r>
              <a:rPr lang="da-DK" dirty="0" err="1" smtClean="0"/>
              <a:t>structures</a:t>
            </a:r>
            <a:endParaRPr lang="da-DK" dirty="0" smtClean="0"/>
          </a:p>
          <a:p>
            <a:r>
              <a:rPr lang="da-DK" smtClean="0"/>
              <a:t>Variables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8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rray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>
                <a:hlinkClick r:id="rId3"/>
              </a:rPr>
              <a:t>WAT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hlinkClick r:id="rId4"/>
              </a:rPr>
              <a:t>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75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Dynamic Typing</a:t>
            </a:r>
          </a:p>
          <a:p>
            <a:r>
              <a:rPr lang="da-DK" dirty="0" smtClean="0"/>
              <a:t>Object </a:t>
            </a:r>
            <a:r>
              <a:rPr lang="da-DK" dirty="0" err="1" smtClean="0"/>
              <a:t>based</a:t>
            </a:r>
            <a:endParaRPr lang="da-DK" dirty="0" smtClean="0"/>
          </a:p>
          <a:p>
            <a:r>
              <a:rPr lang="da-DK" dirty="0" err="1" smtClean="0"/>
              <a:t>Run-time</a:t>
            </a:r>
            <a:r>
              <a:rPr lang="da-DK" dirty="0" smtClean="0"/>
              <a:t> </a:t>
            </a:r>
            <a:r>
              <a:rPr lang="da-DK" dirty="0" err="1" smtClean="0"/>
              <a:t>evaluation</a:t>
            </a:r>
            <a:r>
              <a:rPr lang="da-DK" dirty="0" smtClean="0"/>
              <a:t> (</a:t>
            </a:r>
            <a:r>
              <a:rPr lang="da-DK" dirty="0" err="1" smtClean="0"/>
              <a:t>considered</a:t>
            </a:r>
            <a:r>
              <a:rPr lang="da-DK" dirty="0" smtClean="0"/>
              <a:t> </a:t>
            </a:r>
            <a:r>
              <a:rPr lang="da-DK" dirty="0" err="1" smtClean="0"/>
              <a:t>evil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Dynamic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8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citizens</a:t>
            </a:r>
            <a:r>
              <a:rPr lang="da-DK" dirty="0" smtClean="0"/>
              <a:t>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passed</a:t>
            </a:r>
            <a:r>
              <a:rPr lang="da-DK" dirty="0" smtClean="0"/>
              <a:t> </a:t>
            </a:r>
            <a:r>
              <a:rPr lang="da-DK" dirty="0" err="1" smtClean="0"/>
              <a:t>around</a:t>
            </a:r>
            <a:r>
              <a:rPr lang="da-DK" dirty="0" smtClean="0"/>
              <a:t>, have properties,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nested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Powerful</a:t>
            </a:r>
            <a:r>
              <a:rPr lang="da-DK" dirty="0" smtClean="0"/>
              <a:t> features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Functional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24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foo()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function bar()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console.log( a ); // 2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bar();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foo();</a:t>
            </a:r>
            <a:endParaRPr lang="da-DK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90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ence (DK)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efence SSE 2011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Neutral Basic SSE 2012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Dividers Defence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Defence_dk</Template>
  <TotalTime>6324</TotalTime>
  <Words>902</Words>
  <Application>Microsoft Office PowerPoint</Application>
  <PresentationFormat>On-screen Show (4:3)</PresentationFormat>
  <Paragraphs>190</Paragraphs>
  <Slides>23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Defence (DK)</vt:lpstr>
      <vt:lpstr>Defence SSE 2011</vt:lpstr>
      <vt:lpstr>Neutral Basic SSE 2012</vt:lpstr>
      <vt:lpstr>Dividers Defence</vt:lpstr>
      <vt:lpstr>PowerPoint Presentation</vt:lpstr>
      <vt:lpstr>Agenda</vt:lpstr>
      <vt:lpstr>Language Overview</vt:lpstr>
      <vt:lpstr>Language Features</vt:lpstr>
      <vt:lpstr>Imperative and structured</vt:lpstr>
      <vt:lpstr>Types</vt:lpstr>
      <vt:lpstr>Dynamic</vt:lpstr>
      <vt:lpstr>Functional</vt:lpstr>
      <vt:lpstr>Lexical Scope</vt:lpstr>
      <vt:lpstr>Lexical Scope 2</vt:lpstr>
      <vt:lpstr>Exercises Part 1</vt:lpstr>
      <vt:lpstr>Closures</vt:lpstr>
      <vt:lpstr>IIFEs and Modules</vt:lpstr>
      <vt:lpstr>Prototypes</vt:lpstr>
      <vt:lpstr>Prototypes</vt:lpstr>
      <vt:lpstr>PowerPoint Presentation</vt:lpstr>
      <vt:lpstr>JavaScript and the DOM</vt:lpstr>
      <vt:lpstr>Language Quirks</vt:lpstr>
      <vt:lpstr>Hoisting</vt:lpstr>
      <vt:lpstr>Coercion</vt:lpstr>
      <vt:lpstr>Falsy values</vt:lpstr>
      <vt:lpstr>this</vt:lpstr>
      <vt:lpstr>Exercises 2</vt:lpstr>
    </vt:vector>
  </TitlesOfParts>
  <Company>Systematic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Vestergaard Hansen</dc:creator>
  <cp:lastModifiedBy>....</cp:lastModifiedBy>
  <cp:revision>71</cp:revision>
  <dcterms:created xsi:type="dcterms:W3CDTF">2014-10-23T09:02:21Z</dcterms:created>
  <dcterms:modified xsi:type="dcterms:W3CDTF">2014-10-30T20:54:38Z</dcterms:modified>
</cp:coreProperties>
</file>