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5" r:id="rId9"/>
    <p:sldId id="272" r:id="rId10"/>
    <p:sldId id="266" r:id="rId11"/>
    <p:sldId id="267" r:id="rId12"/>
    <p:sldId id="262" r:id="rId13"/>
    <p:sldId id="263" r:id="rId14"/>
    <p:sldId id="277" r:id="rId15"/>
    <p:sldId id="261" r:id="rId16"/>
    <p:sldId id="264" r:id="rId17"/>
    <p:sldId id="271" r:id="rId18"/>
    <p:sldId id="269" r:id="rId19"/>
    <p:sldId id="270" r:id="rId20"/>
    <p:sldId id="278" r:id="rId21"/>
    <p:sldId id="260" r:id="rId22"/>
    <p:sldId id="268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721" autoAdjust="0"/>
  </p:normalViewPr>
  <p:slideViewPr>
    <p:cSldViewPr>
      <p:cViewPr>
        <p:scale>
          <a:sx n="100" d="100"/>
          <a:sy n="100" d="100"/>
        </p:scale>
        <p:origin x="-1944" y="-156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30-10-2014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30-10-2014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tement_(computer_scienc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State_(computer_science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Lex1 – is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dirty="0" smtClean="0"/>
              <a:t>?</a:t>
            </a:r>
          </a:p>
          <a:p>
            <a:r>
              <a:rPr lang="da-DK" dirty="0" smtClean="0"/>
              <a:t>Closure1 - &gt; </a:t>
            </a:r>
            <a:r>
              <a:rPr lang="da-DK" dirty="0" err="1" smtClean="0"/>
              <a:t>observed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closure</a:t>
            </a:r>
            <a:endParaRPr lang="da-DK" baseline="0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12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,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baseline="0" dirty="0" smtClean="0"/>
              <a:t> 3</a:t>
            </a:r>
          </a:p>
          <a:p>
            <a:r>
              <a:rPr lang="da-DK" baseline="0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97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Most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the </a:t>
            </a:r>
            <a:r>
              <a:rPr lang="da-DK" dirty="0" err="1" smtClean="0"/>
              <a:t>mistake</a:t>
            </a:r>
            <a:r>
              <a:rPr lang="da-DK" dirty="0" smtClean="0"/>
              <a:t> of </a:t>
            </a:r>
            <a:r>
              <a:rPr lang="da-DK" dirty="0" err="1" smtClean="0"/>
              <a:t>trying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cram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javascript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classical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. It is not </a:t>
            </a:r>
            <a:r>
              <a:rPr lang="da-DK" baseline="0" dirty="0" err="1" smtClean="0"/>
              <a:t>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suited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that</a:t>
            </a:r>
            <a:endParaRPr lang="da-DK" baseline="0" dirty="0" smtClean="0"/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against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proto0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prototype3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28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39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Proto4</a:t>
            </a:r>
          </a:p>
          <a:p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 show proto1 and proto2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721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 will not go too</a:t>
            </a:r>
            <a:r>
              <a:rPr lang="da-DK" baseline="0" dirty="0" smtClean="0"/>
              <a:t> much into detail with the dom, since hopefully you will not be doing too much dom manipulation when you are using AngularJS</a:t>
            </a:r>
          </a:p>
          <a:p>
            <a:endParaRPr lang="da-DK" baseline="0" dirty="0" smtClean="0"/>
          </a:p>
          <a:p>
            <a:r>
              <a:rPr lang="da-DK" baseline="0" dirty="0" smtClean="0"/>
              <a:t>Simple dom manipulation in console</a:t>
            </a:r>
          </a:p>
          <a:p>
            <a:r>
              <a:rPr lang="da-DK" baseline="0" dirty="0" smtClean="0"/>
              <a:t>$(‘d1’).append(‘&lt;p&gt;YO&lt;/p&gt;’)</a:t>
            </a:r>
          </a:p>
          <a:p>
            <a:endParaRPr lang="da-DK" baseline="0" dirty="0" smtClean="0"/>
          </a:p>
          <a:p>
            <a:r>
              <a:rPr lang="da-DK" baseline="0" dirty="0" smtClean="0"/>
              <a:t>$(‘d1’).insertAfter($(‘div’))</a:t>
            </a:r>
          </a:p>
          <a:p>
            <a:endParaRPr lang="da-DK" baseline="0" dirty="0" smtClean="0"/>
          </a:p>
          <a:p>
            <a:r>
              <a:rPr lang="da-DK" baseline="0" smtClean="0"/>
              <a:t>dom2.html build simple youtube search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944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hoisting1,</a:t>
            </a:r>
            <a:r>
              <a:rPr lang="da-DK" baseline="0" dirty="0" smtClean="0"/>
              <a:t> hoisting2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bullet</a:t>
            </a:r>
            <a:r>
              <a:rPr lang="da-DK" baseline="0" dirty="0" smtClean="0"/>
              <a:t>,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hoisting</a:t>
            </a:r>
            <a:r>
              <a:rPr lang="da-DK" baseline="0" dirty="0" smtClean="0"/>
              <a:t> 1a, 2a</a:t>
            </a:r>
          </a:p>
          <a:p>
            <a:r>
              <a:rPr lang="da-DK" baseline="0" dirty="0" smtClean="0"/>
              <a:t>The 3a – Note </a:t>
            </a:r>
            <a:r>
              <a:rPr lang="da-DK" baseline="0" dirty="0" err="1" smtClean="0"/>
              <a:t>typeError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referenceError</a:t>
            </a:r>
            <a:endParaRPr lang="da-DK" baseline="0" dirty="0" smtClean="0"/>
          </a:p>
          <a:p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hoisted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790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Well</a:t>
            </a:r>
            <a:r>
              <a:rPr lang="da-DK" dirty="0" smtClean="0"/>
              <a:t> it </a:t>
            </a:r>
            <a:r>
              <a:rPr lang="da-DK" dirty="0" err="1" smtClean="0"/>
              <a:t>depends</a:t>
            </a:r>
            <a:r>
              <a:rPr lang="da-DK" dirty="0" smtClean="0"/>
              <a:t> on the </a:t>
            </a:r>
            <a:r>
              <a:rPr lang="da-DK" dirty="0" err="1" smtClean="0"/>
              <a:t>call</a:t>
            </a:r>
            <a:r>
              <a:rPr lang="da-DK" dirty="0" smtClean="0"/>
              <a:t> site: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new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 If so, this is the newly constructed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new 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call or apply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even hidden inside a bind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If so, this is the explicitly specified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foo.call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obj2 )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 a context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otherwise known as an owning or containing object? 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so,this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context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obj1.foo()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default the this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If in strict mode, pick undefined, otherwise pick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foo()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24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Start med at spørge hvad deres erfaring er med JavaScript,</a:t>
            </a:r>
            <a:r>
              <a:rPr lang="da-DK" baseline="0" dirty="0" smtClean="0"/>
              <a:t> html, css etc.</a:t>
            </a:r>
          </a:p>
          <a:p>
            <a:endParaRPr lang="da-DK" baseline="0" dirty="0" smtClean="0"/>
          </a:p>
          <a:p>
            <a:r>
              <a:rPr lang="da-DK" dirty="0" smtClean="0"/>
              <a:t>I</a:t>
            </a:r>
            <a:r>
              <a:rPr lang="da-DK" baseline="0" dirty="0" smtClean="0"/>
              <a:t> will dive a bit deeper than most ”fundamentals” courses might do. The reason for this, is that I think it is important to understand how javascript works in order to be efficient and avoid pitfalls.</a:t>
            </a:r>
          </a:p>
          <a:p>
            <a:r>
              <a:rPr lang="da-DK" baseline="0" dirty="0" smtClean="0"/>
              <a:t>You are all seasoned developers, so we will go quickly through the basic stuff, and focus on how to be efficient in javascript.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Fundamentals != the basic stuff</a:t>
            </a:r>
          </a:p>
          <a:p>
            <a:r>
              <a:rPr lang="da-DK" baseline="0" dirty="0" smtClean="0"/>
              <a:t>Fundamentals == the important stuff, fundamental to understanding and learning javascript properly.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787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Prototypebased</a:t>
            </a:r>
            <a:r>
              <a:rPr lang="da-DK" baseline="0" dirty="0" smtClean="0"/>
              <a:t>: ”Inheritance” is obtained through delegation to other objects. </a:t>
            </a:r>
          </a:p>
          <a:p>
            <a:r>
              <a:rPr lang="da-DK" baseline="0" dirty="0" smtClean="0"/>
              <a:t>Scripting language: Interpreted – ie. Not compiled ahead of time. But compile by the js runtime</a:t>
            </a:r>
          </a:p>
          <a:p>
            <a:r>
              <a:rPr lang="da-DK" baseline="0" dirty="0" smtClean="0"/>
              <a:t>Dynamic typing: Types are not checked before runtime. Vars don’t have types, values have types.</a:t>
            </a:r>
          </a:p>
          <a:p>
            <a:r>
              <a:rPr lang="da-DK" baseline="0" dirty="0" smtClean="0"/>
              <a:t>Object oriented in the literal sense of the word, NOT class oriented. </a:t>
            </a:r>
          </a:p>
          <a:p>
            <a:r>
              <a:rPr lang="da-DK" baseline="0" dirty="0" smtClean="0"/>
              <a:t>Imperative: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computation in terms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ement (computer science)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change a program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e (computer science)"/>
              </a:rPr>
              <a:t>state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 or functional: describes desired result.</a:t>
            </a:r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6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Types:</a:t>
            </a:r>
            <a:r>
              <a:rPr lang="da-DK" baseline="0" dirty="0" smtClean="0"/>
              <a:t> Javascript has types contrary to what some people are saying. Coercion and dynamic typing might make it seem like there are no types.</a:t>
            </a:r>
            <a:endParaRPr lang="da-DK" dirty="0" smtClean="0"/>
          </a:p>
          <a:p>
            <a:r>
              <a:rPr lang="da-DK" dirty="0" smtClean="0"/>
              <a:t>Imperative and structured: if, while,</a:t>
            </a:r>
            <a:r>
              <a:rPr lang="da-DK" baseline="0" dirty="0" smtClean="0"/>
              <a:t> switch, for</a:t>
            </a:r>
          </a:p>
          <a:p>
            <a:r>
              <a:rPr lang="da-DK" baseline="0" dirty="0" smtClean="0"/>
              <a:t>Dynamic: x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, etc.</a:t>
            </a:r>
          </a:p>
          <a:p>
            <a:r>
              <a:rPr lang="da-DK" baseline="0" dirty="0" smtClean="0"/>
              <a:t>Functional: Functions are first class, and can be passed around, bound, curried, etc. -&gt; Declarative programming</a:t>
            </a:r>
          </a:p>
          <a:p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14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imperative1.js</a:t>
            </a:r>
          </a:p>
          <a:p>
            <a:endParaRPr lang="da-DK" dirty="0" smtClean="0"/>
          </a:p>
          <a:p>
            <a:r>
              <a:rPr lang="da-DK" dirty="0" smtClean="0"/>
              <a:t>Show node repl.</a:t>
            </a:r>
            <a:r>
              <a:rPr lang="da-DK" baseline="0" dirty="0" smtClean="0"/>
              <a:t> Declare string, length, array, object</a:t>
            </a:r>
            <a:endParaRPr lang="da-DK" dirty="0" smtClean="0"/>
          </a:p>
          <a:p>
            <a:r>
              <a:rPr lang="da-DK" dirty="0" smtClean="0"/>
              <a:t>Get people to play around</a:t>
            </a:r>
            <a:r>
              <a:rPr lang="da-DK" baseline="0" dirty="0" smtClean="0"/>
              <a:t> with a node repl for a few minutes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099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types.js</a:t>
            </a:r>
          </a:p>
          <a:p>
            <a:endParaRPr lang="da-DK" dirty="0" smtClean="0"/>
          </a:p>
          <a:p>
            <a:r>
              <a:rPr lang="da-DK" dirty="0" smtClean="0"/>
              <a:t>Objects are property bags pretty</a:t>
            </a:r>
            <a:r>
              <a:rPr lang="da-DK" baseline="0" dirty="0" smtClean="0"/>
              <a:t> much. Good for hashmaps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Functions are callable objects</a:t>
            </a:r>
          </a:p>
          <a:p>
            <a:endParaRPr lang="da-DK" baseline="0" dirty="0" smtClean="0"/>
          </a:p>
          <a:p>
            <a:r>
              <a:rPr lang="da-DK" baseline="0" dirty="0" smtClean="0"/>
              <a:t>Arrays are also objects, but they have a length property, and should only be used as arrays to avoid confusion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58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Object </a:t>
            </a:r>
            <a:r>
              <a:rPr lang="da-DK" dirty="0" err="1" smtClean="0"/>
              <a:t>based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218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composition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currying</a:t>
            </a:r>
            <a:r>
              <a:rPr lang="da-DK" baseline="0" dirty="0" smtClean="0"/>
              <a:t>, etc.</a:t>
            </a:r>
            <a:endParaRPr lang="da-DK" dirty="0" smtClean="0"/>
          </a:p>
          <a:p>
            <a:r>
              <a:rPr lang="da-DK" dirty="0" smtClean="0"/>
              <a:t>More on </a:t>
            </a:r>
            <a:r>
              <a:rPr lang="da-DK" dirty="0" err="1" smtClean="0"/>
              <a:t>that</a:t>
            </a:r>
            <a:r>
              <a:rPr lang="da-DK" dirty="0" smtClean="0"/>
              <a:t> in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58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Image result for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legation_(programming)" TargetMode="External"/><Relationship Id="rId3" Type="http://schemas.openxmlformats.org/officeDocument/2006/relationships/hyperlink" Target="http://en.wikipedia.org/wiki/Object-oriented_programming" TargetMode="External"/><Relationship Id="rId7" Type="http://schemas.openxmlformats.org/officeDocument/2006/relationships/hyperlink" Target="http://en.wikipedia.org/wiki/Prototyp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bject_(programming)" TargetMode="External"/><Relationship Id="rId5" Type="http://schemas.openxmlformats.org/officeDocument/2006/relationships/hyperlink" Target="http://en.wikipedia.org/wiki/Cloning_(programming)" TargetMode="External"/><Relationship Id="rId4" Type="http://schemas.openxmlformats.org/officeDocument/2006/relationships/hyperlink" Target="http://en.wikipedia.org/wiki/Inheritance_(programming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s-tricks.com/d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rasmusvhansen/javascript-course/master/samples/domManipulation/dom2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programming" TargetMode="External"/><Relationship Id="rId3" Type="http://schemas.openxmlformats.org/officeDocument/2006/relationships/hyperlink" Target="http://en.wikipedia.org/wiki/Prototype-based_programming" TargetMode="External"/><Relationship Id="rId7" Type="http://schemas.openxmlformats.org/officeDocument/2006/relationships/hyperlink" Target="http://en.wikipedia.org/wiki/Multi-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rst-class_functions" TargetMode="External"/><Relationship Id="rId11" Type="http://schemas.openxmlformats.org/officeDocument/2006/relationships/hyperlink" Target="http://en.wikipedia.org/wiki/Functional_programming" TargetMode="External"/><Relationship Id="rId5" Type="http://schemas.openxmlformats.org/officeDocument/2006/relationships/hyperlink" Target="http://en.wikipedia.org/wiki/Dynamic_language" TargetMode="External"/><Relationship Id="rId10" Type="http://schemas.openxmlformats.org/officeDocument/2006/relationships/hyperlink" Target="http://en.wikipedia.org/wiki/Imperative_programming" TargetMode="External"/><Relationship Id="rId4" Type="http://schemas.openxmlformats.org/officeDocument/2006/relationships/hyperlink" Target="http://en.wikipedia.org/wiki/Scripting_language" TargetMode="External"/><Relationship Id="rId9" Type="http://schemas.openxmlformats.org/officeDocument/2006/relationships/hyperlink" Target="http://en.wikipedia.org/wiki/JavaScrip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VpVHGiELf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Operators/typeo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- To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feet</a:t>
            </a:r>
            <a:r>
              <a:rPr lang="da-DK" dirty="0" smtClean="0"/>
              <a:t> </a:t>
            </a:r>
            <a:r>
              <a:rPr lang="da-DK" dirty="0" err="1" smtClean="0"/>
              <a:t>wet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Part 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04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Immediately</a:t>
            </a:r>
            <a:r>
              <a:rPr lang="da-DK" dirty="0" smtClean="0"/>
              <a:t> </a:t>
            </a:r>
            <a:r>
              <a:rPr lang="da-DK" dirty="0" err="1" smtClean="0"/>
              <a:t>Invoked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Expressions</a:t>
            </a:r>
          </a:p>
          <a:p>
            <a:r>
              <a:rPr lang="da-DK" dirty="0" err="1" smtClean="0"/>
              <a:t>Modules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”</a:t>
            </a:r>
            <a:r>
              <a:rPr lang="en-US" sz="2000" b="1" dirty="0" smtClean="0"/>
              <a:t>Prototype-based </a:t>
            </a:r>
            <a:r>
              <a:rPr lang="en-US" sz="2000" b="1" dirty="0"/>
              <a:t>programming</a:t>
            </a:r>
            <a:r>
              <a:rPr lang="en-US" sz="2000" dirty="0"/>
              <a:t> is a style of </a:t>
            </a:r>
            <a:r>
              <a:rPr lang="en-US" sz="2000" dirty="0">
                <a:hlinkClick r:id="rId3" tooltip="Object-oriented programming"/>
              </a:rPr>
              <a:t>object-oriented programming</a:t>
            </a:r>
            <a:r>
              <a:rPr lang="en-US" sz="2000" dirty="0"/>
              <a:t> in which </a:t>
            </a:r>
            <a:r>
              <a:rPr lang="en-US" sz="2000" dirty="0" err="1"/>
              <a:t>behaviour</a:t>
            </a:r>
            <a:r>
              <a:rPr lang="en-US" sz="2000" dirty="0"/>
              <a:t> reuse (known as </a:t>
            </a:r>
            <a:r>
              <a:rPr lang="en-US" sz="2000" dirty="0">
                <a:hlinkClick r:id="rId4" tooltip="Inheritance (programming)"/>
              </a:rPr>
              <a:t>inheritance</a:t>
            </a:r>
            <a:r>
              <a:rPr lang="en-US" sz="2000" dirty="0"/>
              <a:t>) is performed via a process of </a:t>
            </a:r>
            <a:r>
              <a:rPr lang="en-US" sz="2000" dirty="0">
                <a:hlinkClick r:id="rId5" tooltip="Cloning (programming)"/>
              </a:rPr>
              <a:t>cloning</a:t>
            </a:r>
            <a:r>
              <a:rPr lang="en-US" sz="2000" dirty="0"/>
              <a:t> existing </a:t>
            </a:r>
            <a:r>
              <a:rPr lang="en-US" sz="2000" dirty="0">
                <a:hlinkClick r:id="rId6" tooltip="Object (programming)"/>
              </a:rPr>
              <a:t>objects</a:t>
            </a:r>
            <a:r>
              <a:rPr lang="en-US" sz="2000" dirty="0"/>
              <a:t> that serve as </a:t>
            </a:r>
            <a:r>
              <a:rPr lang="en-US" sz="2000" dirty="0">
                <a:hlinkClick r:id="rId7" tooltip="Prototype"/>
              </a:rPr>
              <a:t>prototypes</a:t>
            </a:r>
            <a:r>
              <a:rPr lang="en-US" sz="2000" dirty="0"/>
              <a:t>. This model can also be known as </a:t>
            </a:r>
            <a:r>
              <a:rPr lang="en-US" sz="2000" i="1" dirty="0"/>
              <a:t>prototypal</a:t>
            </a:r>
            <a:r>
              <a:rPr lang="en-US" sz="2000" dirty="0"/>
              <a:t>, </a:t>
            </a:r>
            <a:r>
              <a:rPr lang="en-US" sz="2000" i="1" dirty="0"/>
              <a:t>prototype-oriented,</a:t>
            </a:r>
            <a:r>
              <a:rPr lang="en-US" sz="2000" dirty="0"/>
              <a:t> </a:t>
            </a:r>
            <a:r>
              <a:rPr lang="en-US" sz="2000" i="1" dirty="0"/>
              <a:t>classless</a:t>
            </a:r>
            <a:r>
              <a:rPr lang="en-US" sz="2000" dirty="0"/>
              <a:t>, or </a:t>
            </a:r>
            <a:r>
              <a:rPr lang="en-US" sz="2000" i="1" dirty="0"/>
              <a:t>instance-based</a:t>
            </a:r>
            <a:r>
              <a:rPr lang="en-US" sz="2000" dirty="0"/>
              <a:t> programming. </a:t>
            </a:r>
            <a:r>
              <a:rPr lang="en-US" sz="2000" dirty="0">
                <a:hlinkClick r:id="rId8" tooltip="Delegation (programming)"/>
              </a:rPr>
              <a:t>Delegation</a:t>
            </a:r>
            <a:r>
              <a:rPr lang="en-US" sz="2000" dirty="0"/>
              <a:t> is the language feature that supports prototype-based programming</a:t>
            </a:r>
            <a:r>
              <a:rPr lang="en-US" sz="2000" dirty="0" smtClean="0"/>
              <a:t>.”</a:t>
            </a:r>
            <a:endParaRPr lang="da-DK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003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</a:t>
            </a:r>
          </a:p>
          <a:p>
            <a:pPr marL="0" indent="0">
              <a:buNone/>
            </a:pPr>
            <a:r>
              <a:rPr lang="da-DK" dirty="0" smtClean="0"/>
              <a:t>of standard</a:t>
            </a:r>
          </a:p>
          <a:p>
            <a:pPr marL="0" indent="0">
              <a:buNone/>
            </a:pPr>
            <a:r>
              <a:rPr lang="da-DK" dirty="0" err="1"/>
              <a:t>p</a:t>
            </a:r>
            <a:r>
              <a:rPr lang="da-DK" dirty="0" err="1" smtClean="0"/>
              <a:t>rototypal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 smtClean="0"/>
              <a:t>Prototypal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  <p:pic>
        <p:nvPicPr>
          <p:cNvPr id="3076" name="Picture 4" descr="https://raw.githubusercontent.com/getify/You-Dont-Know-JS/master/this%20&amp;%20object%20prototype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8"/>
            <a:ext cx="627697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 for</a:t>
            </a:r>
            <a:br>
              <a:rPr lang="da-DK" dirty="0" smtClean="0"/>
            </a:br>
            <a:r>
              <a:rPr lang="da-DK" dirty="0" smtClean="0"/>
              <a:t>OLOO </a:t>
            </a:r>
            <a:r>
              <a:rPr lang="da-DK" dirty="0" err="1" smtClean="0"/>
              <a:t>style</a:t>
            </a:r>
            <a:r>
              <a:rPr lang="da-DK" dirty="0" smtClean="0"/>
              <a:t> delegation</a:t>
            </a:r>
          </a:p>
          <a:p>
            <a:pPr marL="0" indent="0">
              <a:buNone/>
            </a:pP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”Objects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Linked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Objects”</a:t>
            </a:r>
            <a:endParaRPr lang="da-DK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OLOO Delegation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https://raw.githubusercontent.com/getify/You-Dont-Know-JS/master/this%20&amp;%20object%20prototypes/fi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4953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What is the </a:t>
            </a:r>
            <a:r>
              <a:rPr lang="da-DK" dirty="0" smtClean="0">
                <a:hlinkClick r:id="rId3"/>
              </a:rPr>
              <a:t>DOM?</a:t>
            </a:r>
            <a:endParaRPr lang="da-DK" dirty="0" smtClean="0"/>
          </a:p>
          <a:p>
            <a:r>
              <a:rPr lang="da-DK" dirty="0" smtClean="0"/>
              <a:t>JavaScript can be used to read the DOM, manipulate it, add event listeners to elements and much more</a:t>
            </a:r>
            <a:r>
              <a:rPr lang="da-DK" dirty="0" smtClean="0"/>
              <a:t>.</a:t>
            </a:r>
          </a:p>
          <a:p>
            <a:r>
              <a:rPr lang="da-DK" dirty="0" smtClean="0"/>
              <a:t>Exercise – build a simple YouTube search using jQuery to manipulate the DOM. Start with </a:t>
            </a:r>
            <a:r>
              <a:rPr lang="da-DK" dirty="0" smtClean="0">
                <a:hlinkClick r:id="rId4"/>
              </a:rPr>
              <a:t>this skeleton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JavaScript and the DOM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491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- Or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misunderstandings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Compiler processes variable and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endParaRPr lang="da-DK" dirty="0" smtClean="0"/>
          </a:p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hoisted</a:t>
            </a:r>
            <a:r>
              <a:rPr lang="da-DK" dirty="0" smtClean="0"/>
              <a:t> –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not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 smtClean="0"/>
          </a:p>
          <a:p>
            <a:r>
              <a:rPr lang="da-DK" dirty="0" smtClean="0"/>
              <a:t>Language </a:t>
            </a:r>
            <a:r>
              <a:rPr lang="da-DK" dirty="0" err="1"/>
              <a:t>O</a:t>
            </a:r>
            <a:r>
              <a:rPr lang="da-DK" dirty="0" err="1" smtClean="0"/>
              <a:t>verview</a:t>
            </a:r>
            <a:endParaRPr lang="da-DK" dirty="0" smtClean="0"/>
          </a:p>
          <a:p>
            <a:r>
              <a:rPr lang="da-DK" dirty="0" smtClean="0"/>
              <a:t>Language Features (mixed with samples and exercises)</a:t>
            </a:r>
          </a:p>
          <a:p>
            <a:r>
              <a:rPr lang="da-DK" dirty="0" smtClean="0"/>
              <a:t>JavaScript and the dom</a:t>
            </a:r>
          </a:p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r>
              <a:rPr lang="da-DK" dirty="0" smtClean="0"/>
              <a:t> (mixed with samples and </a:t>
            </a:r>
            <a:r>
              <a:rPr lang="da-DK" dirty="0" err="1" smtClean="0"/>
              <a:t>exercises</a:t>
            </a:r>
            <a:r>
              <a:rPr lang="da-DK" dirty="0" smtClean="0"/>
              <a:t>)</a:t>
            </a:r>
          </a:p>
          <a:p>
            <a:r>
              <a:rPr lang="da-DK" dirty="0" smtClean="0"/>
              <a:t>More </a:t>
            </a:r>
            <a:r>
              <a:rPr lang="da-DK" dirty="0" err="1" smtClean="0"/>
              <a:t>exercises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Values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implicitly</a:t>
            </a:r>
            <a:r>
              <a:rPr lang="da-DK" dirty="0" smtClean="0"/>
              <a:t> or </a:t>
            </a:r>
            <a:r>
              <a:rPr lang="da-DK" dirty="0" err="1" smtClean="0"/>
              <a:t>explicitly</a:t>
            </a:r>
            <a:r>
              <a:rPr lang="da-DK" dirty="0" smtClean="0"/>
              <a:t> </a:t>
            </a:r>
            <a:r>
              <a:rPr lang="da-DK" dirty="0" err="1" smtClean="0"/>
              <a:t>coerced</a:t>
            </a:r>
            <a:r>
              <a:rPr lang="da-DK" dirty="0" smtClean="0"/>
              <a:t> to </a:t>
            </a:r>
            <a:r>
              <a:rPr lang="da-DK" dirty="0" err="1" smtClean="0"/>
              <a:t>other</a:t>
            </a:r>
            <a:r>
              <a:rPr lang="da-DK" dirty="0" smtClean="0"/>
              <a:t> types</a:t>
            </a:r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Coercion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9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All of JavaScript's values can be divided into two </a:t>
            </a:r>
            <a:r>
              <a:rPr lang="en-US" sz="2000" dirty="0" smtClean="0"/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</a:t>
            </a:r>
            <a:r>
              <a:rPr lang="en-US" sz="2000" dirty="0" smtClean="0"/>
              <a:t>alues </a:t>
            </a:r>
            <a:r>
              <a:rPr lang="en-US" sz="2000" dirty="0"/>
              <a:t>that will become false if coerced to 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dirty="0" smtClean="0"/>
              <a:t>verything </a:t>
            </a:r>
            <a:r>
              <a:rPr lang="en-US" sz="2000" dirty="0"/>
              <a:t>else (which will obviously become 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Falsy</a:t>
            </a:r>
            <a:r>
              <a:rPr lang="en-US" sz="2000" dirty="0" smtClean="0"/>
              <a:t> values:</a:t>
            </a:r>
          </a:p>
          <a:p>
            <a:r>
              <a:rPr lang="en-US" sz="2000" dirty="0" smtClean="0"/>
              <a:t>undefined</a:t>
            </a:r>
            <a:endParaRPr lang="en-US" sz="2000" dirty="0"/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false</a:t>
            </a:r>
          </a:p>
          <a:p>
            <a:r>
              <a:rPr lang="en-US" sz="2000" dirty="0" smtClean="0"/>
              <a:t>0, </a:t>
            </a:r>
            <a:r>
              <a:rPr lang="en-US" sz="2000" dirty="0"/>
              <a:t>and 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 smtClean="0"/>
              <a:t>“”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f(val) {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</a:t>
            </a:r>
            <a:r>
              <a:rPr lang="da-DK" dirty="0" err="1" smtClean="0"/>
              <a:t>this.value</a:t>
            </a:r>
            <a:r>
              <a:rPr lang="da-DK" dirty="0" smtClean="0"/>
              <a:t> = val; // </a:t>
            </a:r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this</a:t>
            </a:r>
            <a:r>
              <a:rPr lang="da-DK" dirty="0" smtClean="0"/>
              <a:t>? 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15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1400" dirty="0"/>
          </a:p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8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JavaScript </a:t>
            </a:r>
            <a:r>
              <a:rPr lang="en-US" dirty="0"/>
              <a:t>is classified as a </a:t>
            </a:r>
            <a:r>
              <a:rPr lang="en-US" dirty="0">
                <a:hlinkClick r:id="rId3" tooltip="Prototype-based programming"/>
              </a:rPr>
              <a:t>prototype-based</a:t>
            </a:r>
            <a:r>
              <a:rPr lang="en-US" dirty="0"/>
              <a:t> </a:t>
            </a:r>
            <a:r>
              <a:rPr lang="en-US" dirty="0">
                <a:hlinkClick r:id="rId4" tooltip="Scripting language"/>
              </a:rPr>
              <a:t>scripting language</a:t>
            </a:r>
            <a:r>
              <a:rPr lang="en-US" dirty="0"/>
              <a:t> with </a:t>
            </a:r>
            <a:r>
              <a:rPr lang="en-US" dirty="0">
                <a:hlinkClick r:id="rId5" tooltip="Dynamic language"/>
              </a:rPr>
              <a:t>dynamic</a:t>
            </a:r>
            <a:r>
              <a:rPr lang="en-US" dirty="0"/>
              <a:t> typing and </a:t>
            </a:r>
            <a:r>
              <a:rPr lang="en-US" dirty="0">
                <a:hlinkClick r:id="rId6" tooltip="First-class functions"/>
              </a:rPr>
              <a:t>first-class functions</a:t>
            </a:r>
            <a:r>
              <a:rPr lang="en-US" dirty="0"/>
              <a:t>. This mix of features makes it a </a:t>
            </a:r>
            <a:r>
              <a:rPr lang="en-US" dirty="0">
                <a:hlinkClick r:id="rId7" tooltip="Multi-paradigm"/>
              </a:rPr>
              <a:t>multi-paradigm</a:t>
            </a:r>
            <a:r>
              <a:rPr lang="en-US" dirty="0"/>
              <a:t> language, supporting </a:t>
            </a:r>
            <a:r>
              <a:rPr lang="en-US" dirty="0">
                <a:hlinkClick r:id="rId8" tooltip="Object-oriented programming"/>
              </a:rPr>
              <a:t>object-oriented</a:t>
            </a:r>
            <a:r>
              <a:rPr lang="en-US" dirty="0"/>
              <a:t>,</a:t>
            </a:r>
            <a:r>
              <a:rPr lang="en-US" baseline="30000" dirty="0">
                <a:hlinkClick r:id="rId9"/>
              </a:rPr>
              <a:t>[6]</a:t>
            </a:r>
            <a:r>
              <a:rPr lang="en-US" dirty="0"/>
              <a:t> </a:t>
            </a:r>
            <a:r>
              <a:rPr lang="en-US" dirty="0">
                <a:hlinkClick r:id="rId10" tooltip="Imperative programming"/>
              </a:rPr>
              <a:t>imperative</a:t>
            </a:r>
            <a:r>
              <a:rPr lang="en-US" dirty="0"/>
              <a:t>, and </a:t>
            </a:r>
            <a:r>
              <a:rPr lang="en-US" dirty="0">
                <a:hlinkClick r:id="rId11" tooltip="Functional programming"/>
              </a:rPr>
              <a:t>functional</a:t>
            </a:r>
            <a:r>
              <a:rPr lang="en-US" baseline="30000" dirty="0">
                <a:hlinkClick r:id="rId9"/>
              </a:rPr>
              <a:t>[1][7]</a:t>
            </a:r>
            <a:r>
              <a:rPr lang="en-US" dirty="0"/>
              <a:t> programming styles</a:t>
            </a:r>
            <a:r>
              <a:rPr lang="en-US" dirty="0" smtClean="0"/>
              <a:t>.” [Wikipedia]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</a:p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 smtClean="0"/>
          </a:p>
          <a:p>
            <a:r>
              <a:rPr lang="da-DK" dirty="0" smtClean="0"/>
              <a:t>Dynamic</a:t>
            </a:r>
          </a:p>
          <a:p>
            <a:pPr lvl="1"/>
            <a:r>
              <a:rPr lang="da-DK" dirty="0"/>
              <a:t>Values have types, variables do </a:t>
            </a:r>
            <a:r>
              <a:rPr lang="da-DK" dirty="0" smtClean="0"/>
              <a:t>not</a:t>
            </a:r>
          </a:p>
          <a:p>
            <a:r>
              <a:rPr lang="da-DK" dirty="0" err="1" smtClean="0"/>
              <a:t>Functional</a:t>
            </a:r>
            <a:endParaRPr lang="da-DK" dirty="0" smtClean="0"/>
          </a:p>
          <a:p>
            <a:pPr lvl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Control </a:t>
            </a:r>
            <a:r>
              <a:rPr lang="da-DK" dirty="0" err="1" smtClean="0"/>
              <a:t>structures</a:t>
            </a:r>
            <a:endParaRPr lang="da-DK" dirty="0" smtClean="0"/>
          </a:p>
          <a:p>
            <a:r>
              <a:rPr lang="da-DK" smtClean="0"/>
              <a:t>Variables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8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>
                <a:hlinkClick r:id="rId3"/>
              </a:rPr>
              <a:t>WAT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hlinkClick r:id="rId4"/>
              </a:rPr>
              <a:t>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5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Typing</a:t>
            </a:r>
          </a:p>
          <a:p>
            <a:r>
              <a:rPr lang="da-DK" dirty="0" smtClean="0"/>
              <a:t>Object </a:t>
            </a:r>
            <a:r>
              <a:rPr lang="da-DK" dirty="0" err="1" smtClean="0"/>
              <a:t>based</a:t>
            </a:r>
            <a:endParaRPr lang="da-DK" dirty="0" smtClean="0"/>
          </a:p>
          <a:p>
            <a:r>
              <a:rPr lang="da-DK" dirty="0" err="1" smtClean="0"/>
              <a:t>Run-time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 (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evil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8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citizens</a:t>
            </a:r>
            <a:r>
              <a:rPr lang="da-DK" dirty="0" smtClean="0"/>
              <a:t>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, have properties,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nested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Powerful</a:t>
            </a:r>
            <a:r>
              <a:rPr lang="da-DK" dirty="0" smtClean="0"/>
              <a:t> features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Functional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2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6322</TotalTime>
  <Words>902</Words>
  <Application>Microsoft Office PowerPoint</Application>
  <PresentationFormat>On-screen Show (4:3)</PresentationFormat>
  <Paragraphs>190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Imperative and structured</vt:lpstr>
      <vt:lpstr>Types</vt:lpstr>
      <vt:lpstr>Dynamic</vt:lpstr>
      <vt:lpstr>Functional</vt:lpstr>
      <vt:lpstr>Lexical Scope</vt:lpstr>
      <vt:lpstr>Lexical Scope 2</vt:lpstr>
      <vt:lpstr>Exercises Part 1</vt:lpstr>
      <vt:lpstr>Closures</vt:lpstr>
      <vt:lpstr>IIFEs and Modules</vt:lpstr>
      <vt:lpstr>Prototypes</vt:lpstr>
      <vt:lpstr>Prototypes</vt:lpstr>
      <vt:lpstr>PowerPoint Presentation</vt:lpstr>
      <vt:lpstr>JavaScript and the DOM</vt:lpstr>
      <vt:lpstr>Language Quirks</vt:lpstr>
      <vt:lpstr>Hoisting</vt:lpstr>
      <vt:lpstr>Coercion</vt:lpstr>
      <vt:lpstr>Falsy values</vt:lpstr>
      <vt:lpstr>this</vt:lpstr>
      <vt:lpstr>Exercises 2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....</cp:lastModifiedBy>
  <cp:revision>70</cp:revision>
  <dcterms:created xsi:type="dcterms:W3CDTF">2014-10-23T09:02:21Z</dcterms:created>
  <dcterms:modified xsi:type="dcterms:W3CDTF">2014-10-30T20:27:39Z</dcterms:modified>
</cp:coreProperties>
</file>