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DB47-4732-F3E9-29CF-9C063B559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C2E8F-BAB3-4DE8-86D3-36634117D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 app</a:t>
            </a:r>
          </a:p>
        </p:txBody>
      </p:sp>
    </p:spTree>
    <p:extLst>
      <p:ext uri="{BB962C8B-B14F-4D97-AF65-F5344CB8AC3E}">
        <p14:creationId xmlns:p14="http://schemas.microsoft.com/office/powerpoint/2010/main" val="147236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13C5-A61F-CB8A-8645-6C4650D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Sprints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937E-01BC-2C57-42E4-67EDDBD1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Sprint 5 (Day 57–70): Search and Filtering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Add advanced search and filtering.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3.1 (Search/Filter, 5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44 (Backend: 16, Frontend: 14, Swift: 6, Android: 6, QA: 4 for concurrent test review)</a:t>
            </a:r>
          </a:p>
          <a:p>
            <a:r>
              <a:rPr lang="en-US" b="1" dirty="0"/>
              <a:t>Sprint 6 (Day 71–84): Offline Support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Enable offline mode with sync.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3.2 (Offline Support, 8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64 (Backend: 24, Frontend: 12, Swift: 14, Android: 14, QA: 8 for concurrent test review)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9F15-EFA2-255A-7FA7-E56CB5F2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Sprints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7E4E-C7F4-1006-EB0B-EBD551E0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Sprint 7 (Day 85–98): Real-Time Updates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Add WebSocket-based real-time updates.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3.3 (</a:t>
            </a:r>
            <a:r>
              <a:rPr lang="en-US" dirty="0" err="1"/>
              <a:t>WebSockets</a:t>
            </a:r>
            <a:r>
              <a:rPr lang="en-US" dirty="0"/>
              <a:t>, 5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40 (Backend: 16, Frontend: 12, Swift: 6, Android: 6, QA: 4 for concurrent test review)</a:t>
            </a:r>
          </a:p>
          <a:p>
            <a:r>
              <a:rPr lang="en-US" b="1" dirty="0"/>
              <a:t>Sprint 8 (Day 99–112): Barcode Scanning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Implement barcode/QR code scanning.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3.4 (Barcode Scanning, 5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40 (Backend: 16, Frontend: 12, Swift: 6, Android: 6, QA: 4 for concurrent test review)</a:t>
            </a:r>
          </a:p>
        </p:txBody>
      </p:sp>
    </p:spTree>
    <p:extLst>
      <p:ext uri="{BB962C8B-B14F-4D97-AF65-F5344CB8AC3E}">
        <p14:creationId xmlns:p14="http://schemas.microsoft.com/office/powerpoint/2010/main" val="356881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FCC3-B71D-B9CD-8825-255E212F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Sprints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C4B6-40E6-439B-1BAC-46C9F24C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Sprint 9 (Day 113–126): Performance Optimization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Optimize performance with pagination and caching.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4.1 (Performance, 5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40 (Backend: 24, Frontend: 12, QA: 4 for concurrent test review)</a:t>
            </a:r>
          </a:p>
          <a:p>
            <a:r>
              <a:rPr lang="en-US" b="1" dirty="0"/>
              <a:t>Sprint 10 (Day 127–140): Analytics and CI/CD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Add analytics dashboard and CI/CD pipeline.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3.5 (Analytics, 5 points), 6.3 (CI/CD, 5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64 (Backend: 16, Frontend: 24, DevOps: 24, QA: 8 for concurrent test review)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2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299C-2DF6-B537-0D04-33A06790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Sprints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399C-946E-C515-41BE-BCC898E1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Sprint 11 (Day 141–154): Native Mobile (Swift iOS)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Prototype native iOS app with </a:t>
            </a:r>
            <a:r>
              <a:rPr lang="en-US" dirty="0" err="1"/>
              <a:t>SwiftUI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6.1 (Swift iOS, 8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64 (Swift: 64, QA: 8 for concurrent test review)</a:t>
            </a:r>
          </a:p>
          <a:p>
            <a:r>
              <a:rPr lang="en-US" b="1" dirty="0"/>
              <a:t>Sprint 12 (Day 155–168): Native Mobile (Kotlin Android), Accessibility, IoT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Prototype native Android app, add accessibility and IoT.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5.1 (IoT, 8 points), 5.2 (Accessibility, 5 points), 6.2 (Kotlin Android, 8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84 (Backend: 12, Frontend: 8, Swift: 6, Android: 58, QA: 8 for concurrent test review)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9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09D6-5786-D72E-2D66-BC257366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Sprints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04A1-6114-DD80-8122-09D97B16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Post-Sprint (Day 169–181): Final Testing and Deployment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Conduct final testing and deploy the app.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56 (Frontend: 8, Swift: 10, Android: 10, QA: 12, DevOps: 16)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8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6A12F-E572-70EA-ED13-465C442E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612" y="1325880"/>
            <a:ext cx="259238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99ED2AE2-C782-B719-D51B-B6B901030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34778" y="639905"/>
            <a:ext cx="9364833" cy="5578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24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58B36122-AA94-EF4D-C015-2C66BB7B8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002623"/>
            <a:ext cx="10905066" cy="48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B28-0083-CD9B-2E77-6BD37891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Dependencies and 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80EF-A8BC-2FE9-1BDE-35E4B805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Dependencies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Backend API (Sprint 1, Day 1–14) must precede frontend development (Sprints 2–3, Day 15–42).</a:t>
            </a:r>
          </a:p>
          <a:p>
            <a:pPr lvl="1"/>
            <a:r>
              <a:rPr lang="en-US" dirty="0"/>
              <a:t>Authentication (Sprint 4, Day 43–56) is required for RBAC-dependent features (e.g., analytics in Sprint 10, Day 127–140).</a:t>
            </a:r>
          </a:p>
          <a:p>
            <a:pPr lvl="1"/>
            <a:r>
              <a:rPr lang="en-US" dirty="0"/>
              <a:t>CI/CD Pipeline (Sprint 10, Day 127–140) enhances testing for native apps (Sprints 11–12, Day 141–168).</a:t>
            </a:r>
          </a:p>
          <a:p>
            <a:pPr lvl="1"/>
            <a:r>
              <a:rPr lang="en-US" dirty="0"/>
              <a:t>Search and Filtering (Sprint 5, Day 57–70) supports analytics data (Sprint 10, Day 127–140).</a:t>
            </a:r>
          </a:p>
        </p:txBody>
      </p:sp>
    </p:spTree>
    <p:extLst>
      <p:ext uri="{BB962C8B-B14F-4D97-AF65-F5344CB8AC3E}">
        <p14:creationId xmlns:p14="http://schemas.microsoft.com/office/powerpoint/2010/main" val="25829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D8C0-4F96-18D4-7AB1-23CE72AA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Dependencies and Risks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B851-71D4-2526-D0C1-8454864D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Risks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Team Skill Gaps</a:t>
            </a:r>
            <a:r>
              <a:rPr lang="en-US" dirty="0"/>
              <a:t>: Limited Swift/Kotlin expertise. </a:t>
            </a:r>
            <a:r>
              <a:rPr lang="en-US" b="1" dirty="0"/>
              <a:t>Mitigation</a:t>
            </a:r>
            <a:r>
              <a:rPr lang="en-US" dirty="0"/>
              <a:t>: Cross-train in Sprints 1–4 (Day 1–56).</a:t>
            </a:r>
          </a:p>
          <a:p>
            <a:pPr lvl="1"/>
            <a:r>
              <a:rPr lang="en-US" b="1" dirty="0"/>
              <a:t>Integration Complexity</a:t>
            </a:r>
            <a:r>
              <a:rPr lang="en-US" dirty="0"/>
              <a:t>: </a:t>
            </a:r>
            <a:r>
              <a:rPr lang="en-US" dirty="0" err="1"/>
              <a:t>WebSockets</a:t>
            </a:r>
            <a:r>
              <a:rPr lang="en-US" dirty="0"/>
              <a:t>/IoT compatibility issues. </a:t>
            </a:r>
            <a:r>
              <a:rPr lang="en-US" b="1" dirty="0"/>
              <a:t>Mitigation</a:t>
            </a:r>
            <a:r>
              <a:rPr lang="en-US" dirty="0"/>
              <a:t>: Prototype in Sprint 7 (Day 85–98) and Sprint 12 (Day 155–168).</a:t>
            </a:r>
          </a:p>
          <a:p>
            <a:pPr lvl="1"/>
            <a:r>
              <a:rPr lang="en-US" b="1" dirty="0"/>
              <a:t>Scope Creep</a:t>
            </a:r>
            <a:r>
              <a:rPr lang="en-US" dirty="0"/>
              <a:t>: Could-have features (analytics, IoT) may delay core features. </a:t>
            </a:r>
            <a:r>
              <a:rPr lang="en-US" b="1" dirty="0"/>
              <a:t>Mitigation</a:t>
            </a:r>
            <a:r>
              <a:rPr lang="en-US" dirty="0"/>
              <a:t>: Adhere to </a:t>
            </a:r>
            <a:r>
              <a:rPr lang="en-US" dirty="0" err="1"/>
              <a:t>MoSCoW</a:t>
            </a:r>
            <a:r>
              <a:rPr lang="en-US" dirty="0"/>
              <a:t> prioritization.</a:t>
            </a:r>
          </a:p>
          <a:p>
            <a:pPr lvl="1"/>
            <a:r>
              <a:rPr lang="en-US" b="1" dirty="0"/>
              <a:t>Performance Bottlenecks</a:t>
            </a:r>
            <a:r>
              <a:rPr lang="en-US" dirty="0"/>
              <a:t>: Large inventories may slow app. </a:t>
            </a:r>
            <a:r>
              <a:rPr lang="en-US" b="1" dirty="0"/>
              <a:t>Mitigation</a:t>
            </a:r>
            <a:r>
              <a:rPr lang="en-US" dirty="0"/>
              <a:t>: Prioritize performance in Sprint 9 (Day 113–126).</a:t>
            </a:r>
          </a:p>
          <a:p>
            <a:pPr lvl="1"/>
            <a:r>
              <a:rPr lang="en-US" b="1" dirty="0"/>
              <a:t>Styling Complexity (Updated)</a:t>
            </a:r>
            <a:r>
              <a:rPr lang="en-US" dirty="0"/>
              <a:t>: Team may have limited expertise with custom </a:t>
            </a:r>
            <a:r>
              <a:rPr lang="en-US" dirty="0" err="1"/>
              <a:t>PostCSS</a:t>
            </a:r>
            <a:r>
              <a:rPr lang="en-US" dirty="0"/>
              <a:t> styling after switching from </a:t>
            </a:r>
            <a:r>
              <a:rPr lang="en-US" dirty="0" err="1"/>
              <a:t>TailwindCSS</a:t>
            </a:r>
            <a:r>
              <a:rPr lang="en-US" dirty="0"/>
              <a:t>, potentially increasing styling time for UI tasks in future sprints (e.g., search UI in Sprint 5, accessibility in Sprint 12). </a:t>
            </a:r>
            <a:r>
              <a:rPr lang="en-US" b="1" dirty="0"/>
              <a:t>Mitigation</a:t>
            </a:r>
            <a:r>
              <a:rPr lang="en-US" dirty="0"/>
              <a:t>: Provide training on </a:t>
            </a:r>
            <a:r>
              <a:rPr lang="en-US" dirty="0" err="1"/>
              <a:t>PostCSS</a:t>
            </a:r>
            <a:r>
              <a:rPr lang="en-US" dirty="0"/>
              <a:t> and CSS best practices before Sprint 5 (Day 57–70); allocate additional styling time in Sprint 5 and Sprint 12 tasks.</a:t>
            </a:r>
          </a:p>
        </p:txBody>
      </p:sp>
    </p:spTree>
    <p:extLst>
      <p:ext uri="{BB962C8B-B14F-4D97-AF65-F5344CB8AC3E}">
        <p14:creationId xmlns:p14="http://schemas.microsoft.com/office/powerpoint/2010/main" val="418931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420-3E19-843F-AD82-C89EEFA5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Metrics and Success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9F72-9790-0633-9BB5-47C09B78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Velocity</a:t>
            </a:r>
          </a:p>
          <a:p>
            <a:pPr lvl="1"/>
            <a:r>
              <a:rPr lang="en-US" dirty="0"/>
              <a:t>Target 5–8 points per sprint per developer pair, adjusting based on complexity.</a:t>
            </a:r>
          </a:p>
          <a:p>
            <a:r>
              <a:rPr lang="en-US" b="1" dirty="0"/>
              <a:t>Definition of Done</a:t>
            </a:r>
          </a:p>
          <a:p>
            <a:pPr lvl="1"/>
            <a:r>
              <a:rPr lang="en-US" dirty="0"/>
              <a:t>Code reviewed, merged into main.</a:t>
            </a:r>
          </a:p>
          <a:p>
            <a:pPr lvl="1"/>
            <a:r>
              <a:rPr lang="en-US" dirty="0"/>
              <a:t>Tests pass (90% coverage).</a:t>
            </a:r>
          </a:p>
          <a:p>
            <a:pPr lvl="1"/>
            <a:r>
              <a:rPr lang="en-US" dirty="0"/>
              <a:t>Deployed to staging, verified by QA.</a:t>
            </a:r>
          </a:p>
          <a:p>
            <a:pPr lvl="1"/>
            <a:r>
              <a:rPr lang="en-US" dirty="0"/>
              <a:t>Documentation updated.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2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E17A-99BF-0012-2BE4-C8A3DFF5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859C-9640-D089-0BE9-3652A6AF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Framework</a:t>
            </a:r>
            <a:r>
              <a:rPr lang="en-US" dirty="0"/>
              <a:t>: Scrum.</a:t>
            </a:r>
          </a:p>
          <a:p>
            <a:r>
              <a:rPr lang="en-US" b="1" dirty="0"/>
              <a:t>Sprint Duration</a:t>
            </a:r>
            <a:r>
              <a:rPr lang="en-US" dirty="0"/>
              <a:t>: 14 project days (2 weeks).</a:t>
            </a:r>
          </a:p>
          <a:p>
            <a:r>
              <a:rPr lang="en-US" b="1" dirty="0"/>
              <a:t>Ceremonies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Sprint Planning</a:t>
            </a:r>
            <a:r>
              <a:rPr lang="en-US" dirty="0"/>
              <a:t>: Define sprint goals and backlog (2 hours).</a:t>
            </a:r>
          </a:p>
          <a:p>
            <a:pPr lvl="1"/>
            <a:r>
              <a:rPr lang="en-US" b="1" dirty="0"/>
              <a:t>Daily Standups</a:t>
            </a:r>
            <a:r>
              <a:rPr lang="en-US" dirty="0"/>
              <a:t>: 15-minute sync on progress/blockers.</a:t>
            </a:r>
          </a:p>
          <a:p>
            <a:pPr lvl="1"/>
            <a:r>
              <a:rPr lang="en-US" b="1" dirty="0"/>
              <a:t>Sprint Review</a:t>
            </a:r>
            <a:r>
              <a:rPr lang="en-US" dirty="0"/>
              <a:t>: Demo features, gather feedback (2 hours).</a:t>
            </a:r>
          </a:p>
          <a:p>
            <a:pPr lvl="1"/>
            <a:r>
              <a:rPr lang="en-US" b="1" dirty="0"/>
              <a:t>Sprint Retrospective</a:t>
            </a:r>
            <a:r>
              <a:rPr lang="en-US" dirty="0"/>
              <a:t>: Reflect on process improvements (1 hour).</a:t>
            </a:r>
          </a:p>
        </p:txBody>
      </p:sp>
    </p:spTree>
    <p:extLst>
      <p:ext uri="{BB962C8B-B14F-4D97-AF65-F5344CB8AC3E}">
        <p14:creationId xmlns:p14="http://schemas.microsoft.com/office/powerpoint/2010/main" val="806986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204A-0833-F5BB-0420-4A4052B2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Metrics and Success Criteria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C618-1CD2-7DD3-8333-D25BE0FF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Success Criteria</a:t>
            </a:r>
          </a:p>
          <a:p>
            <a:pPr lvl="1"/>
            <a:r>
              <a:rPr lang="en-US" b="1" dirty="0"/>
              <a:t>Day 42 (Sprint 3)</a:t>
            </a:r>
            <a:r>
              <a:rPr lang="en-US" dirty="0"/>
              <a:t>: Core CRUD for web and React Native.</a:t>
            </a:r>
          </a:p>
          <a:p>
            <a:pPr lvl="1"/>
            <a:r>
              <a:rPr lang="en-US" b="1" dirty="0"/>
              <a:t>Day 84 (Sprint 6)</a:t>
            </a:r>
            <a:r>
              <a:rPr lang="en-US" dirty="0"/>
              <a:t>: Must-have enhancements (authentication, search, offline).</a:t>
            </a:r>
          </a:p>
          <a:p>
            <a:pPr lvl="1"/>
            <a:r>
              <a:rPr lang="en-US" b="1" dirty="0"/>
              <a:t>Day 168 (Sprint 12)</a:t>
            </a:r>
            <a:r>
              <a:rPr lang="en-US" dirty="0"/>
              <a:t>: Native iOS/Android prototypes, Should-have/Could-have enhancements.</a:t>
            </a:r>
          </a:p>
          <a:p>
            <a:pPr lvl="1"/>
            <a:r>
              <a:rPr lang="en-US" b="1" dirty="0"/>
              <a:t>Day 181 (Post-Sprint)</a:t>
            </a:r>
            <a:r>
              <a:rPr lang="en-US" dirty="0"/>
              <a:t>: Production-ready app, zero critical bugs.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7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83E0257-5666-DDDA-E72B-14781CCF0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77012" y="480060"/>
            <a:ext cx="11237976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6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01D975B-2F91-97EA-7FFB-7C0B59608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73216" y="643467"/>
            <a:ext cx="7819041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F3FFC-94FE-2FC7-A88B-4B817BFA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Data Flow Diagram</a:t>
            </a:r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8CBAA5C-26B9-0C0C-3DBA-ACFE3B90F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2471" b="-1"/>
          <a:stretch>
            <a:fillRect/>
          </a:stretch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822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7749-742F-E0DB-2115-F0CF8009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24" y="5644979"/>
            <a:ext cx="9404723" cy="955952"/>
          </a:xfrm>
        </p:spPr>
        <p:txBody>
          <a:bodyPr/>
          <a:lstStyle/>
          <a:p>
            <a:r>
              <a:rPr lang="en-US" dirty="0"/>
              <a:t>Data Flow Diagram Continued</a:t>
            </a:r>
          </a:p>
        </p:txBody>
      </p:sp>
      <p:pic>
        <p:nvPicPr>
          <p:cNvPr id="5" name="Content Placeholder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56916014-2E99-8BCA-54C9-20626FE02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25" y="257069"/>
            <a:ext cx="9404722" cy="4839730"/>
          </a:xfrm>
        </p:spPr>
      </p:pic>
    </p:spTree>
    <p:extLst>
      <p:ext uri="{BB962C8B-B14F-4D97-AF65-F5344CB8AC3E}">
        <p14:creationId xmlns:p14="http://schemas.microsoft.com/office/powerpoint/2010/main" val="185588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C0EA-CEB5-BB8A-D1B5-63E42341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Flow Diagram Continued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92B56DD1-8055-77DF-F084-004DB18C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6914" y="639905"/>
            <a:ext cx="7447477" cy="5578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443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B646-5951-C614-397F-D6A58F15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85C209-29C4-C6CF-066B-5AF6DB040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438" y="2683669"/>
            <a:ext cx="8216900" cy="2933700"/>
          </a:xfrm>
        </p:spPr>
      </p:pic>
    </p:spTree>
    <p:extLst>
      <p:ext uri="{BB962C8B-B14F-4D97-AF65-F5344CB8AC3E}">
        <p14:creationId xmlns:p14="http://schemas.microsoft.com/office/powerpoint/2010/main" val="19556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65CA-5EE5-5E27-60A8-1E71B81C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FF0A932-A145-226D-D926-42ACC55F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734640"/>
            <a:ext cx="8204200" cy="2362200"/>
          </a:xfrm>
        </p:spPr>
      </p:pic>
    </p:spTree>
    <p:extLst>
      <p:ext uri="{BB962C8B-B14F-4D97-AF65-F5344CB8AC3E}">
        <p14:creationId xmlns:p14="http://schemas.microsoft.com/office/powerpoint/2010/main" val="376317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6F0D-3A13-86A0-7468-DDEF05CC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Continued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C8CF5DA-A9A0-89CB-B3D0-D8EC7FE5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731453"/>
            <a:ext cx="8229600" cy="2273300"/>
          </a:xfrm>
        </p:spPr>
      </p:pic>
    </p:spTree>
    <p:extLst>
      <p:ext uri="{BB962C8B-B14F-4D97-AF65-F5344CB8AC3E}">
        <p14:creationId xmlns:p14="http://schemas.microsoft.com/office/powerpoint/2010/main" val="178038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FCF2-C673-2109-0C9C-141F0309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Continued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68D431-C57D-7918-5EBD-B5F154D7A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85219"/>
            <a:ext cx="8661400" cy="3530600"/>
          </a:xfrm>
        </p:spPr>
      </p:pic>
    </p:spTree>
    <p:extLst>
      <p:ext uri="{BB962C8B-B14F-4D97-AF65-F5344CB8AC3E}">
        <p14:creationId xmlns:p14="http://schemas.microsoft.com/office/powerpoint/2010/main" val="158049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CB41-9D3A-E975-D726-B627A1FF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11DD-56D2-2727-AE9B-5234241D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Artifacts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Product Backlog</a:t>
            </a:r>
            <a:r>
              <a:rPr lang="en-US" dirty="0"/>
              <a:t>: All features/enhancements.</a:t>
            </a:r>
          </a:p>
          <a:p>
            <a:pPr lvl="1"/>
            <a:r>
              <a:rPr lang="en-US" b="1" dirty="0"/>
              <a:t>Sprint Backlog</a:t>
            </a:r>
            <a:r>
              <a:rPr lang="en-US" dirty="0"/>
              <a:t>: Selected index per sprint.</a:t>
            </a:r>
          </a:p>
          <a:p>
            <a:pPr lvl="1"/>
            <a:r>
              <a:rPr lang="en-US" b="1" dirty="0"/>
              <a:t>Increment</a:t>
            </a:r>
            <a:r>
              <a:rPr lang="en-US" dirty="0"/>
              <a:t>: Potentially shippable product at sprint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EE63-F416-40B5-8989-9102C60B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Continued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EC36984-E020-33CC-2D7F-5FE57FEA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079620"/>
            <a:ext cx="8661400" cy="2298700"/>
          </a:xfrm>
        </p:spPr>
      </p:pic>
    </p:spTree>
    <p:extLst>
      <p:ext uri="{BB962C8B-B14F-4D97-AF65-F5344CB8AC3E}">
        <p14:creationId xmlns:p14="http://schemas.microsoft.com/office/powerpoint/2010/main" val="164601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2AD1-8F66-778E-867D-7550D6B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53774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78F2-B39F-BF16-4AC2-5C7EEAF4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9724-60E6-8887-7A04-75E26903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Inventory Functionality</a:t>
            </a:r>
            <a:r>
              <a:rPr lang="en-US" dirty="0"/>
              <a:t>: CRUD operations, basic UI, API.</a:t>
            </a:r>
          </a:p>
          <a:p>
            <a:r>
              <a:rPr lang="en-US" b="1" dirty="0"/>
              <a:t>Security and Authentication</a:t>
            </a:r>
            <a:r>
              <a:rPr lang="en-US" dirty="0"/>
              <a:t>: JWT-based authentication, RBAC.</a:t>
            </a:r>
          </a:p>
          <a:p>
            <a:r>
              <a:rPr lang="en-US" b="1" dirty="0"/>
              <a:t>Advanced Features</a:t>
            </a:r>
            <a:r>
              <a:rPr lang="en-US" dirty="0"/>
              <a:t>: Search, offline support, </a:t>
            </a:r>
            <a:r>
              <a:rPr lang="en-US" dirty="0" err="1"/>
              <a:t>WebSockets</a:t>
            </a:r>
            <a:r>
              <a:rPr lang="en-US" dirty="0"/>
              <a:t>, barcode scanning, analytics, internationalization.</a:t>
            </a:r>
          </a:p>
          <a:p>
            <a:r>
              <a:rPr lang="en-US" b="1" dirty="0"/>
              <a:t>Performance and Scalability</a:t>
            </a:r>
            <a:r>
              <a:rPr lang="en-US" dirty="0"/>
              <a:t>: Pagination, caching, optimization.</a:t>
            </a:r>
          </a:p>
          <a:p>
            <a:r>
              <a:rPr lang="en-US" b="1" dirty="0"/>
              <a:t>Integrations and Accessibility</a:t>
            </a:r>
            <a:r>
              <a:rPr lang="en-US" dirty="0"/>
              <a:t>: IoT integration, accessibility enhancements.</a:t>
            </a:r>
          </a:p>
          <a:p>
            <a:r>
              <a:rPr lang="en-US" b="1" dirty="0"/>
              <a:t>Native Mobile Transition and CI/CD</a:t>
            </a:r>
            <a:r>
              <a:rPr lang="en-US" dirty="0"/>
              <a:t>: Swift iOS, Kotlin Android, automated testing/deployment.</a:t>
            </a:r>
          </a:p>
        </p:txBody>
      </p:sp>
    </p:spTree>
    <p:extLst>
      <p:ext uri="{BB962C8B-B14F-4D97-AF65-F5344CB8AC3E}">
        <p14:creationId xmlns:p14="http://schemas.microsoft.com/office/powerpoint/2010/main" val="171240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915D-2575-9045-BBB2-26AF44A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1 (Day 1–14): Core Backend and Database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9DD7-CB91-3A88-F427-208FAD55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: Set up </a:t>
            </a:r>
            <a:r>
              <a:rPr lang="en-US" dirty="0" err="1"/>
              <a:t>Express.js</a:t>
            </a:r>
            <a:r>
              <a:rPr lang="en-US" dirty="0"/>
              <a:t> API and MongoDB schema.</a:t>
            </a:r>
          </a:p>
          <a:p>
            <a:r>
              <a:rPr lang="en-US" b="1" dirty="0"/>
              <a:t>Stories</a:t>
            </a:r>
            <a:r>
              <a:rPr lang="en-US" dirty="0"/>
              <a:t>: 1.5 (MongoDB schema, 2 points), 1.1 (Add Item API, 5 points, partial), 1.2 (View Items API, 3 points, partial)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Task 1: Implement Item schema (2 points, 16 hours, Backend)</a:t>
            </a:r>
            <a:endParaRPr lang="en-US" dirty="0"/>
          </a:p>
          <a:p>
            <a:pPr lvl="2"/>
            <a:r>
              <a:rPr lang="en-US" dirty="0"/>
              <a:t>Define schema with Mongoose (8 hours).</a:t>
            </a:r>
          </a:p>
          <a:p>
            <a:pPr lvl="2"/>
            <a:r>
              <a:rPr lang="en-US" dirty="0"/>
              <a:t>Add text/sparse indexes (4 hours).</a:t>
            </a:r>
          </a:p>
          <a:p>
            <a:pPr lvl="2"/>
            <a:r>
              <a:rPr lang="en-US" dirty="0"/>
              <a:t>Write Jest unit tests (4 hours).</a:t>
            </a:r>
          </a:p>
          <a:p>
            <a:pPr lvl="1"/>
            <a:r>
              <a:rPr lang="en-US" b="1" dirty="0"/>
              <a:t>Task 2: Create POST /</a:t>
            </a:r>
            <a:r>
              <a:rPr lang="en-US" b="1" dirty="0" err="1"/>
              <a:t>api</a:t>
            </a:r>
            <a:r>
              <a:rPr lang="en-US" b="1" dirty="0"/>
              <a:t>/server endpoint (2 points, 16 hours, Backend)</a:t>
            </a:r>
            <a:endParaRPr lang="en-US" dirty="0"/>
          </a:p>
          <a:p>
            <a:pPr lvl="2"/>
            <a:r>
              <a:rPr lang="en-US" dirty="0"/>
              <a:t>Implement route handler (6 hours).</a:t>
            </a:r>
          </a:p>
          <a:p>
            <a:pPr lvl="2"/>
            <a:r>
              <a:rPr lang="en-US" dirty="0"/>
              <a:t>Add input validation (4 hours).</a:t>
            </a:r>
          </a:p>
          <a:p>
            <a:pPr lvl="2"/>
            <a:r>
              <a:rPr lang="en-US" dirty="0"/>
              <a:t>Write </a:t>
            </a:r>
            <a:r>
              <a:rPr lang="en-US" dirty="0" err="1"/>
              <a:t>Supertest</a:t>
            </a:r>
            <a:r>
              <a:rPr lang="en-US" dirty="0"/>
              <a:t> integration tests (6 hours).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D00D-0A3E-5F96-EB24-75155A54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1 (Day 1–14): Core Backend and Database Continued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A93B-548E-0154-25C5-5FA86132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Task 3: Create GET /</a:t>
            </a:r>
            <a:r>
              <a:rPr lang="en-US" b="1" dirty="0" err="1"/>
              <a:t>api</a:t>
            </a:r>
            <a:r>
              <a:rPr lang="en-US" b="1" dirty="0"/>
              <a:t>/server endpoint (1 point, 8 hours, Backend)</a:t>
            </a:r>
            <a:endParaRPr lang="en-US" dirty="0"/>
          </a:p>
          <a:p>
            <a:pPr lvl="2"/>
            <a:r>
              <a:rPr lang="en-US" dirty="0"/>
              <a:t>Implement route handler (4 hours).</a:t>
            </a:r>
          </a:p>
          <a:p>
            <a:pPr lvl="2"/>
            <a:r>
              <a:rPr lang="en-US" dirty="0"/>
              <a:t>Write integration tests (4 hours).</a:t>
            </a:r>
          </a:p>
          <a:p>
            <a:r>
              <a:rPr lang="en-US" b="1" dirty="0"/>
              <a:t>Total Points</a:t>
            </a:r>
            <a:r>
              <a:rPr lang="en-US" dirty="0"/>
              <a:t>: 5</a:t>
            </a:r>
          </a:p>
          <a:p>
            <a:r>
              <a:rPr lang="en-US" b="1" dirty="0"/>
              <a:t>Total Hours</a:t>
            </a:r>
            <a:r>
              <a:rPr lang="en-US" dirty="0"/>
              <a:t>: 40 (Backend: 40, QA: 4 for concurrent test review)</a:t>
            </a:r>
          </a:p>
          <a:p>
            <a:r>
              <a:rPr lang="en-US" b="1" dirty="0"/>
              <a:t>Deliverable</a:t>
            </a:r>
            <a:r>
              <a:rPr lang="en-US" dirty="0"/>
              <a:t>: Functional backend API for adding/viewing index.</a:t>
            </a:r>
          </a:p>
          <a:p>
            <a:r>
              <a:rPr lang="en-US" b="1" dirty="0"/>
              <a:t>Assigned Roles</a:t>
            </a:r>
            <a:r>
              <a:rPr lang="en-US" dirty="0"/>
              <a:t>: Backend (2), QA (1)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BC2-9431-7FCF-D1BB-474C4559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2 (Day 15–28): Web Frontend (</a:t>
            </a:r>
            <a:r>
              <a:rPr lang="en-US" b="1" dirty="0" err="1"/>
              <a:t>Vue.js</a:t>
            </a:r>
            <a:r>
              <a:rPr lang="en-US" b="1" dirty="0"/>
              <a:t>) Core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ABC4-92B1-8A2F-3D91-D5AABE62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</a:t>
            </a:r>
            <a:r>
              <a:rPr lang="en-US" dirty="0"/>
              <a:t>: Build </a:t>
            </a:r>
            <a:r>
              <a:rPr lang="en-US" dirty="0" err="1"/>
              <a:t>Vue.js</a:t>
            </a:r>
            <a:r>
              <a:rPr lang="en-US" dirty="0"/>
              <a:t> frontend for core CRUD.</a:t>
            </a:r>
          </a:p>
          <a:p>
            <a:r>
              <a:rPr lang="en-US" b="1" dirty="0"/>
              <a:t>Stories</a:t>
            </a:r>
            <a:r>
              <a:rPr lang="en-US" dirty="0"/>
              <a:t>: 1.1 (Add Item UI, 5 points, partial), 1.2 (View Items UI, 3 points), 1.3 (Edit Item UI, 5 points, partial), 1.4 (Delete Item UI, 3 points)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Task 1: Create </a:t>
            </a:r>
            <a:r>
              <a:rPr lang="en-US" b="1" dirty="0" err="1"/>
              <a:t>HomePage.vue</a:t>
            </a:r>
            <a:r>
              <a:rPr lang="en-US" b="1" dirty="0"/>
              <a:t> and </a:t>
            </a:r>
            <a:r>
              <a:rPr lang="en-US" b="1" dirty="0" err="1"/>
              <a:t>ItemList.vue</a:t>
            </a:r>
            <a:r>
              <a:rPr lang="en-US" b="1" dirty="0"/>
              <a:t> (2 points, 16 hours, Frontend)</a:t>
            </a:r>
            <a:endParaRPr lang="en-US" dirty="0"/>
          </a:p>
          <a:p>
            <a:pPr lvl="2"/>
            <a:r>
              <a:rPr lang="en-US" dirty="0"/>
              <a:t>Set up Vue Router and </a:t>
            </a:r>
            <a:r>
              <a:rPr lang="en-US" dirty="0" err="1"/>
              <a:t>HomePage.vue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Implement </a:t>
            </a:r>
            <a:r>
              <a:rPr lang="en-US" dirty="0" err="1"/>
              <a:t>ItemList.vue</a:t>
            </a:r>
            <a:r>
              <a:rPr lang="en-US" dirty="0"/>
              <a:t> with </a:t>
            </a:r>
            <a:r>
              <a:rPr lang="en-US" dirty="0" err="1"/>
              <a:t>ItemCard.vue</a:t>
            </a:r>
            <a:r>
              <a:rPr lang="en-US" dirty="0"/>
              <a:t> using custom </a:t>
            </a:r>
            <a:r>
              <a:rPr lang="en-US" dirty="0" err="1"/>
              <a:t>PostCSS</a:t>
            </a:r>
            <a:r>
              <a:rPr lang="en-US" dirty="0"/>
              <a:t> styles instead of </a:t>
            </a:r>
            <a:r>
              <a:rPr lang="en-US" dirty="0" err="1"/>
              <a:t>TailwindCSS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Write </a:t>
            </a:r>
            <a:r>
              <a:rPr lang="en-US" dirty="0" err="1"/>
              <a:t>Vitest</a:t>
            </a:r>
            <a:r>
              <a:rPr lang="en-US" dirty="0"/>
              <a:t> unit tests (4 hours).</a:t>
            </a:r>
          </a:p>
          <a:p>
            <a:pPr lvl="1"/>
            <a:r>
              <a:rPr lang="en-US" b="1" dirty="0"/>
              <a:t>Task 2: Implement </a:t>
            </a:r>
            <a:r>
              <a:rPr lang="en-US" b="1" dirty="0" err="1"/>
              <a:t>AddItemModal.vue</a:t>
            </a:r>
            <a:r>
              <a:rPr lang="en-US" b="1" dirty="0"/>
              <a:t> (2 points, 16 hours, Frontend)</a:t>
            </a:r>
            <a:endParaRPr lang="en-US" dirty="0"/>
          </a:p>
          <a:p>
            <a:pPr lvl="2"/>
            <a:r>
              <a:rPr lang="en-US" dirty="0"/>
              <a:t>Create modal with form using custom </a:t>
            </a:r>
            <a:r>
              <a:rPr lang="en-US" dirty="0" err="1"/>
              <a:t>PostCSS</a:t>
            </a:r>
            <a:r>
              <a:rPr lang="en-US" dirty="0"/>
              <a:t> styles instead of </a:t>
            </a:r>
            <a:r>
              <a:rPr lang="en-US" dirty="0" err="1"/>
              <a:t>TailwindCSS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Integrate POST /</a:t>
            </a:r>
            <a:r>
              <a:rPr lang="en-US" dirty="0" err="1"/>
              <a:t>api</a:t>
            </a:r>
            <a:r>
              <a:rPr lang="en-US" dirty="0"/>
              <a:t>/server via Axios (6 hours).</a:t>
            </a:r>
          </a:p>
          <a:p>
            <a:pPr lvl="2"/>
            <a:r>
              <a:rPr lang="en-US" dirty="0"/>
              <a:t>Write Cypress E2E tests (4 hours).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3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9594-CA8B-CC80-CD96-2615EE14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2 (Day 15–28): Web Frontend (</a:t>
            </a:r>
            <a:r>
              <a:rPr lang="en-US" b="1" dirty="0" err="1"/>
              <a:t>Vue.js</a:t>
            </a:r>
            <a:r>
              <a:rPr lang="en-US" b="1" dirty="0"/>
              <a:t>) Core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B41A-DE1C-F761-B1F4-94DFAC39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b="1" dirty="0"/>
              <a:t>Task 3: Implement </a:t>
            </a:r>
            <a:r>
              <a:rPr lang="en-US" b="1" dirty="0" err="1"/>
              <a:t>EditItemModal.vue</a:t>
            </a:r>
            <a:r>
              <a:rPr lang="en-US" b="1" dirty="0"/>
              <a:t> (2 points, 16 hours, Frontend)</a:t>
            </a:r>
            <a:endParaRPr lang="en-US" dirty="0"/>
          </a:p>
          <a:p>
            <a:pPr lvl="2"/>
            <a:r>
              <a:rPr lang="en-US" dirty="0"/>
              <a:t>Create modal with pre-filled form using custom </a:t>
            </a:r>
            <a:r>
              <a:rPr lang="en-US" dirty="0" err="1"/>
              <a:t>PostCSS</a:t>
            </a:r>
            <a:r>
              <a:rPr lang="en-US" dirty="0"/>
              <a:t> styles instead of </a:t>
            </a:r>
            <a:r>
              <a:rPr lang="en-US" dirty="0" err="1"/>
              <a:t>TailwindCSS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Integrate GET/PUT /</a:t>
            </a:r>
            <a:r>
              <a:rPr lang="en-US" dirty="0" err="1"/>
              <a:t>api</a:t>
            </a:r>
            <a:r>
              <a:rPr lang="en-US" dirty="0"/>
              <a:t>/server/:id (6 hours).</a:t>
            </a:r>
          </a:p>
          <a:p>
            <a:pPr lvl="2"/>
            <a:r>
              <a:rPr lang="en-US" dirty="0"/>
              <a:t>Write E2E tests (4 hours).</a:t>
            </a:r>
          </a:p>
          <a:p>
            <a:pPr lvl="1"/>
            <a:r>
              <a:rPr lang="en-US" b="1" dirty="0"/>
              <a:t>Task 4: Add delete functionality (1 point, 8 hours, Frontend)</a:t>
            </a:r>
            <a:endParaRPr lang="en-US" dirty="0"/>
          </a:p>
          <a:p>
            <a:pPr lvl="2"/>
            <a:r>
              <a:rPr lang="en-US" dirty="0"/>
              <a:t>Add delete button with prompt (4 hours).</a:t>
            </a:r>
          </a:p>
          <a:p>
            <a:pPr lvl="2"/>
            <a:r>
              <a:rPr lang="en-US" dirty="0"/>
              <a:t>Integrate DELETE /</a:t>
            </a:r>
            <a:r>
              <a:rPr lang="en-US" dirty="0" err="1"/>
              <a:t>api</a:t>
            </a:r>
            <a:r>
              <a:rPr lang="en-US" dirty="0"/>
              <a:t>/server/:id (4 hours).</a:t>
            </a:r>
          </a:p>
          <a:p>
            <a:r>
              <a:rPr lang="en-US" b="1" dirty="0"/>
              <a:t>Total Points</a:t>
            </a:r>
            <a:r>
              <a:rPr lang="en-US" dirty="0"/>
              <a:t>: 7</a:t>
            </a:r>
          </a:p>
          <a:p>
            <a:r>
              <a:rPr lang="en-US" b="1" dirty="0"/>
              <a:t>Total Hours</a:t>
            </a:r>
            <a:r>
              <a:rPr lang="en-US" dirty="0"/>
              <a:t>: 56 (Frontend: 56, QA: 8 for concurrent test review)</a:t>
            </a:r>
          </a:p>
          <a:p>
            <a:r>
              <a:rPr lang="en-US" b="1" dirty="0"/>
              <a:t>Deliverable</a:t>
            </a:r>
            <a:r>
              <a:rPr lang="en-US" dirty="0"/>
              <a:t>: Web app with basic CRUD.</a:t>
            </a:r>
          </a:p>
          <a:p>
            <a:r>
              <a:rPr lang="en-US" b="1" dirty="0"/>
              <a:t>Assigned Roles</a:t>
            </a:r>
            <a:r>
              <a:rPr lang="en-US" dirty="0"/>
              <a:t>: Frontend (2), QA (1)</a:t>
            </a:r>
          </a:p>
          <a:p>
            <a:r>
              <a:rPr lang="en-US" b="1" dirty="0"/>
              <a:t>Dependencies</a:t>
            </a:r>
            <a:r>
              <a:rPr lang="en-US" dirty="0"/>
              <a:t>: Sprint 1 (backend API)</a:t>
            </a:r>
          </a:p>
        </p:txBody>
      </p:sp>
    </p:spTree>
    <p:extLst>
      <p:ext uri="{BB962C8B-B14F-4D97-AF65-F5344CB8AC3E}">
        <p14:creationId xmlns:p14="http://schemas.microsoft.com/office/powerpoint/2010/main" val="13211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224-1BAA-2789-916C-423B85FA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54-D714-060F-54A1-5F2B4627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Sprint 3 (Day 29–42): React Native Mobile Core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Build React Native app for core CRUD.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1.1, 1.2, 1.3, 1.4 (Mobile UI)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56 (Swift: 28, Android: 28, QA: 8 for concurrent test review)</a:t>
            </a:r>
          </a:p>
          <a:p>
            <a:r>
              <a:rPr lang="en-US" b="1" dirty="0"/>
              <a:t>Sprint 4 (Day 43–56): Authentication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Implement JWT-based authentication and RBAC.</a:t>
            </a:r>
          </a:p>
          <a:p>
            <a:pPr lvl="1"/>
            <a:r>
              <a:rPr lang="en-US" b="1" dirty="0"/>
              <a:t>Stories</a:t>
            </a:r>
            <a:r>
              <a:rPr lang="en-US" dirty="0"/>
              <a:t>: 2.1 (Login, 8 points), 2.2 (RBAC, 5 points)</a:t>
            </a:r>
          </a:p>
          <a:p>
            <a:pPr lvl="1"/>
            <a:r>
              <a:rPr lang="en-US" b="1" dirty="0"/>
              <a:t>Total Hours</a:t>
            </a:r>
            <a:r>
              <a:rPr lang="en-US" dirty="0"/>
              <a:t>: 64 (Backend: 24, Frontend: 16, Swift: 8, Android: 8, QA: 8 for concurrent test review)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30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1780</Words>
  <Application>Microsoft Macintosh PowerPoint</Application>
  <PresentationFormat>Widescreen</PresentationFormat>
  <Paragraphs>153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Century Gothic</vt:lpstr>
      <vt:lpstr>Wingdings 3</vt:lpstr>
      <vt:lpstr>Ion</vt:lpstr>
      <vt:lpstr>CSSE Capstone</vt:lpstr>
      <vt:lpstr>Agile</vt:lpstr>
      <vt:lpstr>Agile Continued</vt:lpstr>
      <vt:lpstr>Epics </vt:lpstr>
      <vt:lpstr>Sprint 1 (Day 1–14): Core Backend and Database   </vt:lpstr>
      <vt:lpstr>Sprint 1 (Day 1–14): Core Backend and Database Continued   </vt:lpstr>
      <vt:lpstr>Sprint 2 (Day 15–28): Web Frontend (Vue.js) Core   </vt:lpstr>
      <vt:lpstr>Sprint 2 (Day 15–28): Web Frontend (Vue.js) Core Continued</vt:lpstr>
      <vt:lpstr>Additional Sprints</vt:lpstr>
      <vt:lpstr>Additional Sprints Continued</vt:lpstr>
      <vt:lpstr>Additional Sprints Continued</vt:lpstr>
      <vt:lpstr>Additional Sprints Continued</vt:lpstr>
      <vt:lpstr>Additional Sprints Continued</vt:lpstr>
      <vt:lpstr>Additional Sprints Continued</vt:lpstr>
      <vt:lpstr>Gantt Chart</vt:lpstr>
      <vt:lpstr>PowerPoint Presentation</vt:lpstr>
      <vt:lpstr>Dependencies and Risks</vt:lpstr>
      <vt:lpstr>Dependencies and Risks Continued</vt:lpstr>
      <vt:lpstr>Metrics and Success Criteria</vt:lpstr>
      <vt:lpstr>Metrics and Success Criteria Continued</vt:lpstr>
      <vt:lpstr>PowerPoint Presentation</vt:lpstr>
      <vt:lpstr>PowerPoint Presentation</vt:lpstr>
      <vt:lpstr>Data Flow Diagram</vt:lpstr>
      <vt:lpstr>Data Flow Diagram Continued</vt:lpstr>
      <vt:lpstr>Data Flow Diagram Continued</vt:lpstr>
      <vt:lpstr>Use Case Diagram</vt:lpstr>
      <vt:lpstr>Sequence Diagram</vt:lpstr>
      <vt:lpstr>Sequence Diagram Continued</vt:lpstr>
      <vt:lpstr>Sequence Diagram Continued</vt:lpstr>
      <vt:lpstr>Sequence Diagram Continued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Snell</dc:creator>
  <cp:lastModifiedBy>Ryan Snell</cp:lastModifiedBy>
  <cp:revision>2</cp:revision>
  <dcterms:created xsi:type="dcterms:W3CDTF">2025-05-29T17:08:51Z</dcterms:created>
  <dcterms:modified xsi:type="dcterms:W3CDTF">2025-05-29T19:45:21Z</dcterms:modified>
</cp:coreProperties>
</file>