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06922692435855"/>
          <c:y val="0.0699440723606987"/>
          <c:w val="0.700266577807398"/>
          <c:h val="0.7269902644479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150"/>
        <c:overlap val="0"/>
        <c:axId val="97322097"/>
        <c:axId val="44031860"/>
      </c:barChart>
      <c:catAx>
        <c:axId val="97322097"/>
        <c:scaling>
          <c:orientation val="minMax"/>
        </c:scaling>
        <c:delete val="0"/>
        <c:axPos val="b"/>
        <c:numFmt formatCode="[$-40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44031860"/>
        <c:crosses val="autoZero"/>
        <c:auto val="1"/>
        <c:lblAlgn val="ctr"/>
        <c:lblOffset val="100"/>
      </c:catAx>
      <c:valAx>
        <c:axId val="44031860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97322097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908C43E-4C02-4625-B65C-04A9E7A37C05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3360" cy="231300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040" cy="26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905520" y="6513480"/>
            <a:ext cx="5281920" cy="34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2B3E90E-BAE7-40DB-A46B-DF0C20141280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160" cy="685224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1920" cy="316224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8520" cy="685656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040" cy="685656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200" cy="380844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000" cy="685656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3840" cy="685656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4600" cy="685656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000" cy="326556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6400" cy="284652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160" cy="685224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1920" cy="316224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8520" cy="685656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040" cy="685656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200" cy="380844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000" cy="685656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3840" cy="685656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4600" cy="685656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000" cy="326556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6400" cy="284652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876240" y="990720"/>
            <a:ext cx="1741680" cy="1332000"/>
            <a:chOff x="876240" y="990720"/>
            <a:chExt cx="1741680" cy="1332000"/>
          </a:xfrm>
        </p:grpSpPr>
        <p:sp>
          <p:nvSpPr>
            <p:cNvPr id="103" name="CustomShape 2"/>
            <p:cNvSpPr/>
            <p:nvPr/>
          </p:nvSpPr>
          <p:spPr>
            <a:xfrm>
              <a:off x="876240" y="1266840"/>
              <a:ext cx="1227240" cy="105588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971720" y="990720"/>
              <a:ext cx="646200" cy="56052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5360" cy="143676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2520" cy="61776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828720" y="19800"/>
            <a:ext cx="9980640" cy="9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Data Analysis using Excel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11353320" y="6473160"/>
            <a:ext cx="1497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4978D0A3-374A-4CBC-8773-B883A0E1D086}" type="slidenum">
              <a:rPr b="0" lang="en-IN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554560" y="3314160"/>
            <a:ext cx="8609040" cy="191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NAME:M.RASOOL MOHIDEEN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NO:asunm1323312207789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DEPARTMENT:B.COM[GENERAL]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COLLEGE:QUAID-E-MILLETH COLLEGE FOR MEN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5440" y="1285920"/>
            <a:ext cx="854712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conclusion, employee performance management is a critical aspect of organizational success. By leveraging data-driven insights and advanced modeling techniques, organizations can: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employee performance: Identify areas for growth and development, and provide targeted support.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Enhance talent development: Create personalized development plans and track progress.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Inform strategic decisions: Use data to guide talent acquisition, retention, and succession planning.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Boost employee engagement: Foster a culture of continuous feedback, growth, and recognition.</a:t>
            </a:r>
            <a:endParaRPr b="0" lang="en-IN" sz="2400" spc="-1" strike="noStrike">
              <a:latin typeface="Arial"/>
            </a:endParaRPr>
          </a:p>
          <a:p>
            <a:pPr marL="457200" indent="-4557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Drive business outcomes: Align employee performance with organizational objectives and goals.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 AND DISCUSSION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5440" y="1214280"/>
            <a:ext cx="854712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Discussion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201" name="Chart 2"/>
          <p:cNvGraphicFramePr/>
          <p:nvPr/>
        </p:nvGraphicFramePr>
        <p:xfrm>
          <a:off x="523800" y="1214280"/>
          <a:ext cx="8642520" cy="5213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108000"/>
            <a:ext cx="12190680" cy="685656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2"/>
          <p:cNvGrpSpPr/>
          <p:nvPr/>
        </p:nvGrpSpPr>
        <p:grpSpPr>
          <a:xfrm>
            <a:off x="7448760" y="0"/>
            <a:ext cx="4742280" cy="6857280"/>
            <a:chOff x="7448760" y="0"/>
            <a:chExt cx="4742280" cy="6857280"/>
          </a:xfrm>
        </p:grpSpPr>
        <p:sp>
          <p:nvSpPr>
            <p:cNvPr id="113" name="CustomShape 3"/>
            <p:cNvSpPr/>
            <p:nvPr/>
          </p:nvSpPr>
          <p:spPr>
            <a:xfrm>
              <a:off x="9377280" y="4680"/>
              <a:ext cx="1217160" cy="685224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7448760" y="3695040"/>
              <a:ext cx="4741920" cy="316224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182160" y="0"/>
              <a:ext cx="3008520" cy="685656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9603000" y="0"/>
              <a:ext cx="2588040" cy="685656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8934480" y="3048120"/>
              <a:ext cx="3256200" cy="380844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9338040" y="0"/>
              <a:ext cx="2853000" cy="685656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896480" y="0"/>
              <a:ext cx="1293840" cy="685656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936080" y="0"/>
              <a:ext cx="1254600" cy="685656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>
              <a:off x="10372680" y="3591000"/>
              <a:ext cx="1818000" cy="326556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12"/>
          <p:cNvSpPr/>
          <p:nvPr/>
        </p:nvSpPr>
        <p:spPr>
          <a:xfrm>
            <a:off x="0" y="4010040"/>
            <a:ext cx="446400" cy="284652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353520" y="5362560"/>
            <a:ext cx="455760" cy="45576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6696000" y="1695600"/>
            <a:ext cx="312840" cy="32256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9353520" y="5896080"/>
            <a:ext cx="179640" cy="17964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739800" y="829800"/>
            <a:ext cx="3908160" cy="66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4250" spc="15" strike="noStrike">
                <a:solidFill>
                  <a:srgbClr val="000000"/>
                </a:solidFill>
                <a:latin typeface="Trebuchet MS"/>
                <a:ea typeface="DejaVu San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7" name="Group 17"/>
          <p:cNvGrpSpPr/>
          <p:nvPr/>
        </p:nvGrpSpPr>
        <p:grpSpPr>
          <a:xfrm>
            <a:off x="466560" y="6410160"/>
            <a:ext cx="3703680" cy="293760"/>
            <a:chOff x="466560" y="6410160"/>
            <a:chExt cx="3703680" cy="293760"/>
          </a:xfrm>
        </p:grpSpPr>
        <p:pic>
          <p:nvPicPr>
            <p:cNvPr id="12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1640" cy="198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3680" cy="2937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18"/>
          <p:cNvSpPr/>
          <p:nvPr/>
        </p:nvSpPr>
        <p:spPr>
          <a:xfrm>
            <a:off x="11353320" y="6473160"/>
            <a:ext cx="1497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A19EB64-E7B0-45E9-BDC5-D604189229A4}" type="slidenum">
              <a:rPr b="0" lang="en-IN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1217520" y="2123280"/>
            <a:ext cx="859176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76320" y="28440"/>
            <a:ext cx="12480120" cy="685656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"/>
          <p:cNvGrpSpPr/>
          <p:nvPr/>
        </p:nvGrpSpPr>
        <p:grpSpPr>
          <a:xfrm>
            <a:off x="7448760" y="0"/>
            <a:ext cx="4742280" cy="6857280"/>
            <a:chOff x="7448760" y="0"/>
            <a:chExt cx="4742280" cy="6857280"/>
          </a:xfrm>
        </p:grpSpPr>
        <p:sp>
          <p:nvSpPr>
            <p:cNvPr id="134" name="CustomShape 3"/>
            <p:cNvSpPr/>
            <p:nvPr/>
          </p:nvSpPr>
          <p:spPr>
            <a:xfrm>
              <a:off x="9377280" y="4680"/>
              <a:ext cx="1217160" cy="685224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7448760" y="3695040"/>
              <a:ext cx="4741920" cy="316224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182160" y="0"/>
              <a:ext cx="3008520" cy="685656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9603000" y="0"/>
              <a:ext cx="2588040" cy="685656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8934480" y="3048120"/>
              <a:ext cx="3256200" cy="380844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9338040" y="0"/>
              <a:ext cx="2853000" cy="685656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0896480" y="0"/>
              <a:ext cx="1293840" cy="685656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936080" y="0"/>
              <a:ext cx="1254600" cy="685656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372680" y="3591000"/>
              <a:ext cx="1818000" cy="326556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2"/>
          <p:cNvSpPr/>
          <p:nvPr/>
        </p:nvSpPr>
        <p:spPr>
          <a:xfrm>
            <a:off x="0" y="4010040"/>
            <a:ext cx="446400" cy="284652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752400" y="6486120"/>
            <a:ext cx="1772280" cy="16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9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1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1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1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4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0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4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362720" y="447840"/>
            <a:ext cx="360360" cy="36036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1010960" y="5610240"/>
            <a:ext cx="646200" cy="64620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240" cy="246240"/>
          </a:xfrm>
          <a:prstGeom prst="rect">
            <a:avLst/>
          </a:prstGeom>
          <a:ln>
            <a:noFill/>
          </a:ln>
        </p:spPr>
      </p:pic>
      <p:grpSp>
        <p:nvGrpSpPr>
          <p:cNvPr id="148" name="Group 16"/>
          <p:cNvGrpSpPr/>
          <p:nvPr/>
        </p:nvGrpSpPr>
        <p:grpSpPr>
          <a:xfrm>
            <a:off x="47520" y="3819600"/>
            <a:ext cx="4122720" cy="3008520"/>
            <a:chOff x="47520" y="3819600"/>
            <a:chExt cx="4122720" cy="3008520"/>
          </a:xfrm>
        </p:grpSpPr>
        <p:pic>
          <p:nvPicPr>
            <p:cNvPr id="14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3680" cy="293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1960" cy="30085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17"/>
          <p:cNvSpPr/>
          <p:nvPr/>
        </p:nvSpPr>
        <p:spPr>
          <a:xfrm>
            <a:off x="739800" y="445320"/>
            <a:ext cx="235584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1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4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1353320" y="6473160"/>
            <a:ext cx="1497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AF5A17C2-7F4C-43FE-A4B5-212ED2089EE5}" type="slidenum">
              <a:rPr b="0" lang="en-IN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2509920" y="1041480"/>
            <a:ext cx="5027760" cy="420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lang="en-IN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lang="en-IN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lang="en-IN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lang="en-IN" sz="28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7953480" y="3000240"/>
            <a:ext cx="2760840" cy="3256200"/>
            <a:chOff x="7953480" y="3000240"/>
            <a:chExt cx="2760840" cy="3256200"/>
          </a:xfrm>
        </p:grpSpPr>
        <p:sp>
          <p:nvSpPr>
            <p:cNvPr id="155" name="CustomShape 2"/>
            <p:cNvSpPr/>
            <p:nvPr/>
          </p:nvSpPr>
          <p:spPr>
            <a:xfrm>
              <a:off x="9315360" y="5429160"/>
              <a:ext cx="455760" cy="45576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9315360" y="5962680"/>
              <a:ext cx="179640" cy="17964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object 5" descr=""/>
            <p:cNvPicPr/>
            <p:nvPr/>
          </p:nvPicPr>
          <p:blipFill>
            <a:blip r:embed="rId1"/>
            <a:stretch/>
          </p:blipFill>
          <p:spPr>
            <a:xfrm>
              <a:off x="7953480" y="3000240"/>
              <a:ext cx="2760840" cy="3256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4"/>
          <p:cNvSpPr/>
          <p:nvPr/>
        </p:nvSpPr>
        <p:spPr>
          <a:xfrm>
            <a:off x="8881920" y="1928880"/>
            <a:ext cx="312840" cy="32256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834120" y="574920"/>
            <a:ext cx="563544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P</a:t>
            </a:r>
            <a:r>
              <a:rPr b="1" lang="en-IN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ROB</a:t>
            </a:r>
            <a:r>
              <a:rPr b="1" lang="en-IN" sz="4250" spc="43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L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9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	</a:t>
            </a:r>
            <a:r>
              <a:rPr b="1" lang="en-IN" sz="4250" spc="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S</a:t>
            </a:r>
            <a:r>
              <a:rPr b="1" lang="en-IN" sz="4250" spc="-37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375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A</a:t>
            </a:r>
            <a:r>
              <a:rPr b="1" lang="en-IN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ME</a:t>
            </a:r>
            <a:r>
              <a:rPr b="1" lang="en-IN" sz="4250" spc="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353320" y="6473160"/>
            <a:ext cx="1497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2978D95E-56CF-4AD3-B4C4-33CC72C9FF48}" type="slidenum">
              <a:rPr b="0" lang="en-IN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2520" y="1428840"/>
            <a:ext cx="749952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"How to improve employee productivity and efficiency in meeting job requirements?“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"What are the key factors contributing to low employee engagement and motivation?“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"How to address inconsistent employee performance and achieve more reliable results?“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"What strategies can be implemented to enhance employee skills and knowledge in a rapidly changing industry?“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"How to reduce employee turnover and improve retention rates?“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"What are the barriers to effective communication and collaboration among team members?“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7. "How to create a fair and transparent performance evaluation process?“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8. "What initiatives can be taken to promote employee well-being and work-life balance?“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9. "How to identify and develop future leaders within the organization?“</a:t>
            </a:r>
            <a:endParaRPr b="0" lang="en-IN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 "What metrics or KPIs can be used to measure employee performance and progress?"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8658360" y="2647800"/>
            <a:ext cx="3532320" cy="3808440"/>
            <a:chOff x="8658360" y="2647800"/>
            <a:chExt cx="3532320" cy="3808440"/>
          </a:xfrm>
        </p:grpSpPr>
        <p:sp>
          <p:nvSpPr>
            <p:cNvPr id="164" name="CustomShape 2"/>
            <p:cNvSpPr/>
            <p:nvPr/>
          </p:nvSpPr>
          <p:spPr>
            <a:xfrm>
              <a:off x="9353520" y="5362560"/>
              <a:ext cx="455760" cy="45576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9353520" y="5896080"/>
              <a:ext cx="179640" cy="17964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2320" cy="38084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4"/>
          <p:cNvSpPr/>
          <p:nvPr/>
        </p:nvSpPr>
        <p:spPr>
          <a:xfrm>
            <a:off x="6696000" y="1695600"/>
            <a:ext cx="312840" cy="32256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739800" y="829800"/>
            <a:ext cx="526212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1353320" y="6473160"/>
            <a:ext cx="1497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4D1BDF23-6CB3-4FB5-A837-1AA116891C60}" type="slidenum">
              <a:rPr b="0" lang="en-IN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990720" y="2133720"/>
            <a:ext cx="792324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92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9600" y="1500120"/>
            <a:ext cx="735660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Objective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Scope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All employees across the organization- Performance management processes and systems- Training and development programs- Communication and collaboration tools and practices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Deliverables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Timeline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Month 1-2: Analyze current performance management processes and identify areas for improvement- Month 3-4: Develop and implement new performance management framework and training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353520" y="5362560"/>
            <a:ext cx="455760" cy="45576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696000" y="1695600"/>
            <a:ext cx="312840" cy="32256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353520" y="5896080"/>
            <a:ext cx="179640" cy="17964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99480" y="891720"/>
            <a:ext cx="5013000" cy="99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15" strike="noStrike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9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AR</a:t>
            </a:r>
            <a:r>
              <a:rPr b="1" lang="en-IN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2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200" spc="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79800" cy="48420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11353320" y="6473160"/>
            <a:ext cx="1497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92657FBF-A7BA-471D-B553-24F63293383C}" type="slidenum">
              <a:rPr b="0" lang="en-IN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52520" y="1500120"/>
            <a:ext cx="8499600" cy="42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Primary End-Users:1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Employees: The individuals whose performance is being evaluated and managed.2. Managers/Supervisors: The individuals responsible for evaluating employee performance, providing feedback, and setting goals.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Secondary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Tertiary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system . These 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240" cy="324648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353520" y="5362560"/>
            <a:ext cx="455760" cy="45576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696000" y="1695600"/>
            <a:ext cx="312840" cy="32256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9353520" y="5896080"/>
            <a:ext cx="179640" cy="17964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558000" y="857880"/>
            <a:ext cx="976176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5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R </a:t>
            </a:r>
            <a:r>
              <a:rPr b="1" lang="en-IN" sz="3600" spc="15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5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34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600" spc="24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49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296" strike="noStrike">
                <a:solidFill>
                  <a:srgbClr val="000000"/>
                </a:solidFill>
                <a:latin typeface="Trebuchet MS"/>
                <a:ea typeface="DejaVu Sans"/>
              </a:rPr>
              <a:t>V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15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600" spc="-6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6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5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5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1640" cy="19872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1353320" y="6473160"/>
            <a:ext cx="1497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69A0795A-462B-418C-B889-CC7BA2FA3976}" type="slidenum">
              <a:rPr b="0" lang="en-IN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38520" y="1500120"/>
            <a:ext cx="721368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Value Proposition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79760" cy="75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Dataset Description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9640" y="1214280"/>
            <a:ext cx="735660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Dataset Name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Employee Performance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Description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This dataset contains information on employee performance, including demographic details, job information, performance ratings, and development plans.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Variables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353520" y="5896080"/>
            <a:ext cx="179640" cy="17964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4880" cy="17640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277360" y="6473160"/>
            <a:ext cx="22716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B544209E-EED4-4AC2-8A6C-28122AFE8702}" type="slidenum">
              <a:rPr b="0" lang="en-IN" sz="1100" spc="1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9800" y="291240"/>
            <a:ext cx="330264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4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4800" spc="2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058400" y="525240"/>
            <a:ext cx="455760" cy="45576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380880" y="1071720"/>
            <a:ext cx="876168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 performance modeling involves using statistical and machine learning techniques to analyze and predict employee performance. Here's a general outline of the modeling process: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Preparation:    - Collect and integrate relevant data sources (e.g., HRIS, performance reviews, training records)    - Clean and preprocess data (e.g., handle missing values, normalize variables)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Feature Engineering:    - Extract relevant features from the data (e.g., job tenure, training hours, performance ratings)    - Create new features through transformations (e.g., calculate average performance rating)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Model Selection:    - Choose appropriate modeling techniques (e.g., regression, decision trees, clustering)    - Consider factors like data distribution, relationships, and performance metrics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Model Training:    - Train models using the prepared data    - Tune hyperparameters for optimal performance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Model Evaluation:    - Assess model performance using metrics (e.g., accuracy, precision, recall, F1 score)    - Compare models to determine the best approach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6. Model Deployment:    - Implement the chosen model in a production-ready environment    - Monitor and update the model as needed.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Some common employee performance modeling techniques include: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Regression: Predicting continuous performance metrics (e.g., ratings)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Logistic Regression: Predicting binary outcomes (e.g., promotion eligibility)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Decision Trees: Identifying key factors influencing performance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Clustering: Grouping employees by performance profiles</a:t>
            </a:r>
            <a:endParaRPr b="0" lang="en-IN" sz="16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Neural Networks: Modeling complex relationships between variables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Application>Trio_Office/6.2.8.2$Windows_x86 LibreOffice_project/</Application>
  <Words>1335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2024-09-04T11:18:01Z</dcterms:modified>
  <cp:revision>27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