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4" r:id="rId4"/>
    <p:sldId id="257" r:id="rId5"/>
    <p:sldId id="264" r:id="rId6"/>
    <p:sldId id="263" r:id="rId7"/>
    <p:sldId id="265" r:id="rId8"/>
    <p:sldId id="268" r:id="rId9"/>
    <p:sldId id="269" r:id="rId10"/>
    <p:sldId id="271" r:id="rId11"/>
    <p:sldId id="272" r:id="rId12"/>
    <p:sldId id="270" r:id="rId13"/>
    <p:sldId id="276" r:id="rId14"/>
    <p:sldId id="278" r:id="rId15"/>
    <p:sldId id="275" r:id="rId16"/>
    <p:sldId id="277" r:id="rId17"/>
    <p:sldId id="273" r:id="rId18"/>
    <p:sldId id="279" r:id="rId19"/>
    <p:sldId id="280" r:id="rId20"/>
    <p:sldId id="281" r:id="rId21"/>
    <p:sldId id="282" r:id="rId22"/>
    <p:sldId id="283" r:id="rId23"/>
    <p:sldId id="285" r:id="rId24"/>
    <p:sldId id="28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74BF0-402E-4A78-B776-54082737B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7911BD-B5B4-4F17-BFDA-832F8C9CE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FBB3A-E721-4B0E-8763-A0C6F971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24A7-EDDD-4B25-ACB6-B7A5767A807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CFE4D-7BA2-4745-B6AA-9508AE56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6F348-9E18-407D-8FBA-C37E3B0C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1DB8-C4F8-4518-A140-F675D4B3B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3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084C6-3C70-4DF9-9253-98EBEE4A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38E98A-81D1-47E2-8623-A758F5D1E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AEB15-E430-48B7-AE9A-B393A871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24A7-EDDD-4B25-ACB6-B7A5767A807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D1123-9937-4EB9-8EF4-2E7FA253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E635B-27AA-43C6-8A73-6D4D0AC6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1DB8-C4F8-4518-A140-F675D4B3B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13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A92203-F503-4C36-8A40-18007A01F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021ECF-56EE-449E-93DC-33522EE5B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40247-7025-4544-854F-B37C6AFE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24A7-EDDD-4B25-ACB6-B7A5767A807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69162-9528-4E7D-9AC2-650D49DD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1513C-4D47-4C8D-AC78-3D30EDAC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1DB8-C4F8-4518-A140-F675D4B3B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62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D7E0D-C817-4455-BEAE-AFACF067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B14B5-2A35-4255-BBD0-CA66A409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1095A-58BA-4ECE-B242-6E885015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24A7-EDDD-4B25-ACB6-B7A5767A807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4534B-E4D9-47D4-A04B-D61B0C6F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0ACF2-E367-470D-BC5D-0F512857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1DB8-C4F8-4518-A140-F675D4B3B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0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6BD0B-97B3-4FCB-876A-940ADA0A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0B3415-ED4D-4CBB-B265-108EF0F80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8D66B-E266-4538-9FA7-7D2611E4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24A7-EDDD-4B25-ACB6-B7A5767A807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C883F-11FB-4EBF-991B-10E09246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A92C3-F498-421C-8A2E-A1923570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1DB8-C4F8-4518-A140-F675D4B3B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93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4C32B-7BB3-4A7C-AB6A-D66B394A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945E5-80F5-4951-A1CF-4667F469C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5BCBF2-B71D-41E1-B433-5FC35C7F9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E4B7C3-45DD-4C0E-BED5-9D4E2102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24A7-EDDD-4B25-ACB6-B7A5767A807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59F56A-C438-45A7-98F9-32297932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A8DA1A-5F6D-47A1-856C-263115B2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1DB8-C4F8-4518-A140-F675D4B3B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8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BFDBE-C73B-4B12-8046-1EAAFABC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3AA5FC-11BB-41BD-B7B5-143DA48D5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22DB3B-0F79-4F08-A5F9-0C22DD985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16C093-F473-470B-968B-C442C1A90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B9D946-A4F0-43F0-8519-3096E22E6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4D6872-AF53-4A5B-BD7D-77A9CDD6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24A7-EDDD-4B25-ACB6-B7A5767A807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80D510-3768-4727-9E82-180E31C8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7DDCE8-5405-4263-84CA-DCDCC5C7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1DB8-C4F8-4518-A140-F675D4B3B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6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CC52B-318D-41F2-A758-ADB4E4C9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755B78-25E4-401F-AB56-78219933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24A7-EDDD-4B25-ACB6-B7A5767A807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A8A918-8B03-47CE-83ED-61607866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2D167E-0408-45C9-8B1C-9B9F4F78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1DB8-C4F8-4518-A140-F675D4B3B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24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D8B8FA-398D-4227-866D-A9F5933B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24A7-EDDD-4B25-ACB6-B7A5767A807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DA907B-D12B-41A3-8EEF-36E6A780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FE4143-8939-4E96-928B-97FAE3BF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1DB8-C4F8-4518-A140-F675D4B3B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8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CD5EA-5671-4E38-9759-68B1B2A8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E71E9-AB0E-4682-9E13-4C70C75D1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21AF39-AA13-4AF9-8CA9-8803B4ED4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B33CC2-9417-45CF-AE1F-CEEF21A1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24A7-EDDD-4B25-ACB6-B7A5767A807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2F960E-C5CB-41A4-890F-1F8DA2EA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CE7E63-F4BF-4CD4-A238-FFB6E77B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1DB8-C4F8-4518-A140-F675D4B3B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25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D228A-40A4-463F-A20E-8706F179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FCDA9B-C9AC-47A3-AA1A-AD312FAAF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7FCD8B-448E-4F76-8270-9961A6E3D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DEB4FB-D7A2-4925-B2E5-A6F4792A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24A7-EDDD-4B25-ACB6-B7A5767A807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3F65DF-F64E-4FC8-9383-4BC79E7C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26622-C293-41FD-8E77-2E5FCF5B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1DB8-C4F8-4518-A140-F675D4B3B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27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34F845-AA87-4E0E-8ADF-69F52780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40A7E5-4D96-46AD-AEB1-2A0FE8546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C50F1-6064-457B-BDE3-216FFC206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424A7-EDDD-4B25-ACB6-B7A5767A807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F6276-904A-4DDB-970E-9D2512DBD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8D2B4-1A5F-41A8-B2A2-99F1ECE09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21DB8-C4F8-4518-A140-F675D4B3B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8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hyperlink" Target="http://nevadanewsbureau.com/2012/05/23/survey-of-state-lawmakers-candidates-shows-support-for-continued-government-transparency-efforts/magnifying-glas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68501-893D-416B-90F4-9E0D7B26D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Enhancing </a:t>
            </a:r>
            <a:r>
              <a:rPr lang="en-US" altLang="zh-CN" dirty="0" err="1"/>
              <a:t>HiC</a:t>
            </a:r>
            <a:r>
              <a:rPr lang="en-US" altLang="zh-CN" dirty="0"/>
              <a:t> data resolution with CNN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B2C312-7D70-46A4-B038-D0B9876FC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Behnam </a:t>
            </a:r>
            <a:r>
              <a:rPr lang="en-US" altLang="zh-CN" dirty="0" err="1"/>
              <a:t>Rasoolian</a:t>
            </a:r>
            <a:endParaRPr lang="en-US" altLang="zh-CN" dirty="0"/>
          </a:p>
          <a:p>
            <a:r>
              <a:rPr lang="en-US" altLang="zh-CN" dirty="0"/>
              <a:t>Liangliang Xu</a:t>
            </a:r>
          </a:p>
          <a:p>
            <a:r>
              <a:rPr lang="en-US" altLang="zh-CN" dirty="0"/>
              <a:t>Zheng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146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F9974-7E17-44F1-826E-3055928E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2DC40-8ACC-4722-8C9D-D57A35C8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Purpose:</a:t>
            </a:r>
          </a:p>
          <a:p>
            <a:pPr marL="0" indent="0">
              <a:buNone/>
            </a:pPr>
            <a:r>
              <a:rPr lang="en-US" altLang="zh-CN" dirty="0"/>
              <a:t>    - Create a CNN model that constructs high resolution contact matrix based on low resolution data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Idea:</a:t>
            </a:r>
          </a:p>
          <a:p>
            <a:pPr marL="0" indent="0">
              <a:buNone/>
            </a:pPr>
            <a:r>
              <a:rPr lang="en-US" altLang="zh-CN" dirty="0"/>
              <a:t>    - High resolution matrix can be predicted from its surrounding neighborhood in low resolution matrix</a:t>
            </a:r>
          </a:p>
          <a:p>
            <a:pPr marL="0" indent="0">
              <a:buNone/>
            </a:pPr>
            <a:r>
              <a:rPr lang="en-US" altLang="zh-CN" dirty="0"/>
              <a:t>    - “patch” to “patch” prediction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1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F7BB5-EC07-431B-AA34-D3E380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F22F0-2167-4EFE-88A6-6AD33643C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	    Low resolution 	            High resolution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B2EE74-B579-49B1-8FFB-9589D93D3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48" b="1813"/>
          <a:stretch/>
        </p:blipFill>
        <p:spPr>
          <a:xfrm>
            <a:off x="2216746" y="2371996"/>
            <a:ext cx="7344349" cy="369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7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A5D33D8-6464-4534-A0CF-C1DCA1F836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93" b="319"/>
          <a:stretch/>
        </p:blipFill>
        <p:spPr>
          <a:xfrm>
            <a:off x="2216746" y="2371996"/>
            <a:ext cx="7317200" cy="37480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52F7BB5-EC07-431B-AA34-D3E380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F22F0-2167-4EFE-88A6-6AD33643C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	    Low resolution 	            High resolution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2F4696-A7EF-4FA8-8C97-2699D31D2497}"/>
              </a:ext>
            </a:extLst>
          </p:cNvPr>
          <p:cNvSpPr/>
          <p:nvPr/>
        </p:nvSpPr>
        <p:spPr>
          <a:xfrm>
            <a:off x="6223817" y="2507226"/>
            <a:ext cx="3310128" cy="3318387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B2EE74-B579-49B1-8FFB-9589D93D3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2" t="22947" r="39775" b="25017"/>
          <a:stretch/>
        </p:blipFill>
        <p:spPr>
          <a:xfrm>
            <a:off x="6946491" y="3234812"/>
            <a:ext cx="1956620" cy="195662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E638941-9747-485E-AE92-1D907CA58CB3}"/>
              </a:ext>
            </a:extLst>
          </p:cNvPr>
          <p:cNvSpPr/>
          <p:nvPr/>
        </p:nvSpPr>
        <p:spPr>
          <a:xfrm>
            <a:off x="6946491" y="3234812"/>
            <a:ext cx="1956620" cy="1956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548AF4A-A39A-4D7D-84F3-2034674965C6}"/>
              </a:ext>
            </a:extLst>
          </p:cNvPr>
          <p:cNvCxnSpPr/>
          <p:nvPr/>
        </p:nvCxnSpPr>
        <p:spPr>
          <a:xfrm>
            <a:off x="5442155" y="2079523"/>
            <a:ext cx="1120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5C36D12-A54D-48F9-868F-252FA440FD6B}"/>
              </a:ext>
            </a:extLst>
          </p:cNvPr>
          <p:cNvSpPr txBox="1"/>
          <p:nvPr/>
        </p:nvSpPr>
        <p:spPr>
          <a:xfrm>
            <a:off x="5535561" y="172947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45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D26EB-A51E-44D8-927B-D6B8514A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6CD80-237F-44BE-AFD0-CD36734A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Contact matrices of 4 different cells, one of which have both low and high resolution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4DEE69-2801-4CEF-9EC8-6BC81FF21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75" y="2893849"/>
            <a:ext cx="8189370" cy="341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4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D6B13-7EC7-4364-9819-0EFBACE9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Construction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95EDE-50EB-4733-817A-9A4EF9148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Feature : 40 × 40. Response: 784 (28 × 28)</a:t>
            </a:r>
          </a:p>
          <a:p>
            <a:pPr lvl="1"/>
            <a:r>
              <a:rPr lang="en-US" altLang="zh-CN" dirty="0"/>
              <a:t>Divided both matrices into patches of size 40 × 40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210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D6B13-7EC7-4364-9819-0EFBACE9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Construction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95EDE-50EB-4733-817A-9A4EF9148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 : 40 × 40. Response: 784 (28 × 28)</a:t>
            </a:r>
          </a:p>
          <a:p>
            <a:pPr lvl="1"/>
            <a:r>
              <a:rPr lang="en-US" altLang="zh-CN" dirty="0"/>
              <a:t>Divided both matrices into patches of size 40 × 40</a:t>
            </a:r>
          </a:p>
          <a:p>
            <a:r>
              <a:rPr lang="en-US" altLang="zh-CN" dirty="0"/>
              <a:t>3 convolutional layers</a:t>
            </a:r>
          </a:p>
          <a:p>
            <a:pPr lvl="1"/>
            <a:r>
              <a:rPr lang="en-US" altLang="zh-CN" dirty="0"/>
              <a:t>No pooling. No padding. Stride 1</a:t>
            </a:r>
          </a:p>
          <a:p>
            <a:pPr lvl="1"/>
            <a:r>
              <a:rPr lang="en-US" altLang="zh-CN" dirty="0" err="1"/>
              <a:t>Relu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591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02181-8B53-49DB-9F0D-0B063207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Construction method</a:t>
            </a:r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631957BF-FE57-4BEE-98BF-C2052D47D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38" y="1733078"/>
            <a:ext cx="9264066" cy="3391844"/>
          </a:xfrm>
        </p:spPr>
      </p:pic>
    </p:spTree>
    <p:extLst>
      <p:ext uri="{BB962C8B-B14F-4D97-AF65-F5344CB8AC3E}">
        <p14:creationId xmlns:p14="http://schemas.microsoft.com/office/powerpoint/2010/main" val="58065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02181-8B53-49DB-9F0D-0B063207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Construction method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252A58E-4413-410E-BA18-538226B19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99" y="2491655"/>
            <a:ext cx="10223097" cy="3348710"/>
          </a:xfrm>
        </p:spPr>
      </p:pic>
    </p:spTree>
    <p:extLst>
      <p:ext uri="{BB962C8B-B14F-4D97-AF65-F5344CB8AC3E}">
        <p14:creationId xmlns:p14="http://schemas.microsoft.com/office/powerpoint/2010/main" val="1821194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D6B13-7EC7-4364-9819-0EFBACE9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Construction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D95EDE-50EB-4733-817A-9A4EF9148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Input : 40 × 40. Response: 784 (28 × 28)</a:t>
                </a:r>
              </a:p>
              <a:p>
                <a:pPr lvl="1"/>
                <a:r>
                  <a:rPr lang="en-US" altLang="zh-CN" dirty="0"/>
                  <a:t>Divided both matrices into patches of size 40 × 40</a:t>
                </a:r>
              </a:p>
              <a:p>
                <a:r>
                  <a:rPr lang="en-US" altLang="zh-CN" dirty="0"/>
                  <a:t>3 convolutional layers</a:t>
                </a:r>
              </a:p>
              <a:p>
                <a:pPr lvl="1"/>
                <a:r>
                  <a:rPr lang="en-US" altLang="zh-CN" dirty="0"/>
                  <a:t>No pooling. Zero padding. Stride 1</a:t>
                </a:r>
              </a:p>
              <a:p>
                <a:pPr lvl="1"/>
                <a:r>
                  <a:rPr lang="en-US" altLang="zh-CN" dirty="0" err="1"/>
                  <a:t>Relu</a:t>
                </a:r>
                <a:endParaRPr lang="en-US" altLang="zh-CN" dirty="0"/>
              </a:p>
              <a:p>
                <a:r>
                  <a:rPr lang="en-US" altLang="zh-CN" dirty="0"/>
                  <a:t>Loss function: mean square of differences between high resolution (y) and predicted value (</a:t>
                </a:r>
                <a:r>
                  <a:rPr lang="cy-GB" altLang="zh-CN" dirty="0"/>
                  <a:t>ŷ)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784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784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D95EDE-50EB-4733-817A-9A4EF9148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373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9B156-971A-4122-B6BC-671AA48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Training Result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EE94E7-FDB2-4811-8B7B-4B7923B300C1}"/>
              </a:ext>
            </a:extLst>
          </p:cNvPr>
          <p:cNvSpPr txBox="1"/>
          <p:nvPr/>
        </p:nvSpPr>
        <p:spPr>
          <a:xfrm>
            <a:off x="2005263" y="183682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resolution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6DF026-72AD-4CC7-B9C7-643D8B3A69FA}"/>
              </a:ext>
            </a:extLst>
          </p:cNvPr>
          <p:cNvSpPr txBox="1"/>
          <p:nvPr/>
        </p:nvSpPr>
        <p:spPr>
          <a:xfrm>
            <a:off x="9095874" y="183682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241D7C-E2B4-48A4-B95A-E4101A2B6370}"/>
              </a:ext>
            </a:extLst>
          </p:cNvPr>
          <p:cNvSpPr txBox="1"/>
          <p:nvPr/>
        </p:nvSpPr>
        <p:spPr>
          <a:xfrm>
            <a:off x="5398168" y="183682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resolution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1087B45-E7F3-4039-8756-DA328DE17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4738"/>
            <a:ext cx="10515600" cy="3513112"/>
          </a:xfrm>
        </p:spPr>
      </p:pic>
    </p:spTree>
    <p:extLst>
      <p:ext uri="{BB962C8B-B14F-4D97-AF65-F5344CB8AC3E}">
        <p14:creationId xmlns:p14="http://schemas.microsoft.com/office/powerpoint/2010/main" val="328739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40490-A7BD-4D41-B7A9-DEB0DB0C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3EFDE-647B-491C-BF8D-8758C4CF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Spatial conformation of chromosomes is VERY important!!!</a:t>
            </a:r>
          </a:p>
          <a:p>
            <a:pPr lvl="1"/>
            <a:r>
              <a:rPr lang="en-US" altLang="zh-CN" dirty="0"/>
              <a:t>3D positioning of genes determines how the cell functions</a:t>
            </a:r>
          </a:p>
          <a:p>
            <a:pPr lvl="1"/>
            <a:r>
              <a:rPr lang="en-US" altLang="zh-CN" dirty="0"/>
              <a:t>Gene interaction creates protein that regulates tasks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FE42DB-E65A-4016-9239-919E3993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035" y="3187750"/>
            <a:ext cx="3586977" cy="345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41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42E7B-6B78-4B90-B247-BC1D2500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</a:t>
            </a:r>
            <a:r>
              <a:rPr lang="en-US" dirty="0" err="1"/>
              <a:t>HiC</a:t>
            </a:r>
            <a:endParaRPr 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0FF065E-63D5-4941-A4D6-DE496DB26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2591594"/>
            <a:ext cx="5962650" cy="2800350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93DC23A-942F-41F4-BB6F-637BE2566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91594"/>
            <a:ext cx="61817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37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28F36-E0BE-4611-B391-6AC7C5A6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</a:t>
            </a:r>
            <a:r>
              <a:rPr lang="en-US" dirty="0" err="1"/>
              <a:t>HiC</a:t>
            </a:r>
            <a:endParaRPr 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94A60B4-3992-48E9-85FE-EFDC83C3B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7" y="2591594"/>
            <a:ext cx="6067425" cy="2819400"/>
          </a:xfrm>
        </p:spPr>
      </p:pic>
    </p:spTree>
    <p:extLst>
      <p:ext uri="{BB962C8B-B14F-4D97-AF65-F5344CB8AC3E}">
        <p14:creationId xmlns:p14="http://schemas.microsoft.com/office/powerpoint/2010/main" val="3902474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5E634-2D3D-4043-9075-73C57D68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27B46-62C7-4936-B5C7-C7BF02F94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improves the resolution of </a:t>
            </a:r>
            <a:r>
              <a:rPr lang="en-US" dirty="0" err="1"/>
              <a:t>HiC</a:t>
            </a:r>
            <a:r>
              <a:rPr lang="en-US" dirty="0"/>
              <a:t> contact maps</a:t>
            </a:r>
          </a:p>
          <a:p>
            <a:endParaRPr lang="en-US" dirty="0"/>
          </a:p>
          <a:p>
            <a:r>
              <a:rPr lang="en-US" dirty="0"/>
              <a:t>This is the first phase in the process of comparing 3D structures of malignant cell with normal cells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52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FB7D9-3FC7-4870-959D-8B8C3592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C8733-3768-4040-B1C8-CE73647F3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Z. Wang, R. Cao, K. Taylor, A. Briley, C. Caldwell, and J. Cheng. The properties of genome conformation and spatial gene interaction and regulation networks of normal and malignant human cell types. </a:t>
            </a:r>
            <a:r>
              <a:rPr lang="en-US" dirty="0" err="1"/>
              <a:t>PloS</a:t>
            </a:r>
            <a:r>
              <a:rPr lang="en-US" dirty="0"/>
              <a:t> one, 8(3):e58793, 2013. 1, 2 E</a:t>
            </a:r>
          </a:p>
          <a:p>
            <a:r>
              <a:rPr lang="en-US" dirty="0"/>
              <a:t>. Lieberman-Aiden, N. L. Van </a:t>
            </a:r>
            <a:r>
              <a:rPr lang="en-US" dirty="0" err="1"/>
              <a:t>Berkum</a:t>
            </a:r>
            <a:r>
              <a:rPr lang="en-US" dirty="0"/>
              <a:t>, L. Williams, M. </a:t>
            </a:r>
            <a:r>
              <a:rPr lang="en-US" dirty="0" err="1"/>
              <a:t>Imakaev</a:t>
            </a:r>
            <a:r>
              <a:rPr lang="en-US" dirty="0"/>
              <a:t>, T. </a:t>
            </a:r>
            <a:r>
              <a:rPr lang="en-US" dirty="0" err="1"/>
              <a:t>Ragoczy</a:t>
            </a:r>
            <a:r>
              <a:rPr lang="en-US" dirty="0"/>
              <a:t>, A. Telling, I. Amit, B. R. </a:t>
            </a:r>
            <a:r>
              <a:rPr lang="en-US" dirty="0" err="1"/>
              <a:t>Lajoie</a:t>
            </a:r>
            <a:r>
              <a:rPr lang="en-US" dirty="0"/>
              <a:t>, P. J. Sabo, M. O. </a:t>
            </a:r>
            <a:r>
              <a:rPr lang="en-US" dirty="0" err="1"/>
              <a:t>Dorschner</a:t>
            </a:r>
            <a:r>
              <a:rPr lang="en-US" dirty="0"/>
              <a:t>, et al. Comprehensive mapping of long-range interactions reveals folding principles of the human genome. science, 326(5950):289–293, 2009. 1, 2 </a:t>
            </a:r>
          </a:p>
          <a:p>
            <a:r>
              <a:rPr lang="en-US" dirty="0"/>
              <a:t>Y. Zhang, L. An, J. Xu, B. Zhang, W. J. Zheng, M. Hu, J. Tang, and F. Yue. Enhancing hi-c data resolution with deep convolutional neural network </a:t>
            </a:r>
            <a:r>
              <a:rPr lang="en-US" dirty="0" err="1"/>
              <a:t>hicplus</a:t>
            </a:r>
            <a:r>
              <a:rPr lang="en-US" dirty="0"/>
              <a:t>. Nature communications, 9(1):750, 2018. 2, 6 </a:t>
            </a:r>
          </a:p>
          <a:p>
            <a:r>
              <a:rPr lang="en-US" dirty="0"/>
              <a:t>S. </a:t>
            </a:r>
            <a:r>
              <a:rPr lang="en-US" dirty="0" err="1"/>
              <a:t>Feizi</a:t>
            </a:r>
            <a:r>
              <a:rPr lang="en-US" dirty="0"/>
              <a:t>, D. </a:t>
            </a:r>
            <a:r>
              <a:rPr lang="en-US" dirty="0" err="1"/>
              <a:t>Marbach</a:t>
            </a:r>
            <a:r>
              <a:rPr lang="en-US" dirty="0"/>
              <a:t>, M. </a:t>
            </a:r>
            <a:r>
              <a:rPr lang="en-US" dirty="0" err="1"/>
              <a:t>Médard</a:t>
            </a:r>
            <a:r>
              <a:rPr lang="en-US" dirty="0"/>
              <a:t>, and M. </a:t>
            </a:r>
            <a:r>
              <a:rPr lang="en-US" dirty="0" err="1"/>
              <a:t>Kellis</a:t>
            </a:r>
            <a:r>
              <a:rPr lang="en-US" dirty="0"/>
              <a:t>. Network deconvolution as a general method to distinguish direct dependencies in networks. Nature biotechnology, 31(8):726–733, 2013. 6 </a:t>
            </a:r>
          </a:p>
        </p:txBody>
      </p:sp>
    </p:spTree>
    <p:extLst>
      <p:ext uri="{BB962C8B-B14F-4D97-AF65-F5344CB8AC3E}">
        <p14:creationId xmlns:p14="http://schemas.microsoft.com/office/powerpoint/2010/main" val="594823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D0C2B-A3DC-4F15-BAEC-B2272DCE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EB925-7B5F-486D-9092-673F34CD5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for the project: https://github.com/rasoolianbehnam/watson/tree/master/HiCPlus </a:t>
            </a:r>
          </a:p>
          <a:p>
            <a:r>
              <a:rPr lang="en-US" dirty="0"/>
              <a:t>Link to the low-resolution Hi-C datasets: http://sysbio.rnet.missouri.edu/T0510/tmp_download/link_to_download_genome_ data/</a:t>
            </a:r>
            <a:r>
              <a:rPr lang="en-US" dirty="0" err="1"/>
              <a:t>contact_file</a:t>
            </a:r>
            <a:r>
              <a:rPr lang="en-US" dirty="0"/>
              <a:t>/ Link to high-resolution Hi-C </a:t>
            </a:r>
          </a:p>
          <a:p>
            <a:r>
              <a:rPr lang="en-US" dirty="0"/>
              <a:t>dataset: https://www.ncbi.nlm.nih.gov/geo/query/acc.cgi?acc=GSE63525</a:t>
            </a:r>
          </a:p>
        </p:txBody>
      </p:sp>
    </p:spTree>
    <p:extLst>
      <p:ext uri="{BB962C8B-B14F-4D97-AF65-F5344CB8AC3E}">
        <p14:creationId xmlns:p14="http://schemas.microsoft.com/office/powerpoint/2010/main" val="320636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40490-A7BD-4D41-B7A9-DEB0DB0C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3EFDE-647B-491C-BF8D-8758C4CF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Spatial conformation of chromosomes is VERY important!!!</a:t>
            </a:r>
          </a:p>
          <a:p>
            <a:pPr lvl="1"/>
            <a:r>
              <a:rPr lang="en-US" altLang="zh-CN" dirty="0"/>
              <a:t>3D positioning of genes determines how the cell functions</a:t>
            </a:r>
          </a:p>
          <a:p>
            <a:pPr lvl="1"/>
            <a:r>
              <a:rPr lang="en-US" altLang="zh-CN" dirty="0"/>
              <a:t>Gene interaction creates protein that regulates tasks</a:t>
            </a:r>
          </a:p>
          <a:p>
            <a:r>
              <a:rPr lang="en-US" altLang="zh-CN" dirty="0"/>
              <a:t>Methods:</a:t>
            </a:r>
          </a:p>
          <a:p>
            <a:pPr marL="457200" lvl="1" indent="0">
              <a:buNone/>
            </a:pPr>
            <a:r>
              <a:rPr lang="en-US" altLang="zh-CN" dirty="0"/>
              <a:t>- </a:t>
            </a:r>
            <a:r>
              <a:rPr lang="en-US" altLang="zh-CN" strike="sngStrike" dirty="0"/>
              <a:t>Traditional Microscopy </a:t>
            </a:r>
            <a:r>
              <a:rPr lang="en-US" altLang="zh-CN" dirty="0"/>
              <a:t>×</a:t>
            </a:r>
          </a:p>
          <a:p>
            <a:pPr marL="457200" lvl="1" indent="0">
              <a:buNone/>
            </a:pPr>
            <a:r>
              <a:rPr lang="en-US" altLang="zh-CN" dirty="0"/>
              <a:t>- Hi-C   √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FE42DB-E65A-4016-9239-919E3993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035" y="3187750"/>
            <a:ext cx="3586977" cy="345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6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A2785-6302-45F2-83A7-36BA88C8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Hi-C?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52A62-EF0C-4559-A8BC-3589BFD1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High-throughput Chromosome Conformation Capture</a:t>
            </a:r>
          </a:p>
          <a:p>
            <a:r>
              <a:rPr lang="en-US" altLang="zh-CN" dirty="0"/>
              <a:t>Methodology</a:t>
            </a:r>
          </a:p>
          <a:p>
            <a:pPr marL="457200" lvl="1" indent="0">
              <a:buNone/>
            </a:pPr>
            <a:r>
              <a:rPr lang="en-US" altLang="zh-CN" dirty="0"/>
              <a:t>1. Divides a chromosome into </a:t>
            </a:r>
            <a:r>
              <a:rPr lang="en-US" altLang="zh-CN" u="sng" dirty="0"/>
              <a:t>very small equally sized sections</a:t>
            </a:r>
            <a:r>
              <a:rPr lang="en-US" altLang="zh-CN" dirty="0"/>
              <a:t> </a:t>
            </a:r>
            <a:r>
              <a:rPr lang="en-US" altLang="zh-CN" i="1" dirty="0"/>
              <a:t>(</a:t>
            </a:r>
            <a:r>
              <a:rPr lang="en-US" altLang="zh-CN" b="1" i="1" dirty="0"/>
              <a:t>loci</a:t>
            </a:r>
            <a:r>
              <a:rPr lang="en-US" altLang="zh-CN" i="1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2. Measures</a:t>
            </a:r>
            <a:r>
              <a:rPr lang="zh-CN" altLang="en-US" dirty="0"/>
              <a:t> </a:t>
            </a:r>
            <a:r>
              <a:rPr lang="en-US" altLang="zh-CN" dirty="0"/>
              <a:t>pair-wise interaction frequencies across chromosome</a:t>
            </a:r>
          </a:p>
          <a:p>
            <a:r>
              <a:rPr lang="en-US" altLang="zh-CN" dirty="0"/>
              <a:t>Visualization</a:t>
            </a:r>
          </a:p>
          <a:p>
            <a:pPr lvl="1"/>
            <a:r>
              <a:rPr lang="en-US" altLang="zh-CN" dirty="0"/>
              <a:t>A N × N </a:t>
            </a:r>
            <a:r>
              <a:rPr lang="en-US" altLang="zh-CN" b="1" i="1" dirty="0"/>
              <a:t>contact matrix</a:t>
            </a:r>
          </a:p>
        </p:txBody>
      </p:sp>
    </p:spTree>
    <p:extLst>
      <p:ext uri="{BB962C8B-B14F-4D97-AF65-F5344CB8AC3E}">
        <p14:creationId xmlns:p14="http://schemas.microsoft.com/office/powerpoint/2010/main" val="343100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9A59914-4529-4DB7-A8CE-FB0EF2DF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88A214-D320-4D89-92F6-5F1005AD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761" y="-2608"/>
            <a:ext cx="7524581" cy="632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6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9A59914-4529-4DB7-A8CE-FB0EF2DF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88A214-D320-4D89-92F6-5F1005AD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762" y="-2608"/>
            <a:ext cx="7524580" cy="6329665"/>
          </a:xfrm>
          <a:prstGeom prst="rect">
            <a:avLst/>
          </a:prstGeom>
        </p:spPr>
      </p:pic>
      <p:sp>
        <p:nvSpPr>
          <p:cNvPr id="3" name="右大括号 2">
            <a:extLst>
              <a:ext uri="{FF2B5EF4-FFF2-40B4-BE49-F238E27FC236}">
                <a16:creationId xmlns:a16="http://schemas.microsoft.com/office/drawing/2014/main" id="{A1AF1FD5-C0E2-483B-90E1-DBAD5503DDFD}"/>
              </a:ext>
            </a:extLst>
          </p:cNvPr>
          <p:cNvSpPr/>
          <p:nvPr/>
        </p:nvSpPr>
        <p:spPr>
          <a:xfrm rot="10800000">
            <a:off x="4557243" y="117986"/>
            <a:ext cx="353967" cy="5873444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FF5B83-9448-44BA-B420-006793B95C7A}"/>
              </a:ext>
            </a:extLst>
          </p:cNvPr>
          <p:cNvSpPr txBox="1"/>
          <p:nvPr/>
        </p:nvSpPr>
        <p:spPr>
          <a:xfrm>
            <a:off x="2338281" y="2870042"/>
            <a:ext cx="21090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Number of loci</a:t>
            </a:r>
            <a:endParaRPr lang="zh-CN" altLang="en-US" dirty="0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651842DC-6CF5-46DD-AABC-77551FF5535B}"/>
              </a:ext>
            </a:extLst>
          </p:cNvPr>
          <p:cNvSpPr/>
          <p:nvPr/>
        </p:nvSpPr>
        <p:spPr>
          <a:xfrm rot="5400000">
            <a:off x="8541000" y="3407211"/>
            <a:ext cx="206478" cy="5997905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C05FF1-9FA6-4C33-9F79-7BE48F5B20BA}"/>
              </a:ext>
            </a:extLst>
          </p:cNvPr>
          <p:cNvSpPr txBox="1"/>
          <p:nvPr/>
        </p:nvSpPr>
        <p:spPr>
          <a:xfrm>
            <a:off x="7781453" y="6473566"/>
            <a:ext cx="21090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Number of loci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6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9A59914-4529-4DB7-A8CE-FB0EF2DF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88A214-D320-4D89-92F6-5F1005AD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416" y="-2609"/>
            <a:ext cx="7525512" cy="63164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272C29A-D2F4-49F3-B8E5-0FCC3BAE7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12527" y="1168755"/>
            <a:ext cx="2997358" cy="29973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A51A1B-AA34-4BD1-A943-B9B9620E0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941" y="1530810"/>
            <a:ext cx="3082401" cy="2919094"/>
          </a:xfrm>
          <a:prstGeom prst="rect">
            <a:avLst/>
          </a:prstGeom>
        </p:spPr>
      </p:pic>
      <p:sp>
        <p:nvSpPr>
          <p:cNvPr id="3" name="箭头: 下 2">
            <a:extLst>
              <a:ext uri="{FF2B5EF4-FFF2-40B4-BE49-F238E27FC236}">
                <a16:creationId xmlns:a16="http://schemas.microsoft.com/office/drawing/2014/main" id="{9AF246B2-3CB9-4BDF-8AF5-855F09913BD8}"/>
              </a:ext>
            </a:extLst>
          </p:cNvPr>
          <p:cNvSpPr/>
          <p:nvPr/>
        </p:nvSpPr>
        <p:spPr>
          <a:xfrm rot="5400000">
            <a:off x="4439259" y="2162937"/>
            <a:ext cx="678425" cy="976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1D0A3E-8B9C-49B4-820D-ACF04E4E8BF1}"/>
              </a:ext>
            </a:extLst>
          </p:cNvPr>
          <p:cNvSpPr txBox="1"/>
          <p:nvPr/>
        </p:nvSpPr>
        <p:spPr>
          <a:xfrm>
            <a:off x="570803" y="4765804"/>
            <a:ext cx="420766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Each pixel indicates the number of iterations found between a pair of loci corresponding to the rows and columns.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5F7EF0-9D53-4178-ABC7-89A3A24E50E9}"/>
              </a:ext>
            </a:extLst>
          </p:cNvPr>
          <p:cNvCxnSpPr/>
          <p:nvPr/>
        </p:nvCxnSpPr>
        <p:spPr>
          <a:xfrm>
            <a:off x="3098643" y="3669659"/>
            <a:ext cx="0" cy="99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15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A2785-6302-45F2-83A7-36BA88C8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Hi-C?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52A62-EF0C-4559-A8BC-3589BFD1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High-throughput Chromosome Conformation Capture</a:t>
            </a:r>
          </a:p>
          <a:p>
            <a:r>
              <a:rPr lang="en-US" altLang="zh-CN" dirty="0"/>
              <a:t>Methodology</a:t>
            </a:r>
          </a:p>
          <a:p>
            <a:pPr marL="457200" lvl="1" indent="0">
              <a:buNone/>
            </a:pPr>
            <a:r>
              <a:rPr lang="en-US" altLang="zh-CN" dirty="0"/>
              <a:t>1. Divides a chromosome into </a:t>
            </a:r>
            <a:r>
              <a:rPr lang="en-US" altLang="zh-CN" u="sng" dirty="0"/>
              <a:t>very small equally sized sections</a:t>
            </a:r>
            <a:r>
              <a:rPr lang="en-US" altLang="zh-CN" dirty="0"/>
              <a:t> </a:t>
            </a:r>
            <a:r>
              <a:rPr lang="en-US" altLang="zh-CN" i="1" dirty="0"/>
              <a:t>(</a:t>
            </a:r>
            <a:r>
              <a:rPr lang="en-US" altLang="zh-CN" b="1" i="1" dirty="0"/>
              <a:t>loci</a:t>
            </a:r>
            <a:r>
              <a:rPr lang="en-US" altLang="zh-CN" i="1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2. Measures</a:t>
            </a:r>
            <a:r>
              <a:rPr lang="zh-CN" altLang="en-US" dirty="0"/>
              <a:t> </a:t>
            </a:r>
            <a:r>
              <a:rPr lang="en-US" altLang="zh-CN" dirty="0"/>
              <a:t>pair-wise interaction frequencies across chromosome</a:t>
            </a:r>
          </a:p>
          <a:p>
            <a:r>
              <a:rPr lang="en-US" altLang="zh-CN" dirty="0"/>
              <a:t>Visualization</a:t>
            </a:r>
          </a:p>
          <a:p>
            <a:pPr lvl="1"/>
            <a:r>
              <a:rPr lang="en-US" altLang="zh-CN" dirty="0"/>
              <a:t>A N × N </a:t>
            </a:r>
            <a:r>
              <a:rPr lang="en-US" altLang="zh-CN" b="1" i="1" dirty="0"/>
              <a:t>contact matrix</a:t>
            </a:r>
          </a:p>
          <a:p>
            <a:pPr lvl="1"/>
            <a:r>
              <a:rPr lang="en-US" altLang="zh-CN" b="1" i="1" dirty="0"/>
              <a:t>Resolution</a:t>
            </a:r>
            <a:r>
              <a:rPr lang="en-US" altLang="zh-CN" dirty="0"/>
              <a:t> : The size of </a:t>
            </a:r>
            <a:r>
              <a:rPr lang="en-US" altLang="zh-CN" i="1" dirty="0"/>
              <a:t>loci</a:t>
            </a:r>
            <a:r>
              <a:rPr lang="en-US" altLang="zh-CN" dirty="0"/>
              <a:t> the genome is divided into (1K to 1M)</a:t>
            </a:r>
            <a:endParaRPr lang="en-US" altLang="zh-CN" b="1" i="1" dirty="0"/>
          </a:p>
        </p:txBody>
      </p:sp>
    </p:spTree>
    <p:extLst>
      <p:ext uri="{BB962C8B-B14F-4D97-AF65-F5344CB8AC3E}">
        <p14:creationId xmlns:p14="http://schemas.microsoft.com/office/powerpoint/2010/main" val="277424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45B49-7732-418E-A7F8-A4989CA9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use CNN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7C4A3-F4CD-4131-ADBC-58B78BB9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Unraveling mysteries of cell function requires more high resolution data</a:t>
            </a:r>
          </a:p>
          <a:p>
            <a:r>
              <a:rPr lang="en-US" altLang="zh-CN" dirty="0"/>
              <a:t>However, the sequencing process is costly.</a:t>
            </a:r>
          </a:p>
          <a:p>
            <a:pPr marL="457200" lvl="1" indent="0">
              <a:buNone/>
            </a:pPr>
            <a:r>
              <a:rPr lang="en-US" altLang="zh-CN" dirty="0"/>
              <a:t>- Linear increase of resolution requires quadratic increase in sequencing reads</a:t>
            </a:r>
          </a:p>
          <a:p>
            <a:r>
              <a:rPr lang="en-US" altLang="zh-CN" dirty="0"/>
              <a:t>A computational method is needed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206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790</Words>
  <Application>Microsoft Office PowerPoint</Application>
  <PresentationFormat>宽屏</PresentationFormat>
  <Paragraphs>94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Office 主题​​</vt:lpstr>
      <vt:lpstr>Enhancing HiC data resolution with CNN</vt:lpstr>
      <vt:lpstr>Background</vt:lpstr>
      <vt:lpstr>Background</vt:lpstr>
      <vt:lpstr>What is Hi-C?</vt:lpstr>
      <vt:lpstr>An Example</vt:lpstr>
      <vt:lpstr>An Example</vt:lpstr>
      <vt:lpstr>An Example</vt:lpstr>
      <vt:lpstr>What is Hi-C?</vt:lpstr>
      <vt:lpstr>Why use CNN</vt:lpstr>
      <vt:lpstr>Model Overview</vt:lpstr>
      <vt:lpstr>Model Overview</vt:lpstr>
      <vt:lpstr>Model Overview</vt:lpstr>
      <vt:lpstr>Data</vt:lpstr>
      <vt:lpstr>Construction method</vt:lpstr>
      <vt:lpstr>Construction method</vt:lpstr>
      <vt:lpstr>Construction method</vt:lpstr>
      <vt:lpstr>Construction method</vt:lpstr>
      <vt:lpstr>Construction method</vt:lpstr>
      <vt:lpstr>Training Result</vt:lpstr>
      <vt:lpstr>Enhancing HiC</vt:lpstr>
      <vt:lpstr>Enhancing HiC</vt:lpstr>
      <vt:lpstr>Conclusion</vt:lpstr>
      <vt:lpstr>Reference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L.L.</dc:creator>
  <cp:lastModifiedBy>Liangliang Xu</cp:lastModifiedBy>
  <cp:revision>40</cp:revision>
  <dcterms:created xsi:type="dcterms:W3CDTF">2018-04-21T19:14:01Z</dcterms:created>
  <dcterms:modified xsi:type="dcterms:W3CDTF">2018-04-26T18:28:27Z</dcterms:modified>
</cp:coreProperties>
</file>