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2" r:id="rId3"/>
    <p:sldId id="257" r:id="rId4"/>
    <p:sldId id="266" r:id="rId5"/>
    <p:sldId id="265" r:id="rId6"/>
    <p:sldId id="258" r:id="rId7"/>
    <p:sldId id="260" r:id="rId8"/>
    <p:sldId id="259" r:id="rId9"/>
    <p:sldId id="261" r:id="rId10"/>
    <p:sldId id="268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8" autoAdjust="0"/>
    <p:restoredTop sz="94660"/>
  </p:normalViewPr>
  <p:slideViewPr>
    <p:cSldViewPr snapToGrid="0">
      <p:cViewPr>
        <p:scale>
          <a:sx n="113" d="100"/>
          <a:sy n="113" d="100"/>
        </p:scale>
        <p:origin x="55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E08D-110C-462C-BAB0-52E30401C4AE}" type="datetimeFigureOut">
              <a:rPr lang="en-US" smtClean="0"/>
              <a:t>3/11/23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0E77-428B-4228-B899-083FEAEB8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06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E08D-110C-462C-BAB0-52E30401C4AE}" type="datetimeFigureOut">
              <a:rPr lang="en-US" smtClean="0"/>
              <a:t>3/11/23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0E77-428B-4228-B899-083FEAEB8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4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E08D-110C-462C-BAB0-52E30401C4AE}" type="datetimeFigureOut">
              <a:rPr lang="en-US" smtClean="0"/>
              <a:t>3/11/23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0E77-428B-4228-B899-083FEAEB8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44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E08D-110C-462C-BAB0-52E30401C4AE}" type="datetimeFigureOut">
              <a:rPr lang="en-US" smtClean="0"/>
              <a:t>3/11/23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0E77-428B-4228-B899-083FEAEB8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4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E08D-110C-462C-BAB0-52E30401C4AE}" type="datetimeFigureOut">
              <a:rPr lang="en-US" smtClean="0"/>
              <a:t>3/11/23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0E77-428B-4228-B899-083FEAEB8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85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E08D-110C-462C-BAB0-52E30401C4AE}" type="datetimeFigureOut">
              <a:rPr lang="en-US" smtClean="0"/>
              <a:t>3/11/23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0E77-428B-4228-B899-083FEAEB8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00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E08D-110C-462C-BAB0-52E30401C4AE}" type="datetimeFigureOut">
              <a:rPr lang="en-US" smtClean="0"/>
              <a:t>3/11/23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0E77-428B-4228-B899-083FEAEB8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11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E08D-110C-462C-BAB0-52E30401C4AE}" type="datetimeFigureOut">
              <a:rPr lang="en-US" smtClean="0"/>
              <a:t>3/11/23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0E77-428B-4228-B899-083FEAEB8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17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E08D-110C-462C-BAB0-52E30401C4AE}" type="datetimeFigureOut">
              <a:rPr lang="en-US" smtClean="0"/>
              <a:t>3/11/23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0E77-428B-4228-B899-083FEAEB8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87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E08D-110C-462C-BAB0-52E30401C4AE}" type="datetimeFigureOut">
              <a:rPr lang="en-US" smtClean="0"/>
              <a:t>3/11/23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0E77-428B-4228-B899-083FEAEB8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68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E08D-110C-462C-BAB0-52E30401C4AE}" type="datetimeFigureOut">
              <a:rPr lang="en-US" smtClean="0"/>
              <a:t>3/11/23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0E77-428B-4228-B899-083FEAEB8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84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5E08D-110C-462C-BAB0-52E30401C4AE}" type="datetimeFigureOut">
              <a:rPr lang="en-US" smtClean="0"/>
              <a:t>3/11/23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70E77-428B-4228-B899-083FEAEB81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26" y="0"/>
            <a:ext cx="11743509" cy="687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341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0358846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600" b="0" i="0" dirty="0">
                <a:solidFill>
                  <a:srgbClr val="000000"/>
                </a:solidFill>
                <a:effectLst/>
                <a:latin typeface="+mj-lt"/>
              </a:rPr>
            </a:br>
            <a:endParaRPr lang="en-US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358846" y="0"/>
            <a:ext cx="1833154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Plant Small Stock Illustrations – 68,267 Plant Small Stock Illustrations,  Vectors &amp; Clipart - Dreamstime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6FEF3"/>
              </a:clrFrom>
              <a:clrTo>
                <a:srgbClr val="F6FE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89" t="6769" r="14049" b="13962"/>
          <a:stretch/>
        </p:blipFill>
        <p:spPr bwMode="auto">
          <a:xfrm>
            <a:off x="65313" y="529978"/>
            <a:ext cx="627017" cy="71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05934" y="1888515"/>
            <a:ext cx="47320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00000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+mj-lt"/>
            </a:endParaRPr>
          </a:p>
          <a:p>
            <a:br>
              <a:rPr lang="en-US" b="0" i="0" dirty="0">
                <a:solidFill>
                  <a:srgbClr val="000000"/>
                </a:solidFill>
                <a:effectLst/>
                <a:latin typeface="+mj-lt"/>
              </a:rPr>
            </a:br>
            <a:endParaRPr lang="en-US" dirty="0">
              <a:latin typeface="+mj-l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13952" y="462444"/>
            <a:ext cx="2853192" cy="744583"/>
            <a:chOff x="1371598" y="462444"/>
            <a:chExt cx="2382274" cy="744583"/>
          </a:xfrm>
        </p:grpSpPr>
        <p:sp>
          <p:nvSpPr>
            <p:cNvPr id="12" name="Snip Diagonal Corner Rectangle 11"/>
            <p:cNvSpPr/>
            <p:nvPr/>
          </p:nvSpPr>
          <p:spPr>
            <a:xfrm>
              <a:off x="1371598" y="462444"/>
              <a:ext cx="2246811" cy="744583"/>
            </a:xfrm>
            <a:prstGeom prst="snip2Diag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01842" y="573125"/>
              <a:ext cx="23520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 Team Members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84220" y="1968477"/>
            <a:ext cx="7284687" cy="464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Our team are </a:t>
            </a:r>
            <a:r>
              <a:rPr lang="en-US" dirty="0" err="1"/>
              <a:t>expertises</a:t>
            </a:r>
            <a:r>
              <a:rPr lang="en-US" dirty="0"/>
              <a:t> in the field of data, IoT, software, law and business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4219" y="2952006"/>
            <a:ext cx="62911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Legal field:</a:t>
            </a:r>
            <a:r>
              <a:rPr lang="fa-IR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Erafan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Feiz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Business field: 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Mohammad Hossein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Marzdar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Data: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Ghazale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keyvani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Farzaneh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Fallahpour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IOT: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Rasoul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Bousaeedi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Mahdi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Vafaei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Sepehr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Voroodi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Electricity: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Elnaz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Tavakkoli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Hossein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Miyar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85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0358846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600" b="0" i="0" dirty="0">
                <a:solidFill>
                  <a:srgbClr val="000000"/>
                </a:solidFill>
                <a:effectLst/>
                <a:latin typeface="+mj-lt"/>
              </a:rPr>
            </a:br>
            <a:endParaRPr lang="en-US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358846" y="0"/>
            <a:ext cx="1833154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Plant Small Stock Illustrations – 68,267 Plant Small Stock Illustrations,  Vectors &amp; Clipart - Dreamstime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6FEF3"/>
              </a:clrFrom>
              <a:clrTo>
                <a:srgbClr val="F6FE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89" t="6769" r="14049" b="13962"/>
          <a:stretch/>
        </p:blipFill>
        <p:spPr bwMode="auto">
          <a:xfrm>
            <a:off x="3539940" y="1596686"/>
            <a:ext cx="627017" cy="71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nip Diagonal Corner Rectangle 7"/>
          <p:cNvSpPr/>
          <p:nvPr/>
        </p:nvSpPr>
        <p:spPr>
          <a:xfrm>
            <a:off x="4070468" y="1523330"/>
            <a:ext cx="2690951" cy="744583"/>
          </a:xfrm>
          <a:prstGeom prst="snip2Diag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Times New Roman" panose="02020603050405020304" pitchFamily="18" charset="0"/>
              </a:rPr>
              <a:t>Save Earth</a:t>
            </a:r>
          </a:p>
          <a:p>
            <a:pPr algn="ctr"/>
            <a:r>
              <a:rPr lang="en-US" dirty="0">
                <a:cs typeface="Times New Roman" panose="02020603050405020304" pitchFamily="18" charset="0"/>
              </a:rPr>
              <a:t>Save Life </a:t>
            </a:r>
          </a:p>
        </p:txBody>
      </p:sp>
      <p:pic>
        <p:nvPicPr>
          <p:cNvPr id="10" name="Picture 2" descr="Linear vector illustration with inscription Happy Earth Day. Concept of Clean  planet, Global Environmental protection, Esg. Line art illustration.  12404911 Vector Art at Vecteezy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40"/>
          <a:stretch/>
        </p:blipFill>
        <p:spPr bwMode="auto">
          <a:xfrm>
            <a:off x="2806202" y="2267913"/>
            <a:ext cx="5219481" cy="366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111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0358846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600" b="0" i="0" dirty="0">
                <a:solidFill>
                  <a:srgbClr val="000000"/>
                </a:solidFill>
                <a:effectLst/>
                <a:latin typeface="+mj-lt"/>
              </a:rPr>
            </a:br>
            <a:endParaRPr lang="en-US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358846" y="0"/>
            <a:ext cx="1833154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Plant Small Stock Illustrations – 68,267 Plant Small Stock Illustrations,  Vectors &amp; Clipart - Dreamstime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6FEF3"/>
              </a:clrFrom>
              <a:clrTo>
                <a:srgbClr val="F6FE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89" t="6769" r="14049" b="13962"/>
          <a:stretch/>
        </p:blipFill>
        <p:spPr bwMode="auto">
          <a:xfrm>
            <a:off x="65313" y="529978"/>
            <a:ext cx="627017" cy="71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613952" y="462444"/>
            <a:ext cx="2853192" cy="744583"/>
            <a:chOff x="1371598" y="462444"/>
            <a:chExt cx="2382274" cy="744583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371598" y="462444"/>
              <a:ext cx="2246811" cy="744583"/>
            </a:xfrm>
            <a:prstGeom prst="snip2Diag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01842" y="573125"/>
              <a:ext cx="23520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 About Team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05934" y="1888515"/>
            <a:ext cx="407836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Our Product Name Is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Avand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Optimization Of Farming methods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Group name:</a:t>
            </a:r>
            <a:r>
              <a:rPr lang="fa-I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Farm Iran Team</a:t>
            </a:r>
          </a:p>
        </p:txBody>
      </p:sp>
      <p:sp>
        <p:nvSpPr>
          <p:cNvPr id="19" name="AutoShape 10" descr="5 Israeli precision-ag technologies making farms smarter - ISRAEL21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637" y="1653320"/>
            <a:ext cx="6046729" cy="402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946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0358846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600" b="0" i="0" dirty="0">
                <a:solidFill>
                  <a:srgbClr val="000000"/>
                </a:solidFill>
                <a:effectLst/>
                <a:latin typeface="+mj-lt"/>
              </a:rPr>
            </a:br>
            <a:endParaRPr lang="en-US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358846" y="0"/>
            <a:ext cx="1833154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Plant Small Stock Illustrations – 68,267 Plant Small Stock Illustrations,  Vectors &amp; Clipart - Dreamstime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6FEF3"/>
              </a:clrFrom>
              <a:clrTo>
                <a:srgbClr val="F6FE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89" t="6769" r="14049" b="13962"/>
          <a:stretch/>
        </p:blipFill>
        <p:spPr bwMode="auto">
          <a:xfrm>
            <a:off x="65313" y="529978"/>
            <a:ext cx="627017" cy="71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92872" y="1888515"/>
            <a:ext cx="9645397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According to the way of maintaining the greenhouses as you can see in the figure below,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it leads to an excessive increase in water consumption and damage to the greenhouses.</a:t>
            </a:r>
          </a:p>
          <a:p>
            <a:endParaRPr lang="en-US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water shortage</a:t>
            </a:r>
            <a:endParaRPr lang="fa-IR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Improper storage</a:t>
            </a:r>
            <a:endParaRPr lang="fa-IR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Damage to plants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13952" y="462444"/>
            <a:ext cx="2246811" cy="744583"/>
            <a:chOff x="1371598" y="462444"/>
            <a:chExt cx="2246811" cy="744583"/>
          </a:xfrm>
        </p:grpSpPr>
        <p:sp>
          <p:nvSpPr>
            <p:cNvPr id="13" name="Snip Diagonal Corner Rectangle 12"/>
            <p:cNvSpPr/>
            <p:nvPr/>
          </p:nvSpPr>
          <p:spPr>
            <a:xfrm>
              <a:off x="1371598" y="462444"/>
              <a:ext cx="2246811" cy="744583"/>
            </a:xfrm>
            <a:prstGeom prst="snip2Diag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521819" y="573125"/>
              <a:ext cx="19463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 Problem</a:t>
              </a:r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83" y="4143887"/>
            <a:ext cx="2788688" cy="127079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21" y="5478701"/>
            <a:ext cx="2885526" cy="130665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031" y="4082332"/>
            <a:ext cx="2627774" cy="131323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035" y="5474866"/>
            <a:ext cx="2850192" cy="132524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546" y="4056539"/>
            <a:ext cx="2281226" cy="132458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485" y="5467285"/>
            <a:ext cx="2336917" cy="135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19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0358846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600" b="0" i="0" dirty="0">
                <a:solidFill>
                  <a:srgbClr val="000000"/>
                </a:solidFill>
                <a:effectLst/>
                <a:latin typeface="+mj-lt"/>
              </a:rPr>
            </a:br>
            <a:endParaRPr lang="en-US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358846" y="0"/>
            <a:ext cx="1833154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Plant Small Stock Illustrations – 68,267 Plant Small Stock Illustrations,  Vectors &amp; Clipart - Dreamstime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6FEF3"/>
              </a:clrFrom>
              <a:clrTo>
                <a:srgbClr val="F6FE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89" t="6769" r="14049" b="13962"/>
          <a:stretch/>
        </p:blipFill>
        <p:spPr bwMode="auto">
          <a:xfrm>
            <a:off x="65313" y="529978"/>
            <a:ext cx="627017" cy="71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613952" y="462444"/>
            <a:ext cx="2853192" cy="1495676"/>
            <a:chOff x="1371598" y="462444"/>
            <a:chExt cx="2382274" cy="1495676"/>
          </a:xfrm>
        </p:grpSpPr>
        <p:sp>
          <p:nvSpPr>
            <p:cNvPr id="12" name="Snip Diagonal Corner Rectangle 11"/>
            <p:cNvSpPr/>
            <p:nvPr/>
          </p:nvSpPr>
          <p:spPr>
            <a:xfrm>
              <a:off x="1371598" y="462444"/>
              <a:ext cx="2246811" cy="744583"/>
            </a:xfrm>
            <a:prstGeom prst="snip2Diag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01842" y="573125"/>
              <a:ext cx="235203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  <a:p>
              <a:endParaRPr lang="en-US" sz="2800" dirty="0"/>
            </a:p>
            <a:p>
              <a:endParaRPr lang="en-US" sz="2800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64173" y="573125"/>
            <a:ext cx="1946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Solution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591" y="1437815"/>
            <a:ext cx="4757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Structure And Mechanical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7C6E6F1-4FC3-9EFC-76B7-7EB3C0745B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4" y="2521612"/>
            <a:ext cx="8086987" cy="397883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70B8736-52D8-2A04-A8CB-9B196E073DE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58658" y="3067992"/>
            <a:ext cx="300037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9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0358846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600" b="0" i="0" dirty="0">
                <a:solidFill>
                  <a:srgbClr val="000000"/>
                </a:solidFill>
                <a:effectLst/>
                <a:latin typeface="+mj-lt"/>
              </a:rPr>
            </a:br>
            <a:endParaRPr lang="en-US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358846" y="0"/>
            <a:ext cx="1833154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2" descr="Plant Small Stock Illustrations – 68,267 Plant Small Stock Illustrations,  Vectors &amp; Clipart - Dreamstime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6FEF3"/>
              </a:clrFrom>
              <a:clrTo>
                <a:srgbClr val="F6FE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89" t="6769" r="14049" b="13962"/>
          <a:stretch/>
        </p:blipFill>
        <p:spPr bwMode="auto">
          <a:xfrm>
            <a:off x="65313" y="529978"/>
            <a:ext cx="627017" cy="71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613952" y="462444"/>
            <a:ext cx="2853192" cy="1495676"/>
            <a:chOff x="1371598" y="462444"/>
            <a:chExt cx="2382274" cy="1495676"/>
          </a:xfrm>
        </p:grpSpPr>
        <p:sp>
          <p:nvSpPr>
            <p:cNvPr id="8" name="Snip Diagonal Corner Rectangle 7"/>
            <p:cNvSpPr/>
            <p:nvPr/>
          </p:nvSpPr>
          <p:spPr>
            <a:xfrm>
              <a:off x="1371598" y="462444"/>
              <a:ext cx="2246811" cy="744583"/>
            </a:xfrm>
            <a:prstGeom prst="snip2Diag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01842" y="573125"/>
              <a:ext cx="235203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  <a:p>
              <a:endParaRPr lang="en-US" sz="2800" dirty="0"/>
            </a:p>
            <a:p>
              <a:endParaRPr lang="en-US" sz="28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64173" y="573125"/>
            <a:ext cx="1946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</a:p>
        </p:txBody>
      </p:sp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13C04D86-3F46-F021-057E-06A5FB6891E2}"/>
              </a:ext>
            </a:extLst>
          </p:cNvPr>
          <p:cNvPicPr>
            <a:picLocks noGrp="1"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405" y="2531245"/>
            <a:ext cx="7834036" cy="418361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19904" y="1411462"/>
            <a:ext cx="104723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Data and IoT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Sensor Nodes: packed sensors together associated with a Bluetooth or ZigBee module and a long-life battery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Network: Bluetooth mesh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Edge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Accessibility Options: Cloud and GSM network</a:t>
            </a:r>
          </a:p>
        </p:txBody>
      </p:sp>
    </p:spTree>
    <p:extLst>
      <p:ext uri="{BB962C8B-B14F-4D97-AF65-F5344CB8AC3E}">
        <p14:creationId xmlns:p14="http://schemas.microsoft.com/office/powerpoint/2010/main" val="186705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7 Things to Know About Money Market Mutual Funds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1649"/>
            <a:ext cx="10508897" cy="6896465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358846" y="0"/>
            <a:ext cx="1833154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Plant Small Stock Illustrations – 68,267 Plant Small Stock Illustrations,  Vectors &amp; Clipart - Dreamstime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6FEF3"/>
              </a:clrFrom>
              <a:clrTo>
                <a:srgbClr val="F6FE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89" t="6769" r="14049" b="13962"/>
          <a:stretch/>
        </p:blipFill>
        <p:spPr bwMode="auto">
          <a:xfrm>
            <a:off x="65313" y="529978"/>
            <a:ext cx="627017" cy="71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05934" y="1888515"/>
            <a:ext cx="473206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00000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b="0" i="0" dirty="0">
              <a:solidFill>
                <a:srgbClr val="000000"/>
              </a:solidFill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rgbClr val="00000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b="0" i="0" dirty="0">
              <a:solidFill>
                <a:srgbClr val="000000"/>
              </a:solidFill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rgbClr val="00000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b="0" i="0" dirty="0">
              <a:solidFill>
                <a:srgbClr val="000000"/>
              </a:solidFill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rgbClr val="000000"/>
              </a:solidFill>
              <a:latin typeface="+mj-lt"/>
            </a:endParaRPr>
          </a:p>
          <a:p>
            <a:br>
              <a:rPr lang="en-US" sz="600" b="0" i="0" dirty="0">
                <a:solidFill>
                  <a:srgbClr val="000000"/>
                </a:solidFill>
                <a:effectLst/>
                <a:latin typeface="+mj-lt"/>
              </a:rPr>
            </a:br>
            <a:endParaRPr lang="en-US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4573" y="1832932"/>
            <a:ext cx="999094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The primary requirement of our product is drip irrigation and a smartphone, which according to the</a:t>
            </a:r>
          </a:p>
          <a:p>
            <a:r>
              <a:rPr lang="en-US" dirty="0">
                <a:solidFill>
                  <a:schemeClr val="bg1"/>
                </a:solidFill>
              </a:rPr>
              <a:t> following comprehensive information includes a great purpose. 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r>
              <a:rPr lang="en-US" dirty="0">
                <a:solidFill>
                  <a:schemeClr val="bg1"/>
                </a:solidFill>
              </a:rPr>
              <a:t>1.3 million hectares of agricultural land are available for planting </a:t>
            </a:r>
            <a:r>
              <a:rPr lang="en-US" dirty="0" err="1">
                <a:solidFill>
                  <a:schemeClr val="bg1"/>
                </a:solidFill>
              </a:rPr>
              <a:t>syfijat</a:t>
            </a:r>
            <a:r>
              <a:rPr lang="en-US" dirty="0">
                <a:solidFill>
                  <a:schemeClr val="bg1"/>
                </a:solidFill>
              </a:rPr>
              <a:t> (according to the report of the Agricultural Jihad Organization)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r>
              <a:rPr lang="en-US" dirty="0">
                <a:solidFill>
                  <a:schemeClr val="bg1"/>
                </a:solidFill>
              </a:rPr>
              <a:t>It had 4.4 million hectares of irrigated land, of which approximately 77% was used by traditional methods and the remaining 23% was under irrigation (according to the (FAO) report in 2019).</a:t>
            </a:r>
          </a:p>
          <a:p>
            <a:pPr marL="342900" indent="-342900">
              <a:buAutoNum type="arabicParenR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r>
              <a:rPr lang="en-US" dirty="0" err="1">
                <a:solidFill>
                  <a:schemeClr val="bg1"/>
                </a:solidFill>
              </a:rPr>
              <a:t>Hormozgan</a:t>
            </a:r>
            <a:r>
              <a:rPr lang="en-US" dirty="0">
                <a:solidFill>
                  <a:schemeClr val="bg1"/>
                </a:solidFill>
              </a:rPr>
              <a:t>, 70% of its agricultural lands benefit from drip irrigation (according to the report of the Deputy Minister of Water and Soil, Ministry of Agricultural Jihad, 2023).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arenR"/>
            </a:pPr>
            <a:r>
              <a:rPr lang="en-US" dirty="0">
                <a:solidFill>
                  <a:schemeClr val="bg1"/>
                </a:solidFill>
              </a:rPr>
              <a:t>The number of active mobile phone subscribers in Iran is about 102 million people, which represents a penetration rate of 123.2% of the population (according to the report of the Iranian Statistics Center in 2020).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1734" y="723350"/>
            <a:ext cx="1946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Market </a:t>
            </a:r>
          </a:p>
        </p:txBody>
      </p:sp>
    </p:spTree>
    <p:extLst>
      <p:ext uri="{BB962C8B-B14F-4D97-AF65-F5344CB8AC3E}">
        <p14:creationId xmlns:p14="http://schemas.microsoft.com/office/powerpoint/2010/main" val="1890119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0358846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600" b="0" i="0" dirty="0">
                <a:solidFill>
                  <a:srgbClr val="000000"/>
                </a:solidFill>
                <a:effectLst/>
                <a:latin typeface="+mj-lt"/>
              </a:rPr>
            </a:br>
            <a:endParaRPr lang="en-US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358846" y="0"/>
            <a:ext cx="1833154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Plant Small Stock Illustrations – 68,267 Plant Small Stock Illustrations,  Vectors &amp; Clipart - Dreamstime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6FEF3"/>
              </a:clrFrom>
              <a:clrTo>
                <a:srgbClr val="F6FE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89" t="6769" r="14049" b="13962"/>
          <a:stretch/>
        </p:blipFill>
        <p:spPr bwMode="auto">
          <a:xfrm>
            <a:off x="65313" y="529978"/>
            <a:ext cx="627017" cy="71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B835BDA6-3AFA-B51A-183A-56C861DDB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55" y="1592512"/>
            <a:ext cx="8662935" cy="4880003"/>
          </a:xfrm>
        </p:spPr>
      </p:pic>
      <p:grpSp>
        <p:nvGrpSpPr>
          <p:cNvPr id="11" name="Group 10"/>
          <p:cNvGrpSpPr/>
          <p:nvPr/>
        </p:nvGrpSpPr>
        <p:grpSpPr>
          <a:xfrm>
            <a:off x="613952" y="462444"/>
            <a:ext cx="2853192" cy="744583"/>
            <a:chOff x="1371598" y="462444"/>
            <a:chExt cx="2382274" cy="744583"/>
          </a:xfrm>
        </p:grpSpPr>
        <p:sp>
          <p:nvSpPr>
            <p:cNvPr id="12" name="Snip Diagonal Corner Rectangle 11"/>
            <p:cNvSpPr/>
            <p:nvPr/>
          </p:nvSpPr>
          <p:spPr>
            <a:xfrm>
              <a:off x="1371598" y="462444"/>
              <a:ext cx="2246811" cy="744583"/>
            </a:xfrm>
            <a:prstGeom prst="snip2Diag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01842" y="573125"/>
              <a:ext cx="23520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Business plan</a:t>
              </a:r>
              <a:endParaRPr lang="en-US" sz="2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3467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5411" y="219233"/>
            <a:ext cx="10358846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600" b="0" i="0">
                <a:solidFill>
                  <a:srgbClr val="000000"/>
                </a:solidFill>
                <a:effectLst/>
                <a:latin typeface="+mj-lt"/>
              </a:rPr>
            </a:br>
            <a:endParaRPr lang="en-US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358846" y="0"/>
            <a:ext cx="1833154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Plant Small Stock Illustrations – 68,267 Plant Small Stock Illustrations,  Vectors &amp; Clipart - Dreamstime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6FEF3"/>
              </a:clrFrom>
              <a:clrTo>
                <a:srgbClr val="F6FE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89" t="6769" r="14049" b="13962"/>
          <a:stretch/>
        </p:blipFill>
        <p:spPr bwMode="auto">
          <a:xfrm>
            <a:off x="65313" y="529978"/>
            <a:ext cx="627017" cy="71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613952" y="462444"/>
            <a:ext cx="2853192" cy="1064788"/>
            <a:chOff x="1371598" y="462444"/>
            <a:chExt cx="2382274" cy="1064788"/>
          </a:xfrm>
        </p:grpSpPr>
        <p:sp>
          <p:nvSpPr>
            <p:cNvPr id="14" name="Snip Diagonal Corner Rectangle 13"/>
            <p:cNvSpPr/>
            <p:nvPr/>
          </p:nvSpPr>
          <p:spPr>
            <a:xfrm>
              <a:off x="1371598" y="462444"/>
              <a:ext cx="2246811" cy="744583"/>
            </a:xfrm>
            <a:prstGeom prst="snip2Diag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01842" y="573125"/>
              <a:ext cx="235203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 Product Feature</a:t>
              </a:r>
            </a:p>
            <a:p>
              <a:endParaRPr lang="en-US" sz="2800" dirty="0"/>
            </a:p>
          </p:txBody>
        </p:sp>
      </p:grpSp>
      <p:pic>
        <p:nvPicPr>
          <p:cNvPr id="5122" name="Picture 2" descr="What are precision agriculture sensors❓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67" t="615" r="19801" b="-615"/>
          <a:stretch/>
        </p:blipFill>
        <p:spPr bwMode="auto">
          <a:xfrm>
            <a:off x="10358845" y="0"/>
            <a:ext cx="181774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05933" y="2209066"/>
            <a:ext cx="9322810" cy="3613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Controls temperature and heat with IOT sensors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 using the stored data, a more appropriate solution can be found to produce more and more healthy products in the future Intelligent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Air circulation setup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Scalable: Can work different sensor with different price and setup simply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Long lifetime and Low maintenance cost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Low maintenance cost</a:t>
            </a:r>
            <a:endParaRPr lang="fa-IR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34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0358846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600" b="0" i="0" dirty="0">
                <a:solidFill>
                  <a:srgbClr val="000000"/>
                </a:solidFill>
                <a:effectLst/>
                <a:latin typeface="+mj-lt"/>
              </a:rPr>
            </a:br>
            <a:endParaRPr lang="en-US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358846" y="0"/>
            <a:ext cx="1833154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Plant Small Stock Illustrations – 68,267 Plant Small Stock Illustrations,  Vectors &amp; Clipart - Dreamstime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6FEF3"/>
              </a:clrFrom>
              <a:clrTo>
                <a:srgbClr val="F6FE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89" t="6769" r="14049" b="13962"/>
          <a:stretch/>
        </p:blipFill>
        <p:spPr bwMode="auto">
          <a:xfrm>
            <a:off x="65313" y="529978"/>
            <a:ext cx="627017" cy="71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05934" y="1888515"/>
            <a:ext cx="47320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00000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+mj-lt"/>
            </a:endParaRPr>
          </a:p>
          <a:p>
            <a:br>
              <a:rPr lang="en-US" b="0" i="0" dirty="0">
                <a:solidFill>
                  <a:srgbClr val="000000"/>
                </a:solidFill>
                <a:effectLst/>
                <a:latin typeface="+mj-lt"/>
              </a:rPr>
            </a:br>
            <a:endParaRPr lang="en-US" dirty="0">
              <a:latin typeface="+mj-l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13952" y="462444"/>
            <a:ext cx="2853192" cy="744583"/>
            <a:chOff x="1371598" y="462444"/>
            <a:chExt cx="2382274" cy="744583"/>
          </a:xfrm>
        </p:grpSpPr>
        <p:sp>
          <p:nvSpPr>
            <p:cNvPr id="12" name="Snip Diagonal Corner Rectangle 11"/>
            <p:cNvSpPr/>
            <p:nvPr/>
          </p:nvSpPr>
          <p:spPr>
            <a:xfrm>
              <a:off x="1371598" y="462444"/>
              <a:ext cx="2246811" cy="744583"/>
            </a:xfrm>
            <a:prstGeom prst="snip2Diag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01842" y="573125"/>
              <a:ext cx="23520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 Next Step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84220" y="1942380"/>
            <a:ext cx="9166556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tried our product to cover all aspects of technology and to be simple, accessible and low-cost for farmers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4220" y="3205396"/>
            <a:ext cx="9486045" cy="2265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We can use image processing to analyze the health of the product to take preventive measures when it is rotting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improving the condition of plants and crops with the help of collected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Production of sensors with long life and high resistance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Trying to build a highly scalable product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Construction of a resistant and renewable protection chamber </a:t>
            </a:r>
          </a:p>
        </p:txBody>
      </p:sp>
    </p:spTree>
    <p:extLst>
      <p:ext uri="{BB962C8B-B14F-4D97-AF65-F5344CB8AC3E}">
        <p14:creationId xmlns:p14="http://schemas.microsoft.com/office/powerpoint/2010/main" val="143760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478</Words>
  <Application>Microsoft Macintosh PowerPoint</Application>
  <PresentationFormat>Widescreen</PresentationFormat>
  <Paragraphs>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Elnaz</dc:creator>
  <cp:lastModifiedBy>Rasool Bousaeidi</cp:lastModifiedBy>
  <cp:revision>63</cp:revision>
  <dcterms:created xsi:type="dcterms:W3CDTF">2023-03-06T18:21:19Z</dcterms:created>
  <dcterms:modified xsi:type="dcterms:W3CDTF">2023-03-11T16:25:35Z</dcterms:modified>
</cp:coreProperties>
</file>