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Quicksand"/>
      <p:regular r:id="rId7"/>
      <p:bold r:id="rId8"/>
    </p:embeddedFont>
    <p:embeddedFont>
      <p:font typeface="Quicksand Medium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icksandMedium-bold.fntdata"/><Relationship Id="rId9" Type="http://schemas.openxmlformats.org/officeDocument/2006/relationships/font" Target="fonts/Quicksan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icksand-regular.fntdata"/><Relationship Id="rId8" Type="http://schemas.openxmlformats.org/officeDocument/2006/relationships/font" Target="fonts/Quicksa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a81131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a81131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87ad09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87ad09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bg>
      <p:bgPr>
        <a:solidFill>
          <a:srgbClr val="F7F7F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800">
                <a:solidFill>
                  <a:srgbClr val="C31C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500" y="4491500"/>
            <a:ext cx="1407075" cy="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bg>
      <p:bgPr>
        <a:solidFill>
          <a:srgbClr val="F7F7F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478300" y="0"/>
            <a:ext cx="1665600" cy="462600"/>
          </a:xfrm>
          <a:prstGeom prst="rect">
            <a:avLst/>
          </a:prstGeom>
          <a:solidFill>
            <a:srgbClr val="C31C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31C4A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C31C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2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bg>
      <p:bgPr>
        <a:solidFill>
          <a:srgbClr val="F7F7F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3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bg>
      <p:bgPr>
        <a:solidFill>
          <a:srgbClr val="F7F7F7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bg>
      <p:bgPr>
        <a:solidFill>
          <a:srgbClr val="F7F7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2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bg>
      <p:bgPr>
        <a:solidFill>
          <a:srgbClr val="F7F7F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bg>
      <p:bgPr>
        <a:solidFill>
          <a:srgbClr val="F7F7F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7F7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Font typeface="Quicksand"/>
              <a:buNone/>
              <a:defRPr b="1" sz="2800">
                <a:solidFill>
                  <a:srgbClr val="C31C4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7480820" y="-2520"/>
            <a:ext cx="1665600" cy="462600"/>
          </a:xfrm>
          <a:prstGeom prst="rect">
            <a:avLst/>
          </a:prstGeom>
          <a:solidFill>
            <a:srgbClr val="C31C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11400" y="213275"/>
            <a:ext cx="7012500" cy="54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NAME OF MODEL</a:t>
            </a:r>
            <a:endParaRPr/>
          </a:p>
        </p:txBody>
      </p:sp>
      <p:sp>
        <p:nvSpPr>
          <p:cNvPr id="52" name="Google Shape;52;p9"/>
          <p:cNvSpPr txBox="1"/>
          <p:nvPr>
            <p:ph idx="3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11400" y="938975"/>
            <a:ext cx="5593800" cy="78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500"/>
              <a:t>Model description: </a:t>
            </a:r>
            <a:r>
              <a:rPr i="1" lang="en-GB" sz="1400"/>
              <a:t>What does the model do?</a:t>
            </a:r>
            <a:endParaRPr i="1" sz="1400"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11400" y="1853375"/>
            <a:ext cx="5593800" cy="106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Intended use: </a:t>
            </a:r>
            <a:r>
              <a:rPr i="1" lang="en-GB" sz="1500"/>
              <a:t> </a:t>
            </a:r>
            <a:r>
              <a:rPr i="1" lang="en-GB" sz="1400"/>
              <a:t>who might use this app and for what purpose/how it would benefit them?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11400" y="3072575"/>
            <a:ext cx="5593800" cy="129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Limitations:</a:t>
            </a:r>
            <a:r>
              <a:rPr i="1" lang="en-GB" sz="1500"/>
              <a:t> </a:t>
            </a:r>
            <a:r>
              <a:rPr i="1" lang="en-GB" sz="1400"/>
              <a:t>Describe any limitations in the data used to train the model: number of songs heard, where the data has come from, . What potential bias might be in the data?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212425" y="2081975"/>
            <a:ext cx="2728800" cy="106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Data set: </a:t>
            </a:r>
            <a:r>
              <a:rPr i="1" lang="en-GB" sz="1500"/>
              <a:t>Reference source of data. Number of items of data used to train model.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212425" y="3301175"/>
            <a:ext cx="2728800" cy="106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500"/>
              <a:t>Accuracy</a:t>
            </a:r>
            <a:r>
              <a:rPr b="1" lang="en-GB" sz="1500"/>
              <a:t>: </a:t>
            </a:r>
            <a:r>
              <a:rPr i="1" lang="en-GB" sz="1500"/>
              <a:t>Report on results of testing - how well does your model pick music?</a:t>
            </a:r>
            <a:endParaRPr i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-6550"/>
            <a:ext cx="9144000" cy="5143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311400" y="213275"/>
            <a:ext cx="5593800" cy="546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[model name]</a:t>
            </a:r>
            <a:endParaRPr b="1"/>
          </a:p>
        </p:txBody>
      </p:sp>
      <p:sp>
        <p:nvSpPr>
          <p:cNvPr id="65" name="Google Shape;65;p10"/>
          <p:cNvSpPr txBox="1"/>
          <p:nvPr>
            <p:ph idx="3" type="subTitle"/>
          </p:nvPr>
        </p:nvSpPr>
        <p:spPr>
          <a:xfrm>
            <a:off x="6073800" y="213275"/>
            <a:ext cx="28278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/>
              <a:t>Model card</a:t>
            </a:r>
            <a:endParaRPr b="1" sz="2400"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400" y="938975"/>
            <a:ext cx="5593800" cy="104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500"/>
              <a:t>Model description:</a:t>
            </a:r>
            <a:endParaRPr i="1" sz="1400"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400" y="2137625"/>
            <a:ext cx="5593800" cy="782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Intended use: </a:t>
            </a:r>
            <a:r>
              <a:rPr i="1" lang="en-GB" sz="1500"/>
              <a:t> 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1400" y="3072575"/>
            <a:ext cx="5593800" cy="167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Limitations:</a:t>
            </a:r>
            <a:r>
              <a:rPr i="1" lang="en-GB" sz="1500"/>
              <a:t> 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039225" y="938975"/>
            <a:ext cx="2901900" cy="1982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Data set: 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039225" y="3070175"/>
            <a:ext cx="2901900" cy="167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500"/>
              <a:t>Accuracy: </a:t>
            </a:r>
            <a:endParaRPr i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