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a:srgbClr val="FF3300"/>
    <a:srgbClr val="CC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96"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F6D5-D8F1-459A-8E42-88B146C4E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B038050-73FF-4096-962B-2F365DFCC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5F8525-84B3-426A-9F66-B20777ADD429}"/>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2E120E73-E074-4291-8EE1-6EEE381AF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CD1F0C-1F77-4918-8D58-9CB47A3F448E}"/>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159476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A4D2-AB88-448B-B84B-A88A9BB663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8FFA04-B005-4882-B26D-E48A3CD58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D7AE1C-E23D-48E6-9A4F-A2471B5B833F}"/>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F13EAA38-0842-415C-BD02-CFCF1BC3CB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E2651F-FE9D-4D1D-89AC-C0FAA3E4E51C}"/>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109261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EBBB0-EDCE-441C-8E74-149CF5722F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A2A736-FF68-424E-A3D3-CDFAA9FFE1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281604-DB54-421F-ACAB-BF3C20BE2A7C}"/>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525BFDE9-CDA8-4C5C-B671-B931813FF4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7C909-4512-4023-BA68-E6927F14825A}"/>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383929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2452-6592-41B2-B5D5-FAE607894D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BE591D-E068-4853-8C12-4FDEBF918D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E5CE6A-62A1-47F0-8921-C67F034BF339}"/>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E2D41522-1DCC-461D-8CCC-10E42988E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FD830D-61FC-43AD-A717-58CF45AF482E}"/>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240351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F3B-4F0F-4B14-9234-6DBB8D5D9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EC17A3-8DA1-4703-A121-A901A2E53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EA30B6-E5B6-45AF-97C8-9C0544719E74}"/>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89FB841A-DB84-4B8E-8C7A-7333AA64CB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D08CF-9BCE-4E74-B075-97FF85E0B0E9}"/>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23413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DCB-34CA-4EC8-BA96-12D56543FA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4E2658-2440-4516-924B-EAF6C392E9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F2C7E1-A83B-4BCD-9B64-A4F8A069E4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5B60CC-FC87-4214-83B3-6DC6A71945A1}"/>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6" name="Footer Placeholder 5">
            <a:extLst>
              <a:ext uri="{FF2B5EF4-FFF2-40B4-BE49-F238E27FC236}">
                <a16:creationId xmlns:a16="http://schemas.microsoft.com/office/drawing/2014/main" id="{F46289EC-5CCF-4BAE-8600-4F4EA0180A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DDDD0E-883F-4017-B982-72874A620100}"/>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30088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42A0-AF72-4C94-A8BA-E6F69D6C5B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FD081B-97AD-4579-B143-1733E5780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5E6685-C714-4B51-B07D-4021F49D57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F78AEA-6B75-49D6-B8D5-E1F7D7C2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F864AF-CB9A-4824-BF46-07A0019B98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C8F448-88D5-4DBD-AE0D-22A374185C12}"/>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8" name="Footer Placeholder 7">
            <a:extLst>
              <a:ext uri="{FF2B5EF4-FFF2-40B4-BE49-F238E27FC236}">
                <a16:creationId xmlns:a16="http://schemas.microsoft.com/office/drawing/2014/main" id="{65199DCD-BE62-4EE2-A1E1-5B93FF4A81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DDCDC1-5566-46B8-896B-E2C9C70A67C6}"/>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26550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56E0-0178-4DA4-86BA-3D908A8685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793013-FAD2-484E-9E50-6539022ECA2A}"/>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4" name="Footer Placeholder 3">
            <a:extLst>
              <a:ext uri="{FF2B5EF4-FFF2-40B4-BE49-F238E27FC236}">
                <a16:creationId xmlns:a16="http://schemas.microsoft.com/office/drawing/2014/main" id="{A6EC5C33-4193-44B6-92F6-976D118A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C87998-8A1B-4EDC-B2A8-BCD696DEF95C}"/>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394522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63FE4-0C0F-405E-8629-33F9CEBBF24B}"/>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3" name="Footer Placeholder 2">
            <a:extLst>
              <a:ext uri="{FF2B5EF4-FFF2-40B4-BE49-F238E27FC236}">
                <a16:creationId xmlns:a16="http://schemas.microsoft.com/office/drawing/2014/main" id="{3E930AF4-633E-4DB2-9587-3BD441AE7B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0DAC434-FE2B-43C4-839B-9DD7D7254679}"/>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127615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5934-167D-456C-A79D-F0064480F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7E471D5-F948-47B9-A777-A6A0B32DE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0BF19F-9D2E-4E3C-A172-3353FB5F2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6F0A12-848B-4492-94B1-247A47D5B4F4}"/>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6" name="Footer Placeholder 5">
            <a:extLst>
              <a:ext uri="{FF2B5EF4-FFF2-40B4-BE49-F238E27FC236}">
                <a16:creationId xmlns:a16="http://schemas.microsoft.com/office/drawing/2014/main" id="{D3C5C284-B9A8-412D-BEE5-93D4C01E11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7323A3-5AF0-4CEB-8007-2D8892F12CAF}"/>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184485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AC59-749C-4261-A157-A9B81A9A2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145542-351F-44E8-A2CC-EAF4B5A93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52594B-0026-4485-86DE-E6638476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EEB686-AEE8-41C2-9F31-2ED44C113BF2}"/>
              </a:ext>
            </a:extLst>
          </p:cNvPr>
          <p:cNvSpPr>
            <a:spLocks noGrp="1"/>
          </p:cNvSpPr>
          <p:nvPr>
            <p:ph type="dt" sz="half" idx="10"/>
          </p:nvPr>
        </p:nvSpPr>
        <p:spPr/>
        <p:txBody>
          <a:bodyPr/>
          <a:lstStyle/>
          <a:p>
            <a:fld id="{24C143AA-6415-4D98-8E26-3E588614C43A}" type="datetimeFigureOut">
              <a:rPr lang="en-GB" smtClean="0"/>
              <a:t>11/12/2019</a:t>
            </a:fld>
            <a:endParaRPr lang="en-GB"/>
          </a:p>
        </p:txBody>
      </p:sp>
      <p:sp>
        <p:nvSpPr>
          <p:cNvPr id="6" name="Footer Placeholder 5">
            <a:extLst>
              <a:ext uri="{FF2B5EF4-FFF2-40B4-BE49-F238E27FC236}">
                <a16:creationId xmlns:a16="http://schemas.microsoft.com/office/drawing/2014/main" id="{8E42A9CE-641B-442E-9426-7F6B862673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5A55E5-10FF-4589-A496-5A582E9559D8}"/>
              </a:ext>
            </a:extLst>
          </p:cNvPr>
          <p:cNvSpPr>
            <a:spLocks noGrp="1"/>
          </p:cNvSpPr>
          <p:nvPr>
            <p:ph type="sldNum" sz="quarter" idx="12"/>
          </p:nvPr>
        </p:nvSpPr>
        <p:spPr/>
        <p:txBody>
          <a:bodyPr/>
          <a:lstStyle/>
          <a:p>
            <a:fld id="{7F862A39-7677-4A7F-BE59-53923D5312D1}" type="slidenum">
              <a:rPr lang="en-GB" smtClean="0"/>
              <a:t>‹#›</a:t>
            </a:fld>
            <a:endParaRPr lang="en-GB"/>
          </a:p>
        </p:txBody>
      </p:sp>
    </p:spTree>
    <p:extLst>
      <p:ext uri="{BB962C8B-B14F-4D97-AF65-F5344CB8AC3E}">
        <p14:creationId xmlns:p14="http://schemas.microsoft.com/office/powerpoint/2010/main" val="29754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8869D-22E5-485A-92E1-4AEB654BA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18ED3C-0A0E-485D-964F-B2BAFDAB1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0F9B1-D597-4CC6-8768-D656F43FE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143AA-6415-4D98-8E26-3E588614C43A}" type="datetimeFigureOut">
              <a:rPr lang="en-GB" smtClean="0"/>
              <a:t>11/12/2019</a:t>
            </a:fld>
            <a:endParaRPr lang="en-GB"/>
          </a:p>
        </p:txBody>
      </p:sp>
      <p:sp>
        <p:nvSpPr>
          <p:cNvPr id="5" name="Footer Placeholder 4">
            <a:extLst>
              <a:ext uri="{FF2B5EF4-FFF2-40B4-BE49-F238E27FC236}">
                <a16:creationId xmlns:a16="http://schemas.microsoft.com/office/drawing/2014/main" id="{8BAA2823-5291-4E13-AE02-0A50C8753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11D4DA-1449-4BC5-99C0-67EAA6CE9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62A39-7677-4A7F-BE59-53923D5312D1}" type="slidenum">
              <a:rPr lang="en-GB" smtClean="0"/>
              <a:t>‹#›</a:t>
            </a:fld>
            <a:endParaRPr lang="en-GB"/>
          </a:p>
        </p:txBody>
      </p:sp>
    </p:spTree>
    <p:extLst>
      <p:ext uri="{BB962C8B-B14F-4D97-AF65-F5344CB8AC3E}">
        <p14:creationId xmlns:p14="http://schemas.microsoft.com/office/powerpoint/2010/main" val="249730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5D7-1DC3-46A9-B8B2-014C689D2AC7}"/>
              </a:ext>
            </a:extLst>
          </p:cNvPr>
          <p:cNvSpPr>
            <a:spLocks noGrp="1"/>
          </p:cNvSpPr>
          <p:nvPr>
            <p:ph type="title"/>
          </p:nvPr>
        </p:nvSpPr>
        <p:spPr>
          <a:xfrm>
            <a:off x="838200" y="320301"/>
            <a:ext cx="4894729" cy="4699934"/>
          </a:xfrm>
          <a:ln w="38100">
            <a:solidFill>
              <a:schemeClr val="tx1"/>
            </a:solidFill>
          </a:ln>
        </p:spPr>
        <p:txBody>
          <a:bodyPr>
            <a:noAutofit/>
          </a:bodyPr>
          <a:lstStyle/>
          <a:p>
            <a:r>
              <a:rPr lang="en-GB" sz="3200" b="1" dirty="0"/>
              <a:t>Description of what’s happening on the screen.</a:t>
            </a:r>
            <a:endParaRPr lang="en-GB" sz="3200" dirty="0"/>
          </a:p>
        </p:txBody>
      </p:sp>
      <p:sp>
        <p:nvSpPr>
          <p:cNvPr id="3" name="Content Placeholder 2">
            <a:extLst>
              <a:ext uri="{FF2B5EF4-FFF2-40B4-BE49-F238E27FC236}">
                <a16:creationId xmlns:a16="http://schemas.microsoft.com/office/drawing/2014/main" id="{7F171EC6-C50F-4A1C-ACA1-53911FCAD535}"/>
              </a:ext>
            </a:extLst>
          </p:cNvPr>
          <p:cNvSpPr>
            <a:spLocks noGrp="1"/>
          </p:cNvSpPr>
          <p:nvPr>
            <p:ph idx="1"/>
          </p:nvPr>
        </p:nvSpPr>
        <p:spPr>
          <a:xfrm>
            <a:off x="838200" y="5154706"/>
            <a:ext cx="10058399" cy="1044668"/>
          </a:xfrm>
          <a:ln>
            <a:solidFill>
              <a:schemeClr val="tx1"/>
            </a:solidFill>
          </a:ln>
        </p:spPr>
        <p:txBody>
          <a:bodyPr>
            <a:normAutofit/>
          </a:bodyPr>
          <a:lstStyle/>
          <a:p>
            <a:pPr marL="0" indent="0">
              <a:buNone/>
            </a:pPr>
            <a:r>
              <a:rPr lang="en-GB" dirty="0"/>
              <a:t>Voice-over</a:t>
            </a:r>
          </a:p>
        </p:txBody>
      </p:sp>
      <p:sp>
        <p:nvSpPr>
          <p:cNvPr id="4" name="Title 1">
            <a:extLst>
              <a:ext uri="{FF2B5EF4-FFF2-40B4-BE49-F238E27FC236}">
                <a16:creationId xmlns:a16="http://schemas.microsoft.com/office/drawing/2014/main" id="{1393AAF4-EBC1-41A1-841D-E25BF9AA56A0}"/>
              </a:ext>
            </a:extLst>
          </p:cNvPr>
          <p:cNvSpPr txBox="1">
            <a:spLocks/>
          </p:cNvSpPr>
          <p:nvPr/>
        </p:nvSpPr>
        <p:spPr>
          <a:xfrm>
            <a:off x="6001870" y="320301"/>
            <a:ext cx="4894729" cy="4699934"/>
          </a:xfrm>
          <a:prstGeom prst="rect">
            <a:avLst/>
          </a:prstGeom>
          <a:ln w="38100">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t>Mock up</a:t>
            </a:r>
          </a:p>
        </p:txBody>
      </p:sp>
    </p:spTree>
    <p:extLst>
      <p:ext uri="{BB962C8B-B14F-4D97-AF65-F5344CB8AC3E}">
        <p14:creationId xmlns:p14="http://schemas.microsoft.com/office/powerpoint/2010/main" val="151246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5D7-1DC3-46A9-B8B2-014C689D2AC7}"/>
              </a:ext>
            </a:extLst>
          </p:cNvPr>
          <p:cNvSpPr>
            <a:spLocks noGrp="1"/>
          </p:cNvSpPr>
          <p:nvPr>
            <p:ph type="title"/>
          </p:nvPr>
        </p:nvSpPr>
        <p:spPr>
          <a:xfrm>
            <a:off x="838200" y="320301"/>
            <a:ext cx="4894729" cy="4699934"/>
          </a:xfrm>
          <a:ln w="38100">
            <a:solidFill>
              <a:schemeClr val="tx1"/>
            </a:solidFill>
          </a:ln>
        </p:spPr>
        <p:txBody>
          <a:bodyPr>
            <a:noAutofit/>
          </a:bodyPr>
          <a:lstStyle/>
          <a:p>
            <a:r>
              <a:rPr lang="en-GB" sz="2800" dirty="0" smtClean="0"/>
              <a:t>The Trig pin on the UDS is set to “high” for a short time.</a:t>
            </a:r>
            <a:endParaRPr lang="en-GB" sz="2800" dirty="0"/>
          </a:p>
        </p:txBody>
      </p:sp>
      <p:sp>
        <p:nvSpPr>
          <p:cNvPr id="3" name="Content Placeholder 2">
            <a:extLst>
              <a:ext uri="{FF2B5EF4-FFF2-40B4-BE49-F238E27FC236}">
                <a16:creationId xmlns:a16="http://schemas.microsoft.com/office/drawing/2014/main" id="{7F171EC6-C50F-4A1C-ACA1-53911FCAD535}"/>
              </a:ext>
            </a:extLst>
          </p:cNvPr>
          <p:cNvSpPr>
            <a:spLocks noGrp="1"/>
          </p:cNvSpPr>
          <p:nvPr>
            <p:ph idx="1"/>
          </p:nvPr>
        </p:nvSpPr>
        <p:spPr>
          <a:xfrm>
            <a:off x="838200" y="5154706"/>
            <a:ext cx="10058399" cy="1044668"/>
          </a:xfrm>
          <a:ln>
            <a:solidFill>
              <a:schemeClr val="tx1"/>
            </a:solidFill>
          </a:ln>
        </p:spPr>
        <p:txBody>
          <a:bodyPr>
            <a:normAutofit/>
          </a:bodyPr>
          <a:lstStyle/>
          <a:p>
            <a:pPr marL="0" indent="0">
              <a:buNone/>
            </a:pPr>
            <a:r>
              <a:rPr lang="en-GB" dirty="0"/>
              <a:t>An ultrasonic distance sensor (UDS) works by sending out a burst of ultrasound. </a:t>
            </a:r>
            <a:endParaRPr lang="en-GB" dirty="0"/>
          </a:p>
        </p:txBody>
      </p:sp>
      <p:sp>
        <p:nvSpPr>
          <p:cNvPr id="4" name="Title 1">
            <a:extLst>
              <a:ext uri="{FF2B5EF4-FFF2-40B4-BE49-F238E27FC236}">
                <a16:creationId xmlns:a16="http://schemas.microsoft.com/office/drawing/2014/main" id="{1393AAF4-EBC1-41A1-841D-E25BF9AA56A0}"/>
              </a:ext>
            </a:extLst>
          </p:cNvPr>
          <p:cNvSpPr txBox="1">
            <a:spLocks/>
          </p:cNvSpPr>
          <p:nvPr/>
        </p:nvSpPr>
        <p:spPr>
          <a:xfrm>
            <a:off x="6001870" y="320301"/>
            <a:ext cx="4894729" cy="4699934"/>
          </a:xfrm>
          <a:prstGeom prst="rect">
            <a:avLst/>
          </a:prstGeom>
          <a:ln w="38100">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200" dirty="0"/>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01870" y="1720894"/>
            <a:ext cx="5233670" cy="1898748"/>
          </a:xfrm>
          <a:prstGeom prst="rect">
            <a:avLst/>
          </a:prstGeom>
        </p:spPr>
      </p:pic>
    </p:spTree>
    <p:extLst>
      <p:ext uri="{BB962C8B-B14F-4D97-AF65-F5344CB8AC3E}">
        <p14:creationId xmlns:p14="http://schemas.microsoft.com/office/powerpoint/2010/main" val="79121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5D7-1DC3-46A9-B8B2-014C689D2AC7}"/>
              </a:ext>
            </a:extLst>
          </p:cNvPr>
          <p:cNvSpPr>
            <a:spLocks noGrp="1"/>
          </p:cNvSpPr>
          <p:nvPr>
            <p:ph type="title"/>
          </p:nvPr>
        </p:nvSpPr>
        <p:spPr>
          <a:xfrm>
            <a:off x="838200" y="320301"/>
            <a:ext cx="4894729" cy="4699934"/>
          </a:xfrm>
          <a:ln w="38100">
            <a:solidFill>
              <a:schemeClr val="tx1"/>
            </a:solidFill>
          </a:ln>
        </p:spPr>
        <p:txBody>
          <a:bodyPr>
            <a:noAutofit/>
          </a:bodyPr>
          <a:lstStyle/>
          <a:p>
            <a:r>
              <a:rPr lang="en-GB" sz="2400" dirty="0" smtClean="0"/>
              <a:t>The Trig pin on the UDS returns to low and a set of 8 waves head out from the emitter of the UDS, spreading out towards the object on the right.</a:t>
            </a:r>
            <a:br>
              <a:rPr lang="en-GB" sz="2400" dirty="0" smtClean="0"/>
            </a:br>
            <a:r>
              <a:rPr lang="en-GB" sz="2400" dirty="0"/>
              <a:t/>
            </a:r>
            <a:br>
              <a:rPr lang="en-GB" sz="2400" dirty="0"/>
            </a:br>
            <a:r>
              <a:rPr lang="en-GB" sz="2400" dirty="0" smtClean="0"/>
              <a:t>Once the waves have been emitted, the Echo pin on the UDS changes from low to high.</a:t>
            </a:r>
            <a:r>
              <a:rPr lang="en-GB" sz="2400" dirty="0" smtClean="0"/>
              <a:t/>
            </a:r>
            <a:br>
              <a:rPr lang="en-GB" sz="2400" dirty="0" smtClean="0"/>
            </a:br>
            <a:r>
              <a:rPr lang="en-GB" sz="2400" dirty="0"/>
              <a:t/>
            </a:r>
            <a:br>
              <a:rPr lang="en-GB" sz="2400" dirty="0"/>
            </a:br>
            <a:r>
              <a:rPr lang="en-GB" sz="2400" dirty="0" smtClean="0"/>
              <a:t>As the waves hit the object, they start to reflect back towards the receiver of the UDS.</a:t>
            </a:r>
            <a:endParaRPr lang="en-GB" sz="2400" dirty="0"/>
          </a:p>
        </p:txBody>
      </p:sp>
      <p:sp>
        <p:nvSpPr>
          <p:cNvPr id="3" name="Content Placeholder 2">
            <a:extLst>
              <a:ext uri="{FF2B5EF4-FFF2-40B4-BE49-F238E27FC236}">
                <a16:creationId xmlns:a16="http://schemas.microsoft.com/office/drawing/2014/main" id="{7F171EC6-C50F-4A1C-ACA1-53911FCAD535}"/>
              </a:ext>
            </a:extLst>
          </p:cNvPr>
          <p:cNvSpPr>
            <a:spLocks noGrp="1"/>
          </p:cNvSpPr>
          <p:nvPr>
            <p:ph idx="1"/>
          </p:nvPr>
        </p:nvSpPr>
        <p:spPr>
          <a:xfrm>
            <a:off x="838200" y="5154706"/>
            <a:ext cx="10058399" cy="1044668"/>
          </a:xfrm>
          <a:ln>
            <a:solidFill>
              <a:schemeClr val="tx1"/>
            </a:solidFill>
          </a:ln>
        </p:spPr>
        <p:txBody>
          <a:bodyPr>
            <a:normAutofit/>
          </a:bodyPr>
          <a:lstStyle/>
          <a:p>
            <a:pPr marL="0" indent="0">
              <a:buNone/>
            </a:pPr>
            <a:r>
              <a:rPr lang="en-GB" dirty="0"/>
              <a:t>This sound will travel through air, but reflect back (echo) off hard surfaces.</a:t>
            </a:r>
            <a:endParaRPr lang="en-GB" dirty="0"/>
          </a:p>
        </p:txBody>
      </p:sp>
      <p:sp>
        <p:nvSpPr>
          <p:cNvPr id="4" name="Title 1">
            <a:extLst>
              <a:ext uri="{FF2B5EF4-FFF2-40B4-BE49-F238E27FC236}">
                <a16:creationId xmlns:a16="http://schemas.microsoft.com/office/drawing/2014/main" id="{1393AAF4-EBC1-41A1-841D-E25BF9AA56A0}"/>
              </a:ext>
            </a:extLst>
          </p:cNvPr>
          <p:cNvSpPr txBox="1">
            <a:spLocks/>
          </p:cNvSpPr>
          <p:nvPr/>
        </p:nvSpPr>
        <p:spPr>
          <a:xfrm>
            <a:off x="6001870" y="320301"/>
            <a:ext cx="4894729" cy="4699934"/>
          </a:xfrm>
          <a:prstGeom prst="rect">
            <a:avLst/>
          </a:prstGeom>
          <a:ln w="38100">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200" dirty="0"/>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732929" y="1679733"/>
            <a:ext cx="6112042" cy="1981070"/>
          </a:xfrm>
          <a:prstGeom prst="rect">
            <a:avLst/>
          </a:prstGeom>
        </p:spPr>
      </p:pic>
    </p:spTree>
    <p:extLst>
      <p:ext uri="{BB962C8B-B14F-4D97-AF65-F5344CB8AC3E}">
        <p14:creationId xmlns:p14="http://schemas.microsoft.com/office/powerpoint/2010/main" val="10152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45D7-1DC3-46A9-B8B2-014C689D2AC7}"/>
              </a:ext>
            </a:extLst>
          </p:cNvPr>
          <p:cNvSpPr>
            <a:spLocks noGrp="1"/>
          </p:cNvSpPr>
          <p:nvPr>
            <p:ph type="title"/>
          </p:nvPr>
        </p:nvSpPr>
        <p:spPr>
          <a:xfrm>
            <a:off x="838200" y="320301"/>
            <a:ext cx="4894729" cy="4699934"/>
          </a:xfrm>
          <a:ln w="38100">
            <a:solidFill>
              <a:schemeClr val="tx1"/>
            </a:solidFill>
          </a:ln>
        </p:spPr>
        <p:txBody>
          <a:bodyPr>
            <a:noAutofit/>
          </a:bodyPr>
          <a:lstStyle/>
          <a:p>
            <a:r>
              <a:rPr lang="en-GB" sz="2400" dirty="0" smtClean="0"/>
              <a:t>When the waves hit th</a:t>
            </a:r>
            <a:r>
              <a:rPr lang="en-GB" sz="2400" dirty="0" smtClean="0"/>
              <a:t>e receiver, they are absorbed. As soon as the first wave hits, the Echo pin returns from high to low.</a:t>
            </a:r>
            <a:r>
              <a:rPr lang="en-GB" sz="2400" dirty="0" smtClean="0"/>
              <a:t/>
            </a:r>
            <a:br>
              <a:rPr lang="en-GB" sz="2400" dirty="0" smtClean="0"/>
            </a:br>
            <a:r>
              <a:rPr lang="en-GB" sz="2400" dirty="0"/>
              <a:t/>
            </a:r>
            <a:br>
              <a:rPr lang="en-GB" sz="2400" dirty="0"/>
            </a:br>
            <a:endParaRPr lang="en-GB" sz="2400" dirty="0"/>
          </a:p>
        </p:txBody>
      </p:sp>
      <p:sp>
        <p:nvSpPr>
          <p:cNvPr id="3" name="Content Placeholder 2">
            <a:extLst>
              <a:ext uri="{FF2B5EF4-FFF2-40B4-BE49-F238E27FC236}">
                <a16:creationId xmlns:a16="http://schemas.microsoft.com/office/drawing/2014/main" id="{7F171EC6-C50F-4A1C-ACA1-53911FCAD535}"/>
              </a:ext>
            </a:extLst>
          </p:cNvPr>
          <p:cNvSpPr>
            <a:spLocks noGrp="1"/>
          </p:cNvSpPr>
          <p:nvPr>
            <p:ph idx="1"/>
          </p:nvPr>
        </p:nvSpPr>
        <p:spPr>
          <a:xfrm>
            <a:off x="838200" y="5154706"/>
            <a:ext cx="10058399" cy="1044668"/>
          </a:xfrm>
          <a:ln>
            <a:solidFill>
              <a:schemeClr val="tx1"/>
            </a:solidFill>
          </a:ln>
        </p:spPr>
        <p:txBody>
          <a:bodyPr>
            <a:normAutofit/>
          </a:bodyPr>
          <a:lstStyle/>
          <a:p>
            <a:pPr marL="0" indent="0">
              <a:buNone/>
            </a:pPr>
            <a:r>
              <a:rPr lang="en-GB" dirty="0"/>
              <a:t>The sensor can detect the echo, when it returns.</a:t>
            </a:r>
            <a:endParaRPr lang="en-GB" dirty="0"/>
          </a:p>
        </p:txBody>
      </p:sp>
      <p:sp>
        <p:nvSpPr>
          <p:cNvPr id="4" name="Title 1">
            <a:extLst>
              <a:ext uri="{FF2B5EF4-FFF2-40B4-BE49-F238E27FC236}">
                <a16:creationId xmlns:a16="http://schemas.microsoft.com/office/drawing/2014/main" id="{1393AAF4-EBC1-41A1-841D-E25BF9AA56A0}"/>
              </a:ext>
            </a:extLst>
          </p:cNvPr>
          <p:cNvSpPr txBox="1">
            <a:spLocks/>
          </p:cNvSpPr>
          <p:nvPr/>
        </p:nvSpPr>
        <p:spPr>
          <a:xfrm>
            <a:off x="6001870" y="320301"/>
            <a:ext cx="4894729" cy="4699934"/>
          </a:xfrm>
          <a:prstGeom prst="rect">
            <a:avLst/>
          </a:prstGeom>
          <a:ln w="38100">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200" dirty="0"/>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55369" y="1639262"/>
            <a:ext cx="6336631" cy="2062011"/>
          </a:xfrm>
          <a:prstGeom prst="rect">
            <a:avLst/>
          </a:prstGeom>
        </p:spPr>
      </p:pic>
    </p:spTree>
    <p:extLst>
      <p:ext uri="{BB962C8B-B14F-4D97-AF65-F5344CB8AC3E}">
        <p14:creationId xmlns:p14="http://schemas.microsoft.com/office/powerpoint/2010/main" val="2723975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133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Description of what’s happening on the screen.</vt:lpstr>
      <vt:lpstr>The Trig pin on the UDS is set to “high” for a short time.</vt:lpstr>
      <vt:lpstr>The Trig pin on the UDS returns to low and a set of 8 waves head out from the emitter of the UDS, spreading out towards the object on the right.  Once the waves have been emitted, the Echo pin on the UDS changes from low to high.  As the waves hit the object, they start to reflect back towards the receiver of the UDS.</vt:lpstr>
      <vt:lpstr>When the waves hit the receiver, they are absorbed. As soon as the first wave hits, the Echo pin returns from high to 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cerys bradley</dc:creator>
  <cp:lastModifiedBy>Michael Conterio</cp:lastModifiedBy>
  <cp:revision>51</cp:revision>
  <dcterms:created xsi:type="dcterms:W3CDTF">2019-03-26T13:13:44Z</dcterms:created>
  <dcterms:modified xsi:type="dcterms:W3CDTF">2019-12-11T16:24:31Z</dcterms:modified>
</cp:coreProperties>
</file>