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7"/>
  </p:notesMasterIdLst>
  <p:sldIdLst>
    <p:sldId id="256" r:id="rId3"/>
    <p:sldId id="257" r:id="rId4"/>
    <p:sldId id="277" r:id="rId5"/>
    <p:sldId id="258" r:id="rId6"/>
    <p:sldId id="259" r:id="rId7"/>
    <p:sldId id="276" r:id="rId8"/>
    <p:sldId id="260" r:id="rId9"/>
    <p:sldId id="261" r:id="rId10"/>
    <p:sldId id="262" r:id="rId11"/>
    <p:sldId id="263" r:id="rId12"/>
    <p:sldId id="278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9" r:id="rId22"/>
    <p:sldId id="272" r:id="rId23"/>
    <p:sldId id="275" r:id="rId24"/>
    <p:sldId id="273" r:id="rId25"/>
    <p:sldId id="274" r:id="rId2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Lato" panose="020B0604020202020204" charset="0"/>
      <p:regular r:id="rId29"/>
      <p:bold r:id="rId30"/>
      <p:italic r:id="rId31"/>
      <p:boldItalic r:id="rId32"/>
    </p:embeddedFont>
    <p:embeddedFont>
      <p:font typeface="Raleway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Helvetica Neue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BA17236-77F1-42E1-8711-93D519A43D64}">
  <a:tblStyle styleId="{EBA17236-77F1-42E1-8711-93D519A43D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959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02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2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177800" rtl="0">
              <a:spcBef>
                <a:spcPts val="640"/>
              </a:spcBef>
              <a:buClr>
                <a:srgbClr val="7F7F7F"/>
              </a:buClr>
              <a:buSzPts val="600"/>
              <a:buChar char="•"/>
            </a:pPr>
            <a:r>
              <a:rPr lang="de-CH" sz="600" u="sng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Investigative strategy</a:t>
            </a:r>
            <a:r>
              <a:rPr lang="de-CH" sz="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marL="742950" lvl="1" indent="-146050" rtl="0">
              <a:spcBef>
                <a:spcPts val="560"/>
              </a:spcBef>
              <a:buClr>
                <a:srgbClr val="7F7F7F"/>
              </a:buClr>
              <a:buSzPts val="600"/>
              <a:buAutoNum type="alphaLcPeriod"/>
            </a:pPr>
            <a:r>
              <a:rPr lang="de-CH" sz="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Electrode-to-fiber distance</a:t>
            </a:r>
          </a:p>
          <a:p>
            <a:pPr marL="742950" lvl="1" indent="-146050" rtl="0">
              <a:spcBef>
                <a:spcPts val="560"/>
              </a:spcBef>
              <a:buClr>
                <a:srgbClr val="7F7F7F"/>
              </a:buClr>
              <a:buSzPts val="600"/>
              <a:buAutoNum type="alphaLcPeriod"/>
            </a:pPr>
            <a:r>
              <a:rPr lang="de-CH" sz="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Fat thickness</a:t>
            </a:r>
          </a:p>
          <a:p>
            <a:pPr marL="742950" lvl="1" indent="-146050" rtl="0">
              <a:spcBef>
                <a:spcPts val="560"/>
              </a:spcBef>
              <a:buClr>
                <a:srgbClr val="7F7F7F"/>
              </a:buClr>
              <a:buSzPts val="600"/>
              <a:buAutoNum type="alphaLcPeriod"/>
            </a:pPr>
            <a:r>
              <a:rPr lang="de-CH" sz="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Lateral electrode placement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434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177800" rtl="0">
              <a:spcBef>
                <a:spcPts val="640"/>
              </a:spcBef>
              <a:buClr>
                <a:srgbClr val="7F7F7F"/>
              </a:buClr>
              <a:buSzPts val="600"/>
              <a:buChar char="•"/>
            </a:pPr>
            <a:r>
              <a:rPr lang="de-CH" sz="600" u="sng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Investigative strategy</a:t>
            </a:r>
            <a:r>
              <a:rPr lang="de-CH" sz="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marL="742950" lvl="1" indent="-146050" rtl="0">
              <a:spcBef>
                <a:spcPts val="560"/>
              </a:spcBef>
              <a:buClr>
                <a:srgbClr val="7F7F7F"/>
              </a:buClr>
              <a:buSzPts val="600"/>
              <a:buAutoNum type="alphaLcPeriod"/>
            </a:pPr>
            <a:r>
              <a:rPr lang="de-CH" sz="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Electrode-to-fiber distance</a:t>
            </a:r>
          </a:p>
          <a:p>
            <a:pPr marL="742950" lvl="1" indent="-146050" rtl="0">
              <a:spcBef>
                <a:spcPts val="560"/>
              </a:spcBef>
              <a:buClr>
                <a:srgbClr val="7F7F7F"/>
              </a:buClr>
              <a:buSzPts val="600"/>
              <a:buAutoNum type="alphaLcPeriod"/>
            </a:pPr>
            <a:r>
              <a:rPr lang="de-CH" sz="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Fat thickness</a:t>
            </a:r>
          </a:p>
          <a:p>
            <a:pPr marL="742950" lvl="1" indent="-146050" rtl="0">
              <a:spcBef>
                <a:spcPts val="560"/>
              </a:spcBef>
              <a:buClr>
                <a:srgbClr val="7F7F7F"/>
              </a:buClr>
              <a:buSzPts val="600"/>
              <a:buAutoNum type="alphaLcPeriod"/>
            </a:pPr>
            <a:r>
              <a:rPr lang="de-CH" sz="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Lateral electrode placement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177800" rtl="0">
              <a:spcBef>
                <a:spcPts val="640"/>
              </a:spcBef>
              <a:buClr>
                <a:srgbClr val="7F7F7F"/>
              </a:buClr>
              <a:buSzPts val="600"/>
              <a:buChar char="•"/>
            </a:pPr>
            <a:r>
              <a:rPr lang="de-CH" sz="600" u="sng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Investigative strategy</a:t>
            </a:r>
            <a:r>
              <a:rPr lang="de-CH" sz="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marL="742950" lvl="1" indent="-146050" rtl="0">
              <a:spcBef>
                <a:spcPts val="560"/>
              </a:spcBef>
              <a:buClr>
                <a:srgbClr val="7F7F7F"/>
              </a:buClr>
              <a:buSzPts val="600"/>
              <a:buAutoNum type="alphaLcPeriod"/>
            </a:pPr>
            <a:r>
              <a:rPr lang="de-CH" sz="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Electrode-to-fiber distance</a:t>
            </a:r>
          </a:p>
          <a:p>
            <a:pPr marL="742950" lvl="1" indent="-146050" rtl="0">
              <a:spcBef>
                <a:spcPts val="560"/>
              </a:spcBef>
              <a:buClr>
                <a:srgbClr val="7F7F7F"/>
              </a:buClr>
              <a:buSzPts val="600"/>
              <a:buAutoNum type="alphaLcPeriod"/>
            </a:pPr>
            <a:r>
              <a:rPr lang="de-CH" sz="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Fat thickness</a:t>
            </a:r>
          </a:p>
          <a:p>
            <a:pPr marL="742950" lvl="1" indent="-146050" rtl="0">
              <a:spcBef>
                <a:spcPts val="560"/>
              </a:spcBef>
              <a:buClr>
                <a:srgbClr val="7F7F7F"/>
              </a:buClr>
              <a:buSzPts val="600"/>
              <a:buAutoNum type="alphaLcPeriod"/>
            </a:pPr>
            <a:r>
              <a:rPr lang="de-CH" sz="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Lateral electrode placement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177800" rtl="0">
              <a:spcBef>
                <a:spcPts val="640"/>
              </a:spcBef>
              <a:buClr>
                <a:srgbClr val="7F7F7F"/>
              </a:buClr>
              <a:buSzPts val="600"/>
              <a:buChar char="•"/>
            </a:pPr>
            <a:r>
              <a:rPr lang="de-CH" sz="600" u="sng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Investigative strategy</a:t>
            </a:r>
            <a:r>
              <a:rPr lang="de-CH" sz="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marL="742950" lvl="1" indent="-146050" rtl="0">
              <a:spcBef>
                <a:spcPts val="560"/>
              </a:spcBef>
              <a:buClr>
                <a:srgbClr val="7F7F7F"/>
              </a:buClr>
              <a:buSzPts val="600"/>
              <a:buAutoNum type="alphaLcPeriod"/>
            </a:pPr>
            <a:r>
              <a:rPr lang="de-CH" sz="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Electrode-to-fiber distance</a:t>
            </a:r>
          </a:p>
          <a:p>
            <a:pPr marL="742950" lvl="1" indent="-146050" rtl="0">
              <a:spcBef>
                <a:spcPts val="560"/>
              </a:spcBef>
              <a:buClr>
                <a:srgbClr val="7F7F7F"/>
              </a:buClr>
              <a:buSzPts val="600"/>
              <a:buAutoNum type="alphaLcPeriod"/>
            </a:pPr>
            <a:r>
              <a:rPr lang="de-CH" sz="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Fat thickness</a:t>
            </a:r>
          </a:p>
          <a:p>
            <a:pPr marL="742950" lvl="1" indent="-146050" rtl="0">
              <a:spcBef>
                <a:spcPts val="560"/>
              </a:spcBef>
              <a:buClr>
                <a:srgbClr val="7F7F7F"/>
              </a:buClr>
              <a:buSzPts val="600"/>
              <a:buAutoNum type="alphaLcPeriod"/>
            </a:pPr>
            <a:r>
              <a:rPr lang="de-CH" sz="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Lateral electrode placement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de-CH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de-CH">
                <a:solidFill>
                  <a:schemeClr val="lt1"/>
                </a:solidFill>
              </a:rPr>
              <a:t>‹#›</a:t>
            </a:fld>
            <a:endParaRPr lang="de-CH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de-CH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01A57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rgbClr val="001A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de-CH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CH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01A57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rgbClr val="001A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7F7F7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7F7F7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CH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1A57"/>
              </a:buClr>
              <a:buSzPts val="1400"/>
              <a:buFont typeface="Helvetica Neue"/>
              <a:buNone/>
              <a:defRPr sz="4000" b="1" i="0" u="none" strike="noStrike" cap="none">
                <a:solidFill>
                  <a:srgbClr val="001A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CH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01A57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rgbClr val="001A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7F7F7F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7F7F7F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7F7F7F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7F7F7F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CH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01A57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rgbClr val="001A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7F7F7F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7F7F7F"/>
              </a:buClr>
              <a:buSzPts val="2800"/>
              <a:buFont typeface="Arial"/>
              <a:buNone/>
              <a:defRPr sz="2000" b="1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7F7F7F"/>
              </a:buClr>
              <a:buSzPts val="2400"/>
              <a:buFont typeface="Arial"/>
              <a:buNone/>
              <a:defRPr sz="1800" b="1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7F7F7F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7F7F7F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7F7F7F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7F7F7F"/>
              </a:buClr>
              <a:buSzPts val="2800"/>
              <a:buFont typeface="Arial"/>
              <a:buNone/>
              <a:defRPr sz="2000" b="1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7F7F7F"/>
              </a:buClr>
              <a:buSzPts val="2400"/>
              <a:buFont typeface="Arial"/>
              <a:buNone/>
              <a:defRPr sz="1800" b="1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7F7F7F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7F7F7F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CH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01A57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rgbClr val="001A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CH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CH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1A57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001A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7F7F7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7F7F7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7F7F7F"/>
              </a:buClr>
              <a:buSzPts val="32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7F7F7F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7F7F7F"/>
              </a:buClr>
              <a:buSzPts val="2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7F7F7F"/>
              </a:buClr>
              <a:buSzPts val="20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7F7F7F"/>
              </a:buClr>
              <a:buSzPts val="20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CH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de-CH">
                <a:solidFill>
                  <a:schemeClr val="lt1"/>
                </a:solidFill>
              </a:rPr>
              <a:t>‹#›</a:t>
            </a:fld>
            <a:endParaRPr lang="de-CH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1A57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001A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7F7F7F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7F7F7F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7F7F7F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7F7F7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7F7F7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7F7F7F"/>
              </a:buClr>
              <a:buSzPts val="32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7F7F7F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7F7F7F"/>
              </a:buClr>
              <a:buSzPts val="2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7F7F7F"/>
              </a:buClr>
              <a:buSzPts val="20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7F7F7F"/>
              </a:buClr>
              <a:buSzPts val="20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CH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01A57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rgbClr val="001A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7F7F7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7F7F7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CH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01A57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rgbClr val="001A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9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7F7F7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7F7F7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CH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ts val="1400"/>
              <a:buNone/>
              <a:defRPr/>
            </a:lvl1pPr>
            <a:lvl2pPr lvl="1" rtl="0">
              <a:spcBef>
                <a:spcPts val="0"/>
              </a:spcBef>
              <a:buSzPts val="1400"/>
              <a:buNone/>
              <a:defRPr/>
            </a:lvl2pPr>
            <a:lvl3pPr lvl="2" rtl="0">
              <a:spcBef>
                <a:spcPts val="0"/>
              </a:spcBef>
              <a:buSzPts val="1400"/>
              <a:buNone/>
              <a:defRPr/>
            </a:lvl3pPr>
            <a:lvl4pPr lvl="3" rtl="0">
              <a:spcBef>
                <a:spcPts val="0"/>
              </a:spcBef>
              <a:buSzPts val="1400"/>
              <a:buNone/>
              <a:defRPr/>
            </a:lvl4pPr>
            <a:lvl5pPr lvl="4" rtl="0">
              <a:spcBef>
                <a:spcPts val="0"/>
              </a:spcBef>
              <a:buSzPts val="1400"/>
              <a:buNone/>
              <a:defRPr/>
            </a:lvl5pPr>
            <a:lvl6pPr lvl="5" rtl="0">
              <a:spcBef>
                <a:spcPts val="0"/>
              </a:spcBef>
              <a:buSzPts val="1400"/>
              <a:buNone/>
              <a:defRPr/>
            </a:lvl6pPr>
            <a:lvl7pPr lvl="6" rtl="0">
              <a:spcBef>
                <a:spcPts val="0"/>
              </a:spcBef>
              <a:buSzPts val="1400"/>
              <a:buNone/>
              <a:defRPr/>
            </a:lvl7pPr>
            <a:lvl8pPr lvl="7" rtl="0">
              <a:spcBef>
                <a:spcPts val="0"/>
              </a:spcBef>
              <a:buSzPts val="1400"/>
              <a:buNone/>
              <a:defRPr/>
            </a:lvl8pPr>
            <a:lvl9pPr lvl="8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3200"/>
              <a:buChar char="•"/>
              <a:defRPr/>
            </a:lvl1pPr>
            <a:lvl2pPr lvl="1" rtl="0">
              <a:spcBef>
                <a:spcPts val="0"/>
              </a:spcBef>
              <a:buSzPts val="2800"/>
              <a:buChar char="–"/>
              <a:defRPr/>
            </a:lvl2pPr>
            <a:lvl3pPr lvl="2" rtl="0">
              <a:spcBef>
                <a:spcPts val="0"/>
              </a:spcBef>
              <a:buSzPts val="2400"/>
              <a:buChar char="•"/>
              <a:defRPr/>
            </a:lvl3pPr>
            <a:lvl4pPr lvl="3" rtl="0">
              <a:spcBef>
                <a:spcPts val="0"/>
              </a:spcBef>
              <a:buSzPts val="2000"/>
              <a:buChar char="–"/>
              <a:defRPr/>
            </a:lvl4pPr>
            <a:lvl5pPr lvl="4" rtl="0">
              <a:spcBef>
                <a:spcPts val="0"/>
              </a:spcBef>
              <a:buSzPts val="2000"/>
              <a:buChar char="»"/>
              <a:defRPr/>
            </a:lvl5pPr>
            <a:lvl6pPr lvl="5" rtl="0">
              <a:spcBef>
                <a:spcPts val="0"/>
              </a:spcBef>
              <a:buSzPts val="2000"/>
              <a:buChar char="•"/>
              <a:defRPr/>
            </a:lvl6pPr>
            <a:lvl7pPr lvl="6" rtl="0">
              <a:spcBef>
                <a:spcPts val="0"/>
              </a:spcBef>
              <a:buSzPts val="2000"/>
              <a:buChar char="•"/>
              <a:defRPr/>
            </a:lvl7pPr>
            <a:lvl8pPr lvl="7" rtl="0">
              <a:spcBef>
                <a:spcPts val="0"/>
              </a:spcBef>
              <a:buSzPts val="2000"/>
              <a:buChar char="•"/>
              <a:defRPr/>
            </a:lvl8pPr>
            <a:lvl9pPr lvl="8" rtl="0">
              <a:spcBef>
                <a:spcPts val="0"/>
              </a:spcBef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de-CH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de-CH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de-CH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de-CH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de-CH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de-CH">
                <a:solidFill>
                  <a:schemeClr val="lt1"/>
                </a:solidFill>
              </a:rPr>
              <a:t>‹#›</a:t>
            </a:fld>
            <a:endParaRPr lang="de-CH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de-CH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de-CH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de-CH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de-CH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01A57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rgbClr val="001A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7F7F7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7F7F7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/>
          </p:nvPr>
        </p:nvSpPr>
        <p:spPr>
          <a:xfrm>
            <a:off x="685800" y="1493544"/>
            <a:ext cx="7772400" cy="1102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de-CH" sz="3000" b="1"/>
              <a:t>A computational simulation of neuromuscular block monitor sensitivity to procedural variability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ubTitle" idx="1"/>
          </p:nvPr>
        </p:nvSpPr>
        <p:spPr>
          <a:xfrm>
            <a:off x="1371600" y="2963175"/>
            <a:ext cx="6400800" cy="131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de-CH" sz="2000">
                <a:solidFill>
                  <a:srgbClr val="7F7F7F"/>
                </a:solidFill>
              </a:rPr>
              <a:t>Ryan Spears, Taylor Tew, Katie Carroll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8224500" y="4526600"/>
            <a:ext cx="9195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de-CH"/>
              <a:t>12/12/17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de-CH" sz="3200"/>
              <a:t>NEURON &amp; MATLAB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8104800" cy="320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-CH" sz="2400">
                <a:solidFill>
                  <a:srgbClr val="434343"/>
                </a:solidFill>
              </a:rPr>
              <a:t>Interpolate voltages to internodal length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-CH" sz="2400">
                <a:solidFill>
                  <a:srgbClr val="434343"/>
                </a:solidFill>
              </a:rPr>
              <a:t>Simple single axon model:</a:t>
            </a:r>
          </a:p>
          <a:p>
            <a:pPr marL="742950" lvl="1" indent="-2222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de-CH" sz="1800">
                <a:solidFill>
                  <a:srgbClr val="434343"/>
                </a:solidFill>
              </a:rPr>
              <a:t>Diameter: 20𝜇m</a:t>
            </a:r>
          </a:p>
          <a:p>
            <a:pPr marL="742950" lvl="1" indent="-2222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de-CH" sz="1800">
                <a:solidFill>
                  <a:srgbClr val="434343"/>
                </a:solidFill>
              </a:rPr>
              <a:t>Length: 20.1cm (12.7cm from distal electrode)</a:t>
            </a:r>
          </a:p>
          <a:p>
            <a:pPr marL="342900" lvl="0" indent="-2921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-CH" sz="2400">
                <a:solidFill>
                  <a:srgbClr val="434343"/>
                </a:solidFill>
              </a:rPr>
              <a:t>Input voltages as nodal extracellular voltage sources</a:t>
            </a:r>
          </a:p>
          <a:p>
            <a:pPr marL="342900" lvl="0" indent="-292100" rtl="0">
              <a:spcBef>
                <a:spcPts val="0"/>
              </a:spcBef>
              <a:buClr>
                <a:srgbClr val="434343"/>
              </a:buClr>
              <a:buSzPts val="2400"/>
              <a:buChar char="●"/>
            </a:pPr>
            <a:r>
              <a:rPr lang="de-CH" sz="2400">
                <a:solidFill>
                  <a:srgbClr val="434343"/>
                </a:solidFill>
              </a:rPr>
              <a:t>Action potential generation at terminal node interpreted as muscle activation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de-CH" sz="3200"/>
              <a:t>Agenda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8104800" cy="320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-CH" sz="2400" dirty="0">
                <a:solidFill>
                  <a:srgbClr val="434343"/>
                </a:solidFill>
              </a:rPr>
              <a:t>Background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-CH" sz="2400" dirty="0">
                <a:solidFill>
                  <a:srgbClr val="434343"/>
                </a:solidFill>
              </a:rPr>
              <a:t>Methods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-CH" sz="2400" b="1" dirty="0">
                <a:solidFill>
                  <a:srgbClr val="434343"/>
                </a:solidFill>
              </a:rPr>
              <a:t>Results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ts val="2400"/>
              <a:buChar char="●"/>
            </a:pPr>
            <a:r>
              <a:rPr lang="de-CH" sz="2400" dirty="0">
                <a:solidFill>
                  <a:srgbClr val="434343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8788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de-CH" sz="3200" dirty="0"/>
              <a:t>Current Stimulus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4244700" cy="225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266700" rtl="0">
              <a:spcBef>
                <a:spcPts val="0"/>
              </a:spcBef>
              <a:buClr>
                <a:srgbClr val="434343"/>
              </a:buClr>
              <a:buSzPts val="2000"/>
              <a:buChar char="●"/>
            </a:pPr>
            <a:r>
              <a:rPr lang="de-CH" sz="2000">
                <a:solidFill>
                  <a:srgbClr val="434343"/>
                </a:solidFill>
              </a:rPr>
              <a:t>Lateral electrode distance and fat thickness held constant at 0.3 inches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rgbClr val="434343"/>
              </a:solidFill>
            </a:endParaRPr>
          </a:p>
          <a:p>
            <a:pPr marL="342900" lvl="0" indent="-266700" rtl="0">
              <a:spcBef>
                <a:spcPts val="0"/>
              </a:spcBef>
              <a:buClr>
                <a:srgbClr val="434343"/>
              </a:buClr>
              <a:buSzPts val="2000"/>
              <a:buChar char="●"/>
            </a:pPr>
            <a:r>
              <a:rPr lang="de-CH" sz="2000">
                <a:solidFill>
                  <a:srgbClr val="434343"/>
                </a:solidFill>
              </a:rPr>
              <a:t>Increasing current produced larger second differences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375" y="216425"/>
            <a:ext cx="4296100" cy="438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311700" y="4033600"/>
            <a:ext cx="42447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de-CH" sz="1100" i="1">
                <a:solidFill>
                  <a:schemeClr val="dk1"/>
                </a:solidFill>
              </a:rPr>
              <a:t>Second differences of extracellular voltage along the length of the axon for three current amplitudes.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de-CH" sz="3200" dirty="0"/>
              <a:t>Fat Thickness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3250500" cy="309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434343"/>
              </a:buClr>
              <a:buSzPts val="1800"/>
              <a:buChar char="●"/>
            </a:pPr>
            <a:r>
              <a:rPr lang="de-CH" sz="1800">
                <a:solidFill>
                  <a:srgbClr val="434343"/>
                </a:solidFill>
              </a:rPr>
              <a:t>Lateral electrode distance held constant at 0.3 inches with a 5 mA current stimulus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solidFill>
                <a:srgbClr val="434343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434343"/>
              </a:buClr>
              <a:buSzPts val="1800"/>
              <a:buChar char="●"/>
            </a:pPr>
            <a:r>
              <a:rPr lang="de-CH" sz="1800">
                <a:solidFill>
                  <a:srgbClr val="434343"/>
                </a:solidFill>
              </a:rPr>
              <a:t>Increasing fat produced smaller second differences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6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6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600">
              <a:solidFill>
                <a:srgbClr val="434343"/>
              </a:solidFill>
            </a:endParaRP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024" y="216425"/>
            <a:ext cx="5265575" cy="43898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252300" y="3960125"/>
            <a:ext cx="33099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de-CH" sz="1100" i="1">
                <a:solidFill>
                  <a:schemeClr val="dk1"/>
                </a:solidFill>
              </a:rPr>
              <a:t>Second differences of extracellular voltage along the length of the axon for three lateral electrode positions.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4324800" cy="88936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de-CH" sz="3200" dirty="0"/>
              <a:t>Lateral Electrode Distance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11700" y="1283541"/>
            <a:ext cx="4244700" cy="374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9250" rtl="0">
              <a:spcBef>
                <a:spcPts val="0"/>
              </a:spcBef>
              <a:buClr>
                <a:srgbClr val="434343"/>
              </a:buClr>
              <a:buSzPts val="1900"/>
              <a:buChar char="●"/>
            </a:pPr>
            <a:r>
              <a:rPr lang="de-CH" sz="1900" dirty="0">
                <a:solidFill>
                  <a:srgbClr val="434343"/>
                </a:solidFill>
              </a:rPr>
              <a:t>Fat thickness held constant at 0.3 inches with a 3.75 mA current stimulus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900" dirty="0">
              <a:solidFill>
                <a:srgbClr val="434343"/>
              </a:solidFill>
            </a:endParaRPr>
          </a:p>
          <a:p>
            <a:pPr marL="457200" lvl="0" indent="-349250" rtl="0">
              <a:spcBef>
                <a:spcPts val="0"/>
              </a:spcBef>
              <a:buClr>
                <a:srgbClr val="434343"/>
              </a:buClr>
              <a:buSzPts val="1900"/>
              <a:buChar char="●"/>
            </a:pPr>
            <a:r>
              <a:rPr lang="de-CH" sz="1900" dirty="0">
                <a:solidFill>
                  <a:srgbClr val="434343"/>
                </a:solidFill>
              </a:rPr>
              <a:t>Increasing lateral distance from the electrode produced smaller second differences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550" y="216425"/>
            <a:ext cx="4329650" cy="43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306900" y="4137725"/>
            <a:ext cx="4329600" cy="46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de-CH" sz="1100" i="1" dirty="0">
                <a:solidFill>
                  <a:schemeClr val="dk1"/>
                </a:solidFill>
              </a:rPr>
              <a:t>Second differences of extracellular voltage along the length of the axon for three lateral electrode positions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29601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de-CH" sz="3200" dirty="0"/>
              <a:t>Summary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2820300" cy="374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434343"/>
              </a:buClr>
              <a:buSzPts val="1800"/>
              <a:buChar char="●"/>
            </a:pPr>
            <a:r>
              <a:rPr lang="de-CH" sz="1800">
                <a:solidFill>
                  <a:srgbClr val="434343"/>
                </a:solidFill>
              </a:rPr>
              <a:t>Increasing fat thickness and lateral electrode position have compounding effects on threshold current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 l="7690" r="8077"/>
          <a:stretch/>
        </p:blipFill>
        <p:spPr>
          <a:xfrm>
            <a:off x="3131925" y="115525"/>
            <a:ext cx="5978281" cy="46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311700" y="3946800"/>
            <a:ext cx="2960100" cy="81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de-CH" sz="1100" i="1">
                <a:solidFill>
                  <a:schemeClr val="dk1"/>
                </a:solidFill>
              </a:rPr>
              <a:t>Binary chart of action potential generation with parameter variation.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de-CH" sz="1100" i="1">
                <a:solidFill>
                  <a:schemeClr val="dk1"/>
                </a:solidFill>
              </a:rPr>
              <a:t>0: no action potential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CH" sz="1100" i="1">
                <a:solidFill>
                  <a:schemeClr val="dk1"/>
                </a:solidFill>
              </a:rPr>
              <a:t>1: action potential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400" y="454638"/>
            <a:ext cx="4229251" cy="423422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506700" y="3819450"/>
            <a:ext cx="4049700" cy="8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de-CH" sz="1100" i="1" dirty="0">
                <a:solidFill>
                  <a:schemeClr val="dk1"/>
                </a:solidFill>
              </a:rPr>
              <a:t>The contribution of fat thickness to second differences (bottom) was isolated by taking the difference of the second differences generated with constant fat thickness (top) and varied fat thickness (middle). </a:t>
            </a:r>
          </a:p>
        </p:txBody>
      </p:sp>
      <p:grpSp>
        <p:nvGrpSpPr>
          <p:cNvPr id="262" name="Shape 262"/>
          <p:cNvGrpSpPr/>
          <p:nvPr/>
        </p:nvGrpSpPr>
        <p:grpSpPr>
          <a:xfrm>
            <a:off x="331200" y="1520997"/>
            <a:ext cx="4049700" cy="1502524"/>
            <a:chOff x="407400" y="789125"/>
            <a:chExt cx="4049700" cy="1502524"/>
          </a:xfrm>
        </p:grpSpPr>
        <p:pic>
          <p:nvPicPr>
            <p:cNvPr id="263" name="Shape 263"/>
            <p:cNvPicPr preferRelativeResize="0"/>
            <p:nvPr/>
          </p:nvPicPr>
          <p:blipFill rotWithShape="1">
            <a:blip r:embed="rId4">
              <a:alphaModFix/>
            </a:blip>
            <a:srcRect l="14256" r="22069" b="63387"/>
            <a:stretch/>
          </p:blipFill>
          <p:spPr>
            <a:xfrm>
              <a:off x="407400" y="789125"/>
              <a:ext cx="4049700" cy="1502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Shape 264"/>
            <p:cNvSpPr txBox="1"/>
            <p:nvPr/>
          </p:nvSpPr>
          <p:spPr>
            <a:xfrm>
              <a:off x="2502375" y="1387725"/>
              <a:ext cx="1654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de-CH">
                  <a:solidFill>
                    <a:srgbClr val="CC0000"/>
                  </a:solidFill>
                </a:rPr>
                <a:t>(middle)</a:t>
              </a:r>
            </a:p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de-CH">
                  <a:solidFill>
                    <a:srgbClr val="CC0000"/>
                  </a:solidFill>
                </a:rPr>
                <a:t>Δdepth = fat</a:t>
              </a:r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642525" y="1387725"/>
              <a:ext cx="1654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buNone/>
              </a:pPr>
              <a:r>
                <a:rPr lang="de-CH">
                  <a:solidFill>
                    <a:srgbClr val="0000FF"/>
                  </a:solidFill>
                </a:rPr>
                <a:t>(top)</a:t>
              </a:r>
            </a:p>
            <a:p>
              <a:pPr marL="0" lvl="0" indent="0" algn="ctr">
                <a:spcBef>
                  <a:spcPts val="0"/>
                </a:spcBef>
                <a:buNone/>
              </a:pPr>
              <a:r>
                <a:rPr lang="de-CH">
                  <a:solidFill>
                    <a:srgbClr val="0000FF"/>
                  </a:solidFill>
                </a:rPr>
                <a:t>Δdepth = muscle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246254-8D56-4F55-BAA0-DDB43502CA7A}"/>
                  </a:ext>
                </a:extLst>
              </p:cNvPr>
              <p:cNvSpPr txBox="1"/>
              <p:nvPr/>
            </p:nvSpPr>
            <p:spPr>
              <a:xfrm>
                <a:off x="656195" y="3229816"/>
                <a:ext cx="3129859" cy="4639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0.285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246254-8D56-4F55-BAA0-DDB43502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95" y="3229816"/>
                <a:ext cx="3129859" cy="463973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hape 258">
            <a:extLst>
              <a:ext uri="{FF2B5EF4-FFF2-40B4-BE49-F238E27FC236}">
                <a16:creationId xmlns:a16="http://schemas.microsoft.com/office/drawing/2014/main" id="{F187D043-0217-467E-BE2B-204E12464C2E}"/>
              </a:ext>
            </a:extLst>
          </p:cNvPr>
          <p:cNvSpPr txBox="1">
            <a:spLocks/>
          </p:cNvSpPr>
          <p:nvPr/>
        </p:nvSpPr>
        <p:spPr>
          <a:xfrm>
            <a:off x="311700" y="216425"/>
            <a:ext cx="3581699" cy="8453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A57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rgbClr val="001A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pPr algn="l"/>
            <a:r>
              <a:rPr lang="de-CH" sz="2800" dirty="0"/>
              <a:t>Isolating Fat Content Contributation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Shape 272"/>
          <p:cNvGrpSpPr/>
          <p:nvPr/>
        </p:nvGrpSpPr>
        <p:grpSpPr>
          <a:xfrm>
            <a:off x="3904801" y="503812"/>
            <a:ext cx="5145100" cy="4211738"/>
            <a:chOff x="3904801" y="503812"/>
            <a:chExt cx="5145100" cy="4211738"/>
          </a:xfrm>
        </p:grpSpPr>
        <p:pic>
          <p:nvPicPr>
            <p:cNvPr id="273" name="Shape 27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04801" y="503812"/>
              <a:ext cx="5145100" cy="4211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Shape 274"/>
            <p:cNvSpPr/>
            <p:nvPr/>
          </p:nvSpPr>
          <p:spPr>
            <a:xfrm>
              <a:off x="6067100" y="2890600"/>
              <a:ext cx="809100" cy="17844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067100" y="680800"/>
              <a:ext cx="809100" cy="1784400"/>
            </a:xfrm>
            <a:prstGeom prst="rect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6" name="Shape 276"/>
          <p:cNvSpPr/>
          <p:nvPr/>
        </p:nvSpPr>
        <p:spPr>
          <a:xfrm>
            <a:off x="7931675" y="1061800"/>
            <a:ext cx="1005900" cy="351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7931675" y="3271600"/>
            <a:ext cx="1005900" cy="351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391B48-9519-46E3-B582-6B0E3049920E}"/>
                  </a:ext>
                </a:extLst>
              </p:cNvPr>
              <p:cNvSpPr txBox="1"/>
              <p:nvPr/>
            </p:nvSpPr>
            <p:spPr>
              <a:xfrm>
                <a:off x="374586" y="2273205"/>
                <a:ext cx="3129859" cy="596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0.285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391B48-9519-46E3-B582-6B0E3049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6" y="2273205"/>
                <a:ext cx="3129859" cy="596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hape 258">
            <a:extLst>
              <a:ext uri="{FF2B5EF4-FFF2-40B4-BE49-F238E27FC236}">
                <a16:creationId xmlns:a16="http://schemas.microsoft.com/office/drawing/2014/main" id="{E038F9C0-78DD-4E51-929E-AE7C3739E6D2}"/>
              </a:ext>
            </a:extLst>
          </p:cNvPr>
          <p:cNvSpPr txBox="1">
            <a:spLocks/>
          </p:cNvSpPr>
          <p:nvPr/>
        </p:nvSpPr>
        <p:spPr>
          <a:xfrm>
            <a:off x="311700" y="216425"/>
            <a:ext cx="3581699" cy="8453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A57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rgbClr val="001A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pPr algn="l"/>
            <a:r>
              <a:rPr lang="de-CH" sz="2800" dirty="0"/>
              <a:t>Isolating Fat Content Contributation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Shape 283"/>
          <p:cNvGrpSpPr/>
          <p:nvPr/>
        </p:nvGrpSpPr>
        <p:grpSpPr>
          <a:xfrm>
            <a:off x="3904801" y="503812"/>
            <a:ext cx="5145100" cy="4211738"/>
            <a:chOff x="3904801" y="503812"/>
            <a:chExt cx="5145100" cy="4211738"/>
          </a:xfrm>
        </p:grpSpPr>
        <p:pic>
          <p:nvPicPr>
            <p:cNvPr id="284" name="Shape 28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04801" y="503812"/>
              <a:ext cx="5145100" cy="4211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Shape 285"/>
            <p:cNvSpPr/>
            <p:nvPr/>
          </p:nvSpPr>
          <p:spPr>
            <a:xfrm>
              <a:off x="6067100" y="2890600"/>
              <a:ext cx="809100" cy="17844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067100" y="680800"/>
              <a:ext cx="809100" cy="1784400"/>
            </a:xfrm>
            <a:prstGeom prst="rect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87" name="Shape 287"/>
          <p:cNvPicPr preferRelativeResize="0"/>
          <p:nvPr/>
        </p:nvPicPr>
        <p:blipFill rotWithShape="1">
          <a:blip r:embed="rId4">
            <a:alphaModFix/>
          </a:blip>
          <a:srcRect l="3418" b="35517"/>
          <a:stretch/>
        </p:blipFill>
        <p:spPr>
          <a:xfrm>
            <a:off x="2004925" y="503800"/>
            <a:ext cx="1899875" cy="21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/>
          <p:nvPr/>
        </p:nvSpPr>
        <p:spPr>
          <a:xfrm>
            <a:off x="7931675" y="1061800"/>
            <a:ext cx="1005900" cy="351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9" name="Shape 289"/>
          <p:cNvCxnSpPr/>
          <p:nvPr/>
        </p:nvCxnSpPr>
        <p:spPr>
          <a:xfrm>
            <a:off x="2839100" y="611200"/>
            <a:ext cx="12600" cy="80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290" name="Shape 2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0996" y="2465225"/>
            <a:ext cx="2417403" cy="2250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Shape 291"/>
          <p:cNvCxnSpPr/>
          <p:nvPr/>
        </p:nvCxnSpPr>
        <p:spPr>
          <a:xfrm>
            <a:off x="2852925" y="1413100"/>
            <a:ext cx="11700" cy="189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292" name="Shape 292"/>
          <p:cNvSpPr txBox="1"/>
          <p:nvPr/>
        </p:nvSpPr>
        <p:spPr>
          <a:xfrm>
            <a:off x="1937625" y="912700"/>
            <a:ext cx="1082400" cy="35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de-CH" sz="1200">
                <a:solidFill>
                  <a:schemeClr val="dk2"/>
                </a:solidFill>
              </a:rPr>
              <a:t>Numerator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874025" y="2700900"/>
            <a:ext cx="1209600" cy="35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de-CH" sz="1200">
                <a:solidFill>
                  <a:schemeClr val="dk2"/>
                </a:solidFill>
              </a:rPr>
              <a:t>Denominator</a:t>
            </a:r>
          </a:p>
        </p:txBody>
      </p:sp>
      <p:sp>
        <p:nvSpPr>
          <p:cNvPr id="294" name="Shape 294"/>
          <p:cNvSpPr/>
          <p:nvPr/>
        </p:nvSpPr>
        <p:spPr>
          <a:xfrm>
            <a:off x="7931675" y="3271600"/>
            <a:ext cx="1005900" cy="351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1937625" y="445600"/>
            <a:ext cx="1966800" cy="20196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604150" y="2505500"/>
            <a:ext cx="2300400" cy="2169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2CD33-7BC1-4A83-B7D9-B2FDC7DE911B}"/>
                  </a:ext>
                </a:extLst>
              </p:cNvPr>
              <p:cNvSpPr txBox="1"/>
              <p:nvPr/>
            </p:nvSpPr>
            <p:spPr>
              <a:xfrm>
                <a:off x="-615480" y="1930280"/>
                <a:ext cx="3129859" cy="4639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0.285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2CD33-7BC1-4A83-B7D9-B2FDC7DE9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5480" y="1930280"/>
                <a:ext cx="3129859" cy="463973"/>
              </a:xfrm>
              <a:prstGeom prst="rect">
                <a:avLst/>
              </a:prstGeom>
              <a:blipFill>
                <a:blip r:embed="rId6"/>
                <a:stretch>
                  <a:fillRect t="-131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311700" y="1262264"/>
            <a:ext cx="4244700" cy="257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434343"/>
              </a:buClr>
              <a:buSzPts val="2000"/>
              <a:buChar char="●"/>
            </a:pPr>
            <a:r>
              <a:rPr lang="de-CH" sz="2000" dirty="0">
                <a:solidFill>
                  <a:srgbClr val="434343"/>
                </a:solidFill>
              </a:rPr>
              <a:t>Electrode-to-fiber distance impacts second difference voltages more so than fat content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950" y="865325"/>
            <a:ext cx="4185350" cy="37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311700" y="3781925"/>
            <a:ext cx="4335300" cy="82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de-CH" sz="1100" i="1">
                <a:solidFill>
                  <a:schemeClr val="dk1"/>
                </a:solidFill>
              </a:rPr>
              <a:t>The relative contribution of electrode-to-fiber depth and fat thickness to second differences of extracellular voltage.  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de-CH" sz="1100">
                <a:solidFill>
                  <a:schemeClr val="dk1"/>
                </a:solidFill>
              </a:rPr>
              <a:t>&gt;1:</a:t>
            </a:r>
            <a:r>
              <a:rPr lang="de-CH" sz="1100" i="1">
                <a:solidFill>
                  <a:schemeClr val="dk1"/>
                </a:solidFill>
              </a:rPr>
              <a:t> predominance of electrode-to-fiber distance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de-CH" sz="1100">
                <a:solidFill>
                  <a:schemeClr val="dk1"/>
                </a:solidFill>
              </a:rPr>
              <a:t>&lt;1:</a:t>
            </a:r>
            <a:r>
              <a:rPr lang="de-CH" sz="1100" i="1">
                <a:solidFill>
                  <a:schemeClr val="dk1"/>
                </a:solidFill>
              </a:rPr>
              <a:t> predominance of fat thickness</a:t>
            </a:r>
          </a:p>
        </p:txBody>
      </p:sp>
      <p:sp>
        <p:nvSpPr>
          <p:cNvPr id="10" name="Shape 258">
            <a:extLst>
              <a:ext uri="{FF2B5EF4-FFF2-40B4-BE49-F238E27FC236}">
                <a16:creationId xmlns:a16="http://schemas.microsoft.com/office/drawing/2014/main" id="{F3B4DEB3-A0BE-40EB-B1F0-FB6FA23DC80C}"/>
              </a:ext>
            </a:extLst>
          </p:cNvPr>
          <p:cNvSpPr txBox="1">
            <a:spLocks/>
          </p:cNvSpPr>
          <p:nvPr/>
        </p:nvSpPr>
        <p:spPr>
          <a:xfrm>
            <a:off x="311700" y="216425"/>
            <a:ext cx="3581699" cy="8453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A57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rgbClr val="001A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pPr algn="l"/>
            <a:r>
              <a:rPr lang="de-CH" sz="2800" dirty="0"/>
              <a:t>Isolating Fat Content Contributation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EF4EDA-2CA0-413C-B99C-098D2B613DE7}"/>
                  </a:ext>
                </a:extLst>
              </p:cNvPr>
              <p:cNvSpPr txBox="1"/>
              <p:nvPr/>
            </p:nvSpPr>
            <p:spPr>
              <a:xfrm>
                <a:off x="656195" y="3229816"/>
                <a:ext cx="3129859" cy="4639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0.285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EF4EDA-2CA0-413C-B99C-098D2B613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95" y="3229816"/>
                <a:ext cx="3129859" cy="463973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de-CH" sz="3200"/>
              <a:t>Agenda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8104800" cy="320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-CH" sz="2400" dirty="0">
                <a:solidFill>
                  <a:srgbClr val="434343"/>
                </a:solidFill>
              </a:rPr>
              <a:t>Background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-CH" sz="2400" dirty="0">
                <a:solidFill>
                  <a:srgbClr val="434343"/>
                </a:solidFill>
              </a:rPr>
              <a:t>Methods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-CH" sz="2400" dirty="0">
                <a:solidFill>
                  <a:srgbClr val="434343"/>
                </a:solidFill>
              </a:rPr>
              <a:t>Results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ts val="2400"/>
              <a:buChar char="●"/>
            </a:pPr>
            <a:r>
              <a:rPr lang="de-CH" sz="2400" dirty="0">
                <a:solidFill>
                  <a:srgbClr val="434343"/>
                </a:solidFill>
              </a:rPr>
              <a:t>Conclusions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de-CH" sz="3200"/>
              <a:t>Agenda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8104800" cy="320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-CH" sz="2400" dirty="0">
                <a:solidFill>
                  <a:srgbClr val="434343"/>
                </a:solidFill>
              </a:rPr>
              <a:t>Background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-CH" sz="2400" dirty="0">
                <a:solidFill>
                  <a:srgbClr val="434343"/>
                </a:solidFill>
              </a:rPr>
              <a:t>Methods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-CH" sz="2400" dirty="0">
                <a:solidFill>
                  <a:srgbClr val="434343"/>
                </a:solidFill>
              </a:rPr>
              <a:t>Results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ts val="2400"/>
              <a:buChar char="●"/>
            </a:pPr>
            <a:r>
              <a:rPr lang="de-CH" sz="2400" b="1" dirty="0">
                <a:solidFill>
                  <a:srgbClr val="434343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261831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buNone/>
            </a:pPr>
            <a:r>
              <a:rPr lang="de-CH" sz="3200"/>
              <a:t>Conclusions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de-CH" sz="2200">
                <a:solidFill>
                  <a:srgbClr val="434343"/>
                </a:solidFill>
              </a:rPr>
              <a:t>Strength-Distance relationship predominates clinical observation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de-CH" sz="1800">
                <a:solidFill>
                  <a:srgbClr val="434343"/>
                </a:solidFill>
              </a:rPr>
              <a:t>Electrode-to-Fiber Distance &gt; Isolated Fat Content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de-CH" sz="1800">
                <a:solidFill>
                  <a:srgbClr val="434343"/>
                </a:solidFill>
              </a:rPr>
              <a:t>Lateral Electrode Placement &gt; Isolated Fat Content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de-CH" sz="2200">
                <a:solidFill>
                  <a:srgbClr val="434343"/>
                </a:solidFill>
              </a:rPr>
              <a:t>Model/Study improvements: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de-CH" sz="1800">
                <a:solidFill>
                  <a:srgbClr val="434343"/>
                </a:solidFill>
              </a:rPr>
              <a:t>COMSOL: nerve anatomy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de-CH" sz="1800">
                <a:solidFill>
                  <a:srgbClr val="434343"/>
                </a:solidFill>
              </a:rPr>
              <a:t>NEURON: motor units/pools &amp; graded output</a:t>
            </a:r>
          </a:p>
          <a:p>
            <a:pPr marL="914400" lvl="1" indent="-342900" rtl="0">
              <a:spcBef>
                <a:spcPts val="0"/>
              </a:spcBef>
              <a:buClr>
                <a:srgbClr val="434343"/>
              </a:buClr>
              <a:buSzPts val="1800"/>
              <a:buChar char="○"/>
            </a:pPr>
            <a:r>
              <a:rPr lang="de-CH" sz="1800">
                <a:solidFill>
                  <a:srgbClr val="434343"/>
                </a:solidFill>
              </a:rPr>
              <a:t>Parallel clinical study</a:t>
            </a:r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811A-BD6B-4428-BAD0-E105EB1C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031" y="1947586"/>
            <a:ext cx="3147938" cy="10215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99444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ctrTitle"/>
          </p:nvPr>
        </p:nvSpPr>
        <p:spPr>
          <a:xfrm>
            <a:off x="685800" y="1493544"/>
            <a:ext cx="7772400" cy="1102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de-CH" sz="3000" b="1"/>
              <a:t>Supplementary Material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224500" y="4526600"/>
            <a:ext cx="9195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de-CH" sz="3200"/>
              <a:t>Supplementary Material: COMSOL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4244700" cy="374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de-CH" sz="2000">
                <a:solidFill>
                  <a:srgbClr val="434343"/>
                </a:solidFill>
              </a:rPr>
              <a:t>Volume Change Validation</a:t>
            </a:r>
          </a:p>
          <a:p>
            <a:pPr marL="457200" lvl="0" indent="-355600" rtl="0">
              <a:spcBef>
                <a:spcPts val="0"/>
              </a:spcBef>
              <a:buClr>
                <a:srgbClr val="434343"/>
              </a:buClr>
              <a:buSzPts val="2000"/>
              <a:buChar char="●"/>
            </a:pPr>
            <a:r>
              <a:rPr lang="de-CH" sz="2000">
                <a:solidFill>
                  <a:srgbClr val="434343"/>
                </a:solidFill>
              </a:rPr>
              <a:t>Material Properties Table</a:t>
            </a: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350" y="977850"/>
            <a:ext cx="2762250" cy="1295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5" name="Shape 325"/>
          <p:cNvGraphicFramePr/>
          <p:nvPr/>
        </p:nvGraphicFramePr>
        <p:xfrm>
          <a:off x="2174100" y="2986425"/>
          <a:ext cx="6771175" cy="1284642"/>
        </p:xfrm>
        <a:graphic>
          <a:graphicData uri="http://schemas.openxmlformats.org/drawingml/2006/table">
            <a:tbl>
              <a:tblPr>
                <a:noFill/>
                <a:tableStyleId>{EBA17236-77F1-42E1-8711-93D519A43D64}</a:tableStyleId>
              </a:tblPr>
              <a:tblGrid>
                <a:gridCol w="169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0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/>
                        <a:t>X- Coordinate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/>
                        <a:t>Y- Coordinate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/>
                        <a:t>Z- Coordinate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/>
                        <a:t>Change in Voltage 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/>
                        <a:t>-0.0082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/>
                        <a:t>-0.0032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/>
                        <a:t>-0.0117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2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/>
                        <a:t>% Diff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/>
                        <a:t>0.4686%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/>
                        <a:t>0.1825%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/>
                        <a:t>0.6727%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de-CH" sz="3200"/>
              <a:t>Agenda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8104800" cy="320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-CH" sz="2400" b="1" dirty="0">
                <a:solidFill>
                  <a:srgbClr val="434343"/>
                </a:solidFill>
              </a:rPr>
              <a:t>Background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-CH" sz="2400" dirty="0">
                <a:solidFill>
                  <a:srgbClr val="434343"/>
                </a:solidFill>
              </a:rPr>
              <a:t>Methods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-CH" sz="2400" dirty="0">
                <a:solidFill>
                  <a:srgbClr val="434343"/>
                </a:solidFill>
              </a:rPr>
              <a:t>Results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ts val="2400"/>
              <a:buChar char="●"/>
            </a:pPr>
            <a:r>
              <a:rPr lang="de-CH" sz="2400" dirty="0">
                <a:solidFill>
                  <a:srgbClr val="434343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26317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de-CH" sz="3200" dirty="0"/>
              <a:t>Neuromuscular Block Monitoring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5059500" cy="320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-CH" sz="2400">
                <a:solidFill>
                  <a:srgbClr val="434343"/>
                </a:solidFill>
              </a:rPr>
              <a:t>Neuromuscular blocking agents (NMBAs)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ts val="2400"/>
              <a:buChar char="●"/>
            </a:pPr>
            <a:r>
              <a:rPr lang="de-CH" sz="2400">
                <a:solidFill>
                  <a:srgbClr val="434343"/>
                </a:solidFill>
              </a:rPr>
              <a:t>Electromyography-based monitoring systems </a:t>
            </a:r>
          </a:p>
        </p:txBody>
      </p:sp>
      <p:grpSp>
        <p:nvGrpSpPr>
          <p:cNvPr id="177" name="Shape 177"/>
          <p:cNvGrpSpPr/>
          <p:nvPr/>
        </p:nvGrpSpPr>
        <p:grpSpPr>
          <a:xfrm>
            <a:off x="5371175" y="1298175"/>
            <a:ext cx="3717625" cy="3473999"/>
            <a:chOff x="5371175" y="1298175"/>
            <a:chExt cx="3717625" cy="3473999"/>
          </a:xfrm>
        </p:grpSpPr>
        <p:pic>
          <p:nvPicPr>
            <p:cNvPr id="178" name="Shape 1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71175" y="1298175"/>
              <a:ext cx="3076575" cy="3324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Shape 17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71175" y="4281350"/>
              <a:ext cx="490824" cy="490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Shape 180"/>
            <p:cNvSpPr txBox="1"/>
            <p:nvPr/>
          </p:nvSpPr>
          <p:spPr>
            <a:xfrm>
              <a:off x="5862000" y="4369113"/>
              <a:ext cx="32268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de-CH"/>
                <a:t>NeuroMuscular Transmission (NMT)</a:t>
              </a:r>
            </a:p>
          </p:txBody>
        </p:sp>
      </p:grpSp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2775" y="2528475"/>
            <a:ext cx="2857950" cy="22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76400" y="4158375"/>
            <a:ext cx="1696500" cy="69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de-CH" sz="1100" i="1">
                <a:solidFill>
                  <a:schemeClr val="dk1"/>
                </a:solidFill>
              </a:rPr>
              <a:t>Train-of-four (TOF) stimulation pattern: four </a:t>
            </a:r>
            <a:r>
              <a:rPr lang="de-CH" sz="1100">
                <a:solidFill>
                  <a:schemeClr val="dk1"/>
                </a:solidFill>
              </a:rPr>
              <a:t>300𝜇s</a:t>
            </a:r>
            <a:r>
              <a:rPr lang="de-CH" sz="1100" i="1">
                <a:solidFill>
                  <a:schemeClr val="dk1"/>
                </a:solidFill>
              </a:rPr>
              <a:t> pulses at </a:t>
            </a:r>
            <a:r>
              <a:rPr lang="de-CH" sz="1100">
                <a:solidFill>
                  <a:schemeClr val="dk1"/>
                </a:solidFill>
              </a:rPr>
              <a:t>2Hz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de-CH" sz="3200" dirty="0"/>
              <a:t>Clinical Observation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8104800" cy="320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-CH" sz="2400" dirty="0">
                <a:solidFill>
                  <a:srgbClr val="434343"/>
                </a:solidFill>
              </a:rPr>
              <a:t>Increased subcutaneous fat thickness requires higher stimulation currents</a:t>
            </a:r>
          </a:p>
          <a:p>
            <a:pPr marL="742950" lvl="1" indent="-2222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de-CH" sz="1800" dirty="0">
                <a:solidFill>
                  <a:srgbClr val="434343"/>
                </a:solidFill>
              </a:rPr>
              <a:t>Fat increases electrode-to-fiber distance</a:t>
            </a:r>
          </a:p>
          <a:p>
            <a:pPr marL="742950" lvl="1" indent="-2222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de-CH" sz="1800" dirty="0">
                <a:solidFill>
                  <a:srgbClr val="434343"/>
                </a:solidFill>
              </a:rPr>
              <a:t>Fat insulates the fiber</a:t>
            </a:r>
          </a:p>
          <a:p>
            <a:pPr marL="742950" lvl="1" indent="-222250" rtl="0">
              <a:spcBef>
                <a:spcPts val="0"/>
              </a:spcBef>
              <a:buClr>
                <a:srgbClr val="434343"/>
              </a:buClr>
              <a:buSzPts val="1800"/>
              <a:buChar char="○"/>
            </a:pPr>
            <a:r>
              <a:rPr lang="de-CH" sz="1800" dirty="0">
                <a:solidFill>
                  <a:srgbClr val="434343"/>
                </a:solidFill>
              </a:rPr>
              <a:t>Fat makes accurate electrode placement harder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de-CH" sz="3200"/>
              <a:t>Agenda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8104800" cy="320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-CH" sz="2400" dirty="0">
                <a:solidFill>
                  <a:srgbClr val="434343"/>
                </a:solidFill>
              </a:rPr>
              <a:t>Background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-CH" sz="2400" b="1" dirty="0">
                <a:solidFill>
                  <a:srgbClr val="434343"/>
                </a:solidFill>
              </a:rPr>
              <a:t>Methods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-CH" sz="2400" dirty="0">
                <a:solidFill>
                  <a:srgbClr val="434343"/>
                </a:solidFill>
              </a:rPr>
              <a:t>Results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ts val="2400"/>
              <a:buChar char="●"/>
            </a:pPr>
            <a:r>
              <a:rPr lang="de-CH" sz="2400" dirty="0">
                <a:solidFill>
                  <a:srgbClr val="434343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78683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de-CH" sz="3200"/>
              <a:t>COMSOL Model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8104500" cy="320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de-CH" sz="1800">
                <a:solidFill>
                  <a:srgbClr val="434343"/>
                </a:solidFill>
              </a:rPr>
              <a:t>Skin-Fat-Muscle Interface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de-CH" sz="1800">
                <a:solidFill>
                  <a:srgbClr val="434343"/>
                </a:solidFill>
              </a:rPr>
              <a:t>Geometry &amp; Material Properties</a:t>
            </a:r>
          </a:p>
          <a:p>
            <a:pPr marL="742950" lvl="1" indent="-2222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de-CH" sz="1800">
                <a:solidFill>
                  <a:srgbClr val="434343"/>
                </a:solidFill>
              </a:rPr>
              <a:t>Quasistatic Approximation</a:t>
            </a:r>
          </a:p>
          <a:p>
            <a:pPr marL="342900" lvl="0" indent="-254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de-CH" sz="1800">
                <a:solidFill>
                  <a:srgbClr val="434343"/>
                </a:solidFill>
              </a:rPr>
              <a:t>Boundary Conditions</a:t>
            </a:r>
          </a:p>
          <a:p>
            <a:pPr marL="742950" lvl="1" indent="-2222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de-CH" sz="1800">
                <a:solidFill>
                  <a:srgbClr val="434343"/>
                </a:solidFill>
              </a:rPr>
              <a:t>Large Volume</a:t>
            </a:r>
          </a:p>
          <a:p>
            <a:pPr marL="342900" lvl="0" indent="-254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de-CH" sz="1800">
                <a:solidFill>
                  <a:srgbClr val="434343"/>
                </a:solidFill>
              </a:rPr>
              <a:t>Variability:</a:t>
            </a:r>
          </a:p>
          <a:p>
            <a:pPr marL="742950" lvl="1" indent="-2222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de-CH" sz="1800">
                <a:solidFill>
                  <a:srgbClr val="434343"/>
                </a:solidFill>
              </a:rPr>
              <a:t>Fat Thickness (0.1in - 1in)</a:t>
            </a:r>
          </a:p>
          <a:p>
            <a:pPr marL="742950" lvl="1" indent="-2222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de-CH" sz="1800">
                <a:solidFill>
                  <a:srgbClr val="434343"/>
                </a:solidFill>
              </a:rPr>
              <a:t>Electrode to Fiber Lateral Distance (0-1 in)</a:t>
            </a:r>
          </a:p>
          <a:p>
            <a:pPr marL="742950" lvl="1" indent="-222250" rtl="0">
              <a:spcBef>
                <a:spcPts val="0"/>
              </a:spcBef>
              <a:buClr>
                <a:srgbClr val="434343"/>
              </a:buClr>
              <a:buSzPts val="1800"/>
              <a:buChar char="○"/>
            </a:pPr>
            <a:r>
              <a:rPr lang="de-CH" sz="1800">
                <a:solidFill>
                  <a:srgbClr val="434343"/>
                </a:solidFill>
              </a:rPr>
              <a:t>Current Stimulus (0 - 20 mA)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975" y="1030674"/>
            <a:ext cx="3460925" cy="28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5476025" y="4150025"/>
            <a:ext cx="3460800" cy="35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de-CH" sz="1100" i="1">
                <a:solidFill>
                  <a:schemeClr val="dk1"/>
                </a:solidFill>
              </a:rPr>
              <a:t>Nerve fiber positioned in 3D tissue COMSOL model with parameter variation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de-CH" sz="3200"/>
              <a:t>Lateral Electrode Position/Fat Thickness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8104500" cy="320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254000" rtl="0">
              <a:spcBef>
                <a:spcPts val="0"/>
              </a:spcBef>
              <a:buClr>
                <a:srgbClr val="434343"/>
              </a:buClr>
              <a:buSzPts val="1800"/>
              <a:buChar char="●"/>
            </a:pPr>
            <a:r>
              <a:rPr lang="de-CH" sz="1800" dirty="0">
                <a:solidFill>
                  <a:srgbClr val="434343"/>
                </a:solidFill>
              </a:rPr>
              <a:t>Nerve Position held at constant Z-coordinate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01" y="1542200"/>
            <a:ext cx="3581016" cy="25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375" y="1542200"/>
            <a:ext cx="4056910" cy="25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1430301" y="4279950"/>
            <a:ext cx="3813600" cy="35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de-CH" sz="1100" i="1">
                <a:solidFill>
                  <a:schemeClr val="dk1"/>
                </a:solidFill>
              </a:rPr>
              <a:t>Variation in Fat Thickness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4955388" y="4279950"/>
            <a:ext cx="3460800" cy="35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de-CH" sz="1100" i="1">
                <a:solidFill>
                  <a:schemeClr val="dk1"/>
                </a:solidFill>
              </a:rPr>
              <a:t>Variation in Electrode-to-fiber lateral distance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0E14A9-4687-4C85-A444-D17AABF40D96}"/>
              </a:ext>
            </a:extLst>
          </p:cNvPr>
          <p:cNvCxnSpPr/>
          <p:nvPr/>
        </p:nvCxnSpPr>
        <p:spPr>
          <a:xfrm>
            <a:off x="482416" y="1842976"/>
            <a:ext cx="602512" cy="432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de-CH" sz="3200"/>
              <a:t>COMSOL 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Shape 2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67500"/>
                <a:ext cx="7648200" cy="32085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342900" lvl="0" indent="-254000" rtl="0"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800"/>
                  <a:buChar char="●"/>
                </a:pPr>
                <a:r>
                  <a:rPr lang="de-CH" sz="1800" dirty="0">
                    <a:solidFill>
                      <a:srgbClr val="434343"/>
                    </a:solidFill>
                  </a:rPr>
                  <a:t>Analytic Point Source vs. Experimental COMSOL Point Source Voltage in Homogeneous medium</a:t>
                </a:r>
              </a:p>
              <a:p>
                <a:pPr marL="342900" lvl="0" indent="-254000" rtl="0">
                  <a:spcBef>
                    <a:spcPts val="0"/>
                  </a:spcBef>
                  <a:buClr>
                    <a:srgbClr val="434343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CH" sz="18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CH" sz="1800" i="1" smtClean="0">
                                <a:solidFill>
                                  <a:srgbClr val="43434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434343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434343"/>
                                </a:solidFill>
                                <a:latin typeface="Cambria Math" panose="02040503050406030204" pitchFamily="18" charset="0"/>
                              </a:rPr>
                              <m:t>𝑠𝑡𝑖𝑚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8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de-CH" sz="1800" dirty="0">
                  <a:solidFill>
                    <a:srgbClr val="434343"/>
                  </a:solidFill>
                </a:endParaRP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800" dirty="0">
                  <a:solidFill>
                    <a:srgbClr val="434343"/>
                  </a:solidFill>
                </a:endParaRPr>
              </a:p>
            </p:txBody>
          </p:sp>
        </mc:Choice>
        <mc:Fallback>
          <p:sp>
            <p:nvSpPr>
              <p:cNvPr id="212" name="Shape 2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67500"/>
                <a:ext cx="7648200" cy="3208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150" y="2197300"/>
            <a:ext cx="2555800" cy="2101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Shape 214"/>
          <p:cNvGraphicFramePr/>
          <p:nvPr/>
        </p:nvGraphicFramePr>
        <p:xfrm>
          <a:off x="3766375" y="1854638"/>
          <a:ext cx="4904300" cy="2410984"/>
        </p:xfrm>
        <a:graphic>
          <a:graphicData uri="http://schemas.openxmlformats.org/drawingml/2006/table">
            <a:tbl>
              <a:tblPr>
                <a:noFill/>
                <a:tableStyleId>{EBA17236-77F1-42E1-8711-93D519A43D64}</a:tableStyleId>
              </a:tblPr>
              <a:tblGrid>
                <a:gridCol w="155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4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Point (x,y,z)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COMSOL (V)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Analytical (V)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% Diff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4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-3, 1, 1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1.668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1.700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1.88%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-1, 0.5, -0.5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0.6928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0.6997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0.98%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9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0,0,0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5.022E-5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0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0%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-0.5, -0.5, -0.75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0.3054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0.2928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4.30%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4, 0, 0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-2.6300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-2.6854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de-CH" sz="1300"/>
                        <a:t>2.06%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" name="Shape 215"/>
          <p:cNvSpPr txBox="1"/>
          <p:nvPr/>
        </p:nvSpPr>
        <p:spPr>
          <a:xfrm>
            <a:off x="418225" y="4354375"/>
            <a:ext cx="3513900" cy="35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de-CH" sz="1100" i="1">
                <a:solidFill>
                  <a:schemeClr val="dk1"/>
                </a:solidFill>
              </a:rPr>
              <a:t>Point Source Voltage Distribution in COMSOL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691</Words>
  <Application>Microsoft Office PowerPoint</Application>
  <PresentationFormat>On-screen Show (16:9)</PresentationFormat>
  <Paragraphs>167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Cambria Math</vt:lpstr>
      <vt:lpstr>Arial</vt:lpstr>
      <vt:lpstr>Lato</vt:lpstr>
      <vt:lpstr>Raleway</vt:lpstr>
      <vt:lpstr>Calibri</vt:lpstr>
      <vt:lpstr>Helvetica Neue</vt:lpstr>
      <vt:lpstr>Streamline</vt:lpstr>
      <vt:lpstr>Office Theme</vt:lpstr>
      <vt:lpstr>A computational simulation of neuromuscular block monitor sensitivity to procedural variability</vt:lpstr>
      <vt:lpstr>Agenda</vt:lpstr>
      <vt:lpstr>Agenda</vt:lpstr>
      <vt:lpstr>Neuromuscular Block Monitoring</vt:lpstr>
      <vt:lpstr>Clinical Observation</vt:lpstr>
      <vt:lpstr>Agenda</vt:lpstr>
      <vt:lpstr>COMSOL Model</vt:lpstr>
      <vt:lpstr>Lateral Electrode Position/Fat Thickness</vt:lpstr>
      <vt:lpstr>COMSOL Validation</vt:lpstr>
      <vt:lpstr>NEURON &amp; MATLAB</vt:lpstr>
      <vt:lpstr>Agenda</vt:lpstr>
      <vt:lpstr>Current Stimulus</vt:lpstr>
      <vt:lpstr>Fat Thickness</vt:lpstr>
      <vt:lpstr>Lateral Electrode Distance</vt:lpstr>
      <vt:lpstr>Summary</vt:lpstr>
      <vt:lpstr>PowerPoint Presentation</vt:lpstr>
      <vt:lpstr>PowerPoint Presentation</vt:lpstr>
      <vt:lpstr>PowerPoint Presentation</vt:lpstr>
      <vt:lpstr>PowerPoint Presentation</vt:lpstr>
      <vt:lpstr>Agenda</vt:lpstr>
      <vt:lpstr>Conclusions</vt:lpstr>
      <vt:lpstr>Questions?</vt:lpstr>
      <vt:lpstr>Supplementary Material</vt:lpstr>
      <vt:lpstr>Supplementary Material: COMSOL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computational simulation of neuromuscular block monitor sensitivity to procedural variability</dc:title>
  <cp:lastModifiedBy>Katie Carroll</cp:lastModifiedBy>
  <cp:revision>6</cp:revision>
  <dcterms:modified xsi:type="dcterms:W3CDTF">2017-12-11T21:13:33Z</dcterms:modified>
</cp:coreProperties>
</file>